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9" r:id="rId3"/>
    <p:sldId id="273" r:id="rId4"/>
    <p:sldId id="271" r:id="rId5"/>
    <p:sldId id="272" r:id="rId6"/>
    <p:sldId id="270" r:id="rId7"/>
    <p:sldId id="262" r:id="rId8"/>
    <p:sldId id="268" r:id="rId9"/>
    <p:sldId id="263" r:id="rId10"/>
    <p:sldId id="264" r:id="rId11"/>
    <p:sldId id="265" r:id="rId12"/>
    <p:sldId id="266" r:id="rId13"/>
    <p:sldId id="269" r:id="rId14"/>
    <p:sldId id="275" r:id="rId15"/>
    <p:sldId id="276" r:id="rId16"/>
    <p:sldId id="278" r:id="rId17"/>
    <p:sldId id="279" r:id="rId18"/>
    <p:sldId id="280" r:id="rId19"/>
    <p:sldId id="281" r:id="rId20"/>
    <p:sldId id="267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328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124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347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825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220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432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362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249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540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283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451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17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179512" y="548680"/>
            <a:ext cx="8784976" cy="1143000"/>
          </a:xfrm>
        </p:spPr>
        <p:txBody>
          <a:bodyPr>
            <a:noAutofit/>
          </a:bodyPr>
          <a:lstStyle/>
          <a:p>
            <a:r>
              <a:rPr lang="ru-RU" sz="5400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/>
            </a:r>
            <a:br>
              <a:rPr lang="ru-RU" sz="5400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</a:br>
            <a:r>
              <a:rPr lang="ru-RU" sz="4000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Семья. Семейные ценности.</a:t>
            </a:r>
            <a:br>
              <a:rPr lang="ru-RU" sz="4000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</a:br>
            <a:endParaRPr lang="ru-RU" sz="4000" dirty="0"/>
          </a:p>
        </p:txBody>
      </p:sp>
      <p:sp>
        <p:nvSpPr>
          <p:cNvPr id="20" name="TextBox 19"/>
          <p:cNvSpPr txBox="1"/>
          <p:nvPr/>
        </p:nvSpPr>
        <p:spPr>
          <a:xfrm>
            <a:off x="5929322" y="2780928"/>
            <a:ext cx="32146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012161" y="3181038"/>
            <a:ext cx="288032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</a:rPr>
              <a:t>«Семья – это та среда, где</a:t>
            </a:r>
          </a:p>
          <a:p>
            <a:r>
              <a:rPr lang="ru-RU" sz="2800" b="1" i="1" dirty="0">
                <a:solidFill>
                  <a:srgbClr val="00B050"/>
                </a:solidFill>
              </a:rPr>
              <a:t>ч</a:t>
            </a:r>
            <a:r>
              <a:rPr lang="ru-RU" sz="2800" b="1" i="1" dirty="0" smtClean="0">
                <a:solidFill>
                  <a:srgbClr val="00B050"/>
                </a:solidFill>
              </a:rPr>
              <a:t>еловек должен учиться творить добро»</a:t>
            </a:r>
          </a:p>
          <a:p>
            <a:r>
              <a:rPr lang="ru-RU" sz="2800" b="1" i="1" dirty="0" smtClean="0">
                <a:solidFill>
                  <a:srgbClr val="00B050"/>
                </a:solidFill>
              </a:rPr>
              <a:t>В. Сухомлинский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  <p:pic>
        <p:nvPicPr>
          <p:cNvPr id="6" name="Рисунок 5" descr="https://im0-tub-ru.yandex.net/i?id=287cf681b901c80fb62a031cc3460289-l&amp;n=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53353"/>
            <a:ext cx="5929322" cy="47046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80338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1556792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Arial" charset="0"/>
              </a:rPr>
            </a:br>
            <a:endParaRPr lang="ru-RU" sz="53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b="1" u="sng" dirty="0" smtClean="0">
              <a:solidFill>
                <a:srgbClr val="FF3300"/>
              </a:solidFill>
              <a:latin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 descr="http://4.bp.blogspot.com/-q1Cr3YbzaNA/UIA49p7p_BI/AAAAAAAAABU/AH77md8NBfI/s1600/PA18000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7970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1556792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Arial" charset="0"/>
              </a:rPr>
            </a:br>
            <a:endParaRPr lang="ru-RU" sz="53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75656" y="764704"/>
            <a:ext cx="59766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семейные ценности?</a:t>
            </a:r>
            <a:endParaRPr lang="ru-RU" sz="3200" dirty="0"/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457200" y="1349479"/>
            <a:ext cx="8229600" cy="5103857"/>
          </a:xfrm>
          <a:prstGeom prst="horizontalScroll">
            <a:avLst/>
          </a:prstGeom>
          <a:solidFill>
            <a:srgbClr val="FFFF00">
              <a:alpha val="37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2500" lnSpcReduction="20000"/>
          </a:bodyPr>
          <a:lstStyle/>
          <a:p>
            <a:pPr>
              <a:buFont typeface="Arial" charset="0"/>
              <a:buNone/>
            </a:pP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3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35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общие интересы всей семьи: это любовь, верность, доверие, уважение, понимание, дом, дети. </a:t>
            </a:r>
          </a:p>
          <a:p>
            <a:pPr>
              <a:buFont typeface="Arial" charset="0"/>
              <a:buNone/>
            </a:pPr>
            <a:r>
              <a:rPr lang="ru-RU" sz="35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Семейные ценности </a:t>
            </a:r>
          </a:p>
          <a:p>
            <a:r>
              <a:rPr lang="ru-RU" sz="35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передаются по наследству; </a:t>
            </a:r>
          </a:p>
          <a:p>
            <a:r>
              <a:rPr lang="ru-RU" sz="35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их нельзя купить, а можно только беречь как зеницу ока.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7970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1556792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Arial" charset="0"/>
              </a:rPr>
            </a:br>
            <a:endParaRPr lang="ru-RU" sz="53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314" y="12144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i="1" dirty="0" smtClean="0">
                <a:solidFill>
                  <a:srgbClr val="C00000"/>
                </a:solidFill>
              </a:rPr>
              <a:t>                      </a:t>
            </a:r>
            <a:r>
              <a:rPr lang="ru-RU" sz="2400" i="1" dirty="0">
                <a:solidFill>
                  <a:srgbClr val="C00000"/>
                </a:solidFill>
              </a:rPr>
              <a:t>Семья в </a:t>
            </a:r>
            <a:r>
              <a:rPr lang="ru-RU" sz="2400" i="1" dirty="0" smtClean="0">
                <a:solidFill>
                  <a:srgbClr val="C00000"/>
                </a:solidFill>
              </a:rPr>
              <a:t>православной культуре</a:t>
            </a:r>
            <a:r>
              <a:rPr lang="ru-RU" sz="2400" i="1" dirty="0">
                <a:solidFill>
                  <a:srgbClr val="C00000"/>
                </a:solidFill>
              </a:rPr>
              <a:t/>
            </a:r>
            <a:br>
              <a:rPr lang="ru-RU" sz="2400" i="1" dirty="0">
                <a:solidFill>
                  <a:srgbClr val="C00000"/>
                </a:solidFill>
              </a:rPr>
            </a:br>
            <a:r>
              <a:rPr lang="ru-RU" sz="2400" dirty="0"/>
              <a:t>             Семья в православии – это Малая церковь, где все учатся терпению, пониманию, любви друг к другу. Глава семьи – муж, а глава мужа – Христос. Мужчина слушается самого Бога, живет в страхе Божьем, соблюдая заповеди, а женщина слушается Бога через супруга.</a:t>
            </a:r>
            <a:br>
              <a:rPr lang="ru-RU" sz="2400" dirty="0"/>
            </a:br>
            <a:r>
              <a:rPr lang="ru-RU" sz="2400" dirty="0"/>
              <a:t>          Уважение, смирение и кротость, терпение, забота, взаимопомощь, почитание младшими старших – главные ценности христианской семьи. Семья сама по себе выступает как ценность. Муж и жена принимают все решения соборно (сообща, следуя церковным законам). Детей учат послушанию (7 заповедь), почитанию старших, заботе друг о друге, милосердию и проявлению любви.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379706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1556792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Arial" charset="0"/>
              </a:rPr>
            </a:br>
            <a:endParaRPr lang="ru-RU" sz="53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314" y="12144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620688"/>
            <a:ext cx="5760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Блиц-турнир</a:t>
            </a:r>
          </a:p>
        </p:txBody>
      </p:sp>
      <p:pic>
        <p:nvPicPr>
          <p:cNvPr id="11" name="Объект 10" descr="http://russianpoetry.ru/images/photos/medium/article204760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229" y="1399088"/>
            <a:ext cx="3611510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797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1556792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Arial" charset="0"/>
              </a:rPr>
            </a:br>
            <a:endParaRPr lang="ru-RU" sz="53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86314" y="12144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4098" name="Picture 2" descr="http://agentu.narod.ru/Index/M-i-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08720"/>
            <a:ext cx="6120680" cy="4824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18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1556792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Arial" charset="0"/>
              </a:rPr>
            </a:br>
            <a:endParaRPr lang="ru-RU" sz="53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314" y="12144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8" name="Объект 7" descr="https://im1-tub-ru.yandex.net/i?id=b61838e2034dea5f3e0a344d7656989b-l&amp;n=1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764704"/>
            <a:ext cx="3600400" cy="53614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16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1556792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Arial" charset="0"/>
              </a:rPr>
            </a:br>
            <a:endParaRPr lang="ru-RU" sz="53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314" y="12144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8" name="Объект 7" descr="https://im0-tub-ru.yandex.net/i?id=b59db16f18ba22094ab827bb37bcd575-l&amp;n=1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08720"/>
            <a:ext cx="5976664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777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1556792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Arial" charset="0"/>
              </a:rPr>
            </a:br>
            <a:endParaRPr lang="ru-RU" sz="53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314" y="12144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" name="Объект 8" descr="https://thumbs.dreamstime.com/z/family-umbrella-21232529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626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83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1556792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Arial" charset="0"/>
              </a:rPr>
            </a:br>
            <a:endParaRPr lang="ru-RU" sz="53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314" y="12144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8" name="Объект 7" descr="https://im1-tub-ru.yandex.net/i?id=d1e85a53ce64dbef95d492201c5eb962-l&amp;n=1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262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1556792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Arial" charset="0"/>
              </a:rPr>
            </a:br>
            <a:endParaRPr lang="ru-RU" sz="53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1399088"/>
            <a:ext cx="4038600" cy="4727075"/>
          </a:xfrm>
        </p:spPr>
        <p:txBody>
          <a:bodyPr>
            <a:normAutofit fontScale="85000" lnSpcReduction="10000"/>
          </a:bodyPr>
          <a:lstStyle/>
          <a:p>
            <a:pPr algn="ctr">
              <a:buFont typeface="Arial" charset="0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Что на свете всего дороже?</a:t>
            </a:r>
          </a:p>
          <a:p>
            <a:pPr algn="ctr">
              <a:buFont typeface="Arial" charset="0"/>
              <a:buNone/>
            </a:pPr>
            <a:r>
              <a:rPr lang="ru-RU" sz="3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Семья.</a:t>
            </a:r>
          </a:p>
          <a:p>
            <a:pPr algn="ctr">
              <a:buFont typeface="Arial" charset="0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 что значит семья?</a:t>
            </a:r>
          </a:p>
          <a:p>
            <a:pPr algn="ctr">
              <a:buFont typeface="Arial" charset="0"/>
              <a:buNone/>
            </a:pPr>
            <a:r>
              <a:rPr lang="ru-RU" sz="3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– семь я.</a:t>
            </a:r>
          </a:p>
          <a:p>
            <a:pPr algn="ctr">
              <a:buFont typeface="Arial" charset="0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Без чего не может быть она?</a:t>
            </a:r>
          </a:p>
          <a:p>
            <a:pPr algn="ctr">
              <a:buFont typeface="Arial" charset="0"/>
              <a:buNone/>
            </a:pPr>
            <a:r>
              <a:rPr lang="ru-RU" sz="3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Без папы, мамы и меня.</a:t>
            </a:r>
          </a:p>
          <a:p>
            <a:pPr algn="ctr">
              <a:buFont typeface="Arial" charset="0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 чем же скреплена она?</a:t>
            </a:r>
          </a:p>
          <a:p>
            <a:pPr algn="ctr">
              <a:buFont typeface="Arial" charset="0"/>
              <a:buNone/>
            </a:pPr>
            <a:r>
              <a:rPr lang="ru-RU" sz="3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Любовью, заботой и теплом.</a:t>
            </a:r>
          </a:p>
          <a:p>
            <a:pPr algn="ctr">
              <a:buFont typeface="Arial" charset="0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Ведь все мы связаны семьёй.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86314" y="12144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" name="Объект 8" descr="https://im2-tub-ru.yandex.net/i?id=cb8aa67966caba2a66be69e1be3f1d12-l&amp;n=13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72816"/>
            <a:ext cx="4258816" cy="36332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795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sz="24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sz="2400" b="1" dirty="0" smtClean="0">
                <a:solidFill>
                  <a:srgbClr val="000000"/>
                </a:solidFill>
                <a:latin typeface="Arial" charset="0"/>
              </a:rPr>
            </a:br>
            <a:endParaRPr lang="ru-RU" sz="24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>
                <a:solidFill>
                  <a:srgbClr val="FF0000"/>
                </a:solidFill>
              </a:rPr>
              <a:t>Улыбнёмся солнышку,</a:t>
            </a: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b="1" i="1" dirty="0">
                <a:solidFill>
                  <a:srgbClr val="FF0000"/>
                </a:solidFill>
              </a:rPr>
              <a:t>Дадим друг другу руку –</a:t>
            </a: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b="1" i="1" dirty="0">
                <a:solidFill>
                  <a:srgbClr val="FF0000"/>
                </a:solidFill>
              </a:rPr>
              <a:t>Поднимем настроение</a:t>
            </a: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b="1" i="1" dirty="0">
                <a:solidFill>
                  <a:srgbClr val="FF0000"/>
                </a:solidFill>
              </a:rPr>
              <a:t>Себе и другу</a:t>
            </a:r>
            <a:r>
              <a:rPr lang="ru-RU" b="1" i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8" name="Рисунок 7" descr="http://www.pokerfederation.ru/full.php?jsrvk=yuheneqe/picture960009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72816"/>
            <a:ext cx="4318630" cy="43303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712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1556792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Arial" charset="0"/>
              </a:rPr>
            </a:br>
            <a:endParaRPr lang="ru-RU" sz="53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8" name="Picture 11" descr="Resize of Карта России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olpictures.ru/photocache/ec/ec36286833a077edf239ebf1ba5d972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485542"/>
            <a:ext cx="1503680" cy="1503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olpictures.ru/photocache/ec/ec36286833a077edf239ebf1ba5d972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1510" y="2086255"/>
            <a:ext cx="1503680" cy="1503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olpictures.ru/photocache/ec/ec36286833a077edf239ebf1ba5d972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76872"/>
            <a:ext cx="1503680" cy="15036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71600" y="980728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К</a:t>
            </a:r>
            <a:r>
              <a:rPr lang="ru-RU" sz="3200" b="1" dirty="0" smtClean="0">
                <a:solidFill>
                  <a:srgbClr val="C00000"/>
                </a:solidFill>
              </a:rPr>
              <a:t>репкая </a:t>
            </a:r>
            <a:r>
              <a:rPr lang="ru-RU" sz="3200" b="1" dirty="0">
                <a:solidFill>
                  <a:srgbClr val="C00000"/>
                </a:solidFill>
              </a:rPr>
              <a:t>семья – это сильная страна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9706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1556792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Arial" charset="0"/>
              </a:rPr>
            </a:br>
            <a:endParaRPr lang="ru-RU" sz="53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6" name="Рисунок 5" descr="Мира и счастья вашей семье!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165" y="2322195"/>
            <a:ext cx="2947670" cy="221361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 descr="Мира и счастья вашей семье!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7041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sz="24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sz="2400" b="1" dirty="0" smtClean="0">
                <a:solidFill>
                  <a:srgbClr val="000000"/>
                </a:solidFill>
                <a:latin typeface="Arial" charset="0"/>
              </a:rPr>
            </a:br>
            <a:endParaRPr lang="ru-RU" sz="2400" dirty="0"/>
          </a:p>
        </p:txBody>
      </p:sp>
      <p:pic>
        <p:nvPicPr>
          <p:cNvPr id="10" name="Объект 9" descr="http://www.dagmintrud.ru/upload/iblock/010/01064b08ac4f3a9a07c2cf5e807fd40b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432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sz="24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sz="24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           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8" name="Объект 7" descr="http://xn--80ady2a0c.xn--p1ai/uploads/posts/2013-07/1373006091_v-sayt.jpg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997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sz="24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sz="24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           </a:t>
            </a:r>
            <a:br>
              <a:rPr lang="ru-RU" sz="2400" b="1" dirty="0" smtClean="0">
                <a:solidFill>
                  <a:srgbClr val="000000"/>
                </a:solidFill>
                <a:latin typeface="Arial" charset="0"/>
              </a:rPr>
            </a:br>
            <a:endParaRPr lang="ru-RU" sz="2400" dirty="0"/>
          </a:p>
        </p:txBody>
      </p:sp>
      <p:pic>
        <p:nvPicPr>
          <p:cNvPr id="8" name="Объект 7" descr="https://im3-tub-ru.yandex.net/i?id=792b305856ee83f6e45db2214744cb62-l&amp;n=1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1340769"/>
            <a:ext cx="8136904" cy="432047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331641" y="620688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Я хочу поделиться с тобой своей …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72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sz="24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sz="24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sz="2400" b="1" dirty="0" smtClean="0">
                <a:solidFill>
                  <a:srgbClr val="000000"/>
                </a:solidFill>
                <a:latin typeface="Arial" charset="0"/>
              </a:rPr>
            </a:br>
            <a:endParaRPr lang="ru-RU" sz="24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i="1" dirty="0">
                <a:solidFill>
                  <a:srgbClr val="002060"/>
                </a:solidFill>
              </a:rPr>
              <a:t>карьера</a:t>
            </a:r>
            <a:endParaRPr lang="ru-RU" sz="4000" b="1" dirty="0">
              <a:solidFill>
                <a:srgbClr val="002060"/>
              </a:solidFill>
            </a:endParaRPr>
          </a:p>
          <a:p>
            <a:r>
              <a:rPr lang="ru-RU" sz="4000" b="1" i="1" dirty="0">
                <a:solidFill>
                  <a:srgbClr val="002060"/>
                </a:solidFill>
              </a:rPr>
              <a:t>семья</a:t>
            </a:r>
            <a:endParaRPr lang="ru-RU" sz="4000" b="1" dirty="0">
              <a:solidFill>
                <a:srgbClr val="002060"/>
              </a:solidFill>
            </a:endParaRPr>
          </a:p>
          <a:p>
            <a:r>
              <a:rPr lang="ru-RU" sz="4000" b="1" i="1" dirty="0">
                <a:solidFill>
                  <a:srgbClr val="002060"/>
                </a:solidFill>
              </a:rPr>
              <a:t>материальные блага</a:t>
            </a:r>
            <a:endParaRPr lang="ru-RU" sz="4000" b="1" dirty="0">
              <a:solidFill>
                <a:srgbClr val="002060"/>
              </a:solidFill>
            </a:endParaRPr>
          </a:p>
          <a:p>
            <a:r>
              <a:rPr lang="ru-RU" sz="4000" b="1" i="1" dirty="0">
                <a:solidFill>
                  <a:srgbClr val="002060"/>
                </a:solidFill>
              </a:rPr>
              <a:t>отдых(путешествия и т. п.)</a:t>
            </a:r>
            <a:endParaRPr lang="ru-RU" sz="4000" b="1" dirty="0">
              <a:solidFill>
                <a:srgbClr val="002060"/>
              </a:solidFill>
            </a:endParaRPr>
          </a:p>
          <a:p>
            <a:r>
              <a:rPr lang="ru-RU" sz="4000" b="1" i="1" dirty="0">
                <a:solidFill>
                  <a:srgbClr val="002060"/>
                </a:solidFill>
              </a:rPr>
              <a:t>дети</a:t>
            </a:r>
            <a:endParaRPr lang="ru-RU" sz="4000" b="1" dirty="0">
              <a:solidFill>
                <a:srgbClr val="002060"/>
              </a:solidFill>
            </a:endParaRPr>
          </a:p>
          <a:p>
            <a:r>
              <a:rPr lang="ru-RU" sz="4000" b="1" i="1" dirty="0">
                <a:solidFill>
                  <a:srgbClr val="002060"/>
                </a:solidFill>
              </a:rPr>
              <a:t>счастье</a:t>
            </a:r>
            <a:endParaRPr lang="ru-RU" sz="40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355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1556792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Arial" charset="0"/>
              </a:rPr>
            </a:br>
            <a:endParaRPr lang="ru-RU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83568" y="499191"/>
            <a:ext cx="5698976" cy="2016225"/>
          </a:xfrm>
          <a:prstGeom prst="cloudCallout">
            <a:avLst/>
          </a:prstGeom>
          <a:solidFill>
            <a:srgbClr val="FFFF00">
              <a:alpha val="0"/>
            </a:srgbClr>
          </a:solidFill>
          <a:ln w="3492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Что такое семья?</a:t>
            </a:r>
          </a:p>
        </p:txBody>
      </p:sp>
      <p:sp>
        <p:nvSpPr>
          <p:cNvPr id="9" name="Выноска-облако 8"/>
          <p:cNvSpPr/>
          <p:nvPr/>
        </p:nvSpPr>
        <p:spPr>
          <a:xfrm>
            <a:off x="1691680" y="1772816"/>
            <a:ext cx="7200799" cy="2357437"/>
          </a:xfrm>
          <a:prstGeom prst="cloudCallout">
            <a:avLst/>
          </a:prstGeom>
          <a:solidFill>
            <a:srgbClr val="FFFF00">
              <a:alpha val="30000"/>
            </a:srgbClr>
          </a:solidFill>
          <a:ln w="3492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Какая семья называется счастливой?</a:t>
            </a:r>
          </a:p>
        </p:txBody>
      </p:sp>
      <p:sp>
        <p:nvSpPr>
          <p:cNvPr id="10" name="Выноска-облако 9"/>
          <p:cNvSpPr/>
          <p:nvPr/>
        </p:nvSpPr>
        <p:spPr>
          <a:xfrm>
            <a:off x="0" y="4286250"/>
            <a:ext cx="5580111" cy="2214563"/>
          </a:xfrm>
          <a:prstGeom prst="cloudCallout">
            <a:avLst/>
          </a:prstGeom>
          <a:solidFill>
            <a:srgbClr val="FFFF00">
              <a:alpha val="37000"/>
            </a:srgbClr>
          </a:solidFill>
          <a:ln w="3492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Что такое семейные ценности?</a:t>
            </a:r>
          </a:p>
        </p:txBody>
      </p:sp>
    </p:spTree>
    <p:extLst>
      <p:ext uri="{BB962C8B-B14F-4D97-AF65-F5344CB8AC3E}">
        <p14:creationId xmlns:p14="http://schemas.microsoft.com/office/powerpoint/2010/main" val="3737970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1556792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Arial" charset="0"/>
              </a:rPr>
            </a:br>
            <a:endParaRPr lang="ru-RU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764704"/>
            <a:ext cx="53285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семья?</a:t>
            </a:r>
            <a:endParaRPr lang="ru-RU" sz="4400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prstGeom prst="horizontalScroll">
            <a:avLst/>
          </a:prstGeom>
          <a:solidFill>
            <a:srgbClr val="FFFF00">
              <a:alpha val="37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2500" lnSpcReduction="20000"/>
          </a:bodyPr>
          <a:lstStyle/>
          <a:p>
            <a:pPr algn="ctr">
              <a:buNone/>
              <a:defRPr/>
            </a:pPr>
            <a:endParaRPr lang="ru-RU" dirty="0" smtClean="0"/>
          </a:p>
          <a:p>
            <a:pPr algn="ctr">
              <a:buNone/>
              <a:defRPr/>
            </a:pPr>
            <a:r>
              <a:rPr lang="ru-RU" sz="3900" dirty="0" smtClean="0">
                <a:solidFill>
                  <a:srgbClr val="C00000"/>
                </a:solidFill>
              </a:rPr>
              <a:t>«</a:t>
            </a:r>
            <a:r>
              <a:rPr lang="ru-RU" sz="3900" dirty="0">
                <a:solidFill>
                  <a:srgbClr val="C00000"/>
                </a:solidFill>
              </a:rPr>
              <a:t>Семья – группа живущих вместе </a:t>
            </a:r>
          </a:p>
          <a:p>
            <a:pPr algn="ctr">
              <a:buNone/>
              <a:defRPr/>
            </a:pPr>
            <a:r>
              <a:rPr lang="ru-RU" sz="3900" dirty="0" smtClean="0">
                <a:solidFill>
                  <a:srgbClr val="C00000"/>
                </a:solidFill>
              </a:rPr>
              <a:t>близких </a:t>
            </a:r>
            <a:r>
              <a:rPr lang="ru-RU" sz="3900" dirty="0">
                <a:solidFill>
                  <a:srgbClr val="C00000"/>
                </a:solidFill>
              </a:rPr>
              <a:t>родственников</a:t>
            </a:r>
            <a:r>
              <a:rPr lang="ru-RU" sz="3900" dirty="0" smtClean="0">
                <a:solidFill>
                  <a:srgbClr val="C00000"/>
                </a:solidFill>
              </a:rPr>
              <a:t>»</a:t>
            </a:r>
            <a:endParaRPr lang="ru-RU" sz="3900" dirty="0">
              <a:solidFill>
                <a:srgbClr val="C00000"/>
              </a:solidFill>
            </a:endParaRPr>
          </a:p>
          <a:p>
            <a:pPr>
              <a:buNone/>
              <a:defRPr/>
            </a:pPr>
            <a:endParaRPr lang="ru-RU" dirty="0">
              <a:solidFill>
                <a:srgbClr val="C00000"/>
              </a:solidFill>
            </a:endParaRPr>
          </a:p>
          <a:p>
            <a:pPr>
              <a:buNone/>
              <a:defRPr/>
            </a:pPr>
            <a:endParaRPr lang="ru-RU" dirty="0">
              <a:solidFill>
                <a:srgbClr val="C00000"/>
              </a:solidFill>
            </a:endParaRPr>
          </a:p>
          <a:p>
            <a:pPr algn="r">
              <a:buNone/>
              <a:defRPr/>
            </a:pPr>
            <a:r>
              <a:rPr lang="ru-RU" sz="2000" dirty="0">
                <a:solidFill>
                  <a:srgbClr val="C00000"/>
                </a:solidFill>
              </a:rPr>
              <a:t>	</a:t>
            </a:r>
            <a:r>
              <a:rPr lang="ru-RU" sz="2400" dirty="0" smtClean="0">
                <a:solidFill>
                  <a:srgbClr val="C00000"/>
                </a:solidFill>
              </a:rPr>
              <a:t>(</a:t>
            </a:r>
            <a:r>
              <a:rPr lang="ru-RU" sz="2400" dirty="0">
                <a:solidFill>
                  <a:srgbClr val="C00000"/>
                </a:solidFill>
              </a:rPr>
              <a:t>Толковый  словарь </a:t>
            </a:r>
          </a:p>
          <a:p>
            <a:pPr algn="r">
              <a:buNone/>
              <a:defRPr/>
            </a:pPr>
            <a:r>
              <a:rPr lang="ru-RU" sz="2400" dirty="0">
                <a:solidFill>
                  <a:srgbClr val="C00000"/>
                </a:solidFill>
              </a:rPr>
              <a:t>			С.И. Ожегова и Н.Ю. Шведовой)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7970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1556792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Arial" charset="0"/>
              </a:rPr>
            </a:br>
            <a:endParaRPr lang="ru-RU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61554" y="2071679"/>
            <a:ext cx="4853651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http://gburkfcsssdm.netdo.ru/filemanager/otradnoe_programmy_famil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967" y="1"/>
            <a:ext cx="9525000" cy="685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9706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</TotalTime>
  <Words>184</Words>
  <Application>Microsoft Office PowerPoint</Application>
  <PresentationFormat>Экран (4:3)</PresentationFormat>
  <Paragraphs>80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Семья. Семейные ценности. </vt:lpstr>
      <vt:lpstr>  </vt:lpstr>
      <vt:lpstr>  </vt:lpstr>
      <vt:lpstr>             </vt:lpstr>
      <vt:lpstr>              </vt:lpstr>
      <vt:lpstr>  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</dc:title>
  <dc:creator>дом</dc:creator>
  <cp:lastModifiedBy>дом</cp:lastModifiedBy>
  <cp:revision>24</cp:revision>
  <dcterms:modified xsi:type="dcterms:W3CDTF">2017-03-08T17:50:36Z</dcterms:modified>
</cp:coreProperties>
</file>