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83" r:id="rId6"/>
    <p:sldId id="294" r:id="rId7"/>
    <p:sldId id="260" r:id="rId8"/>
    <p:sldId id="261" r:id="rId9"/>
    <p:sldId id="262" r:id="rId10"/>
    <p:sldId id="263" r:id="rId11"/>
    <p:sldId id="264" r:id="rId12"/>
    <p:sldId id="265" r:id="rId13"/>
    <p:sldId id="266" r:id="rId14"/>
    <p:sldId id="267" r:id="rId15"/>
    <p:sldId id="268" r:id="rId16"/>
    <p:sldId id="269" r:id="rId17"/>
    <p:sldId id="295" r:id="rId18"/>
    <p:sldId id="271" r:id="rId19"/>
    <p:sldId id="272" r:id="rId20"/>
    <p:sldId id="270"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1615"/>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146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8B93DC6-4631-4374-8C62-FF437E08E499}" type="datetimeFigureOut">
              <a:rPr lang="ru-RU" smtClean="0"/>
              <a:pPr/>
              <a:t>13.05.2017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0F73D3-95DA-4B92-A87E-DB33B8D256B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8B93DC6-4631-4374-8C62-FF437E08E499}" type="datetimeFigureOut">
              <a:rPr lang="ru-RU" smtClean="0"/>
              <a:pPr/>
              <a:t>13.05.2017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0F73D3-95DA-4B92-A87E-DB33B8D256B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8B93DC6-4631-4374-8C62-FF437E08E499}" type="datetimeFigureOut">
              <a:rPr lang="ru-RU" smtClean="0"/>
              <a:pPr/>
              <a:t>13.05.2017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0F73D3-95DA-4B92-A87E-DB33B8D256B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8B93DC6-4631-4374-8C62-FF437E08E499}" type="datetimeFigureOut">
              <a:rPr lang="ru-RU" smtClean="0"/>
              <a:pPr/>
              <a:t>13.05.2017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0F73D3-95DA-4B92-A87E-DB33B8D256B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8B93DC6-4631-4374-8C62-FF437E08E499}" type="datetimeFigureOut">
              <a:rPr lang="ru-RU" smtClean="0"/>
              <a:pPr/>
              <a:t>13.05.2017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0F73D3-95DA-4B92-A87E-DB33B8D256B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8B93DC6-4631-4374-8C62-FF437E08E499}" type="datetimeFigureOut">
              <a:rPr lang="ru-RU" smtClean="0"/>
              <a:pPr/>
              <a:t>13.05.2017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00F73D3-95DA-4B92-A87E-DB33B8D256B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8B93DC6-4631-4374-8C62-FF437E08E499}" type="datetimeFigureOut">
              <a:rPr lang="ru-RU" smtClean="0"/>
              <a:pPr/>
              <a:t>13.05.2017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00F73D3-95DA-4B92-A87E-DB33B8D256B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8B93DC6-4631-4374-8C62-FF437E08E499}" type="datetimeFigureOut">
              <a:rPr lang="ru-RU" smtClean="0"/>
              <a:pPr/>
              <a:t>13.05.2017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00F73D3-95DA-4B92-A87E-DB33B8D256B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8B93DC6-4631-4374-8C62-FF437E08E499}" type="datetimeFigureOut">
              <a:rPr lang="ru-RU" smtClean="0"/>
              <a:pPr/>
              <a:t>13.05.2017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00F73D3-95DA-4B92-A87E-DB33B8D256B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8B93DC6-4631-4374-8C62-FF437E08E499}" type="datetimeFigureOut">
              <a:rPr lang="ru-RU" smtClean="0"/>
              <a:pPr/>
              <a:t>13.05.2017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00F73D3-95DA-4B92-A87E-DB33B8D256B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8B93DC6-4631-4374-8C62-FF437E08E499}" type="datetimeFigureOut">
              <a:rPr lang="ru-RU" smtClean="0"/>
              <a:pPr/>
              <a:t>13.05.2017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00F73D3-95DA-4B92-A87E-DB33B8D256B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B93DC6-4631-4374-8C62-FF437E08E499}" type="datetimeFigureOut">
              <a:rPr lang="ru-RU" smtClean="0"/>
              <a:pPr/>
              <a:t>13.05.2017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0F73D3-95DA-4B92-A87E-DB33B8D256B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abstract_0026.jpg"/>
          <p:cNvPicPr>
            <a:picLocks noChangeAspect="1"/>
          </p:cNvPicPr>
          <p:nvPr/>
        </p:nvPicPr>
        <p:blipFill>
          <a:blip r:embed="rId2"/>
          <a:stretch>
            <a:fillRect/>
          </a:stretch>
        </p:blipFill>
        <p:spPr>
          <a:xfrm>
            <a:off x="0" y="0"/>
            <a:ext cx="9144000" cy="6858000"/>
          </a:xfrm>
          <a:prstGeom prst="rect">
            <a:avLst/>
          </a:prstGeom>
        </p:spPr>
      </p:pic>
      <p:sp>
        <p:nvSpPr>
          <p:cNvPr id="5" name="Прямоугольник 4"/>
          <p:cNvSpPr/>
          <p:nvPr/>
        </p:nvSpPr>
        <p:spPr>
          <a:xfrm>
            <a:off x="1428727" y="1285860"/>
            <a:ext cx="6215107" cy="4247317"/>
          </a:xfrm>
          <a:prstGeom prst="rect">
            <a:avLst/>
          </a:prstGeom>
          <a:noFill/>
        </p:spPr>
        <p:txBody>
          <a:bodyPr wrap="square" lIns="91440" tIns="45720" rIns="91440" bIns="45720">
            <a:spAutoFit/>
          </a:bodyPr>
          <a:lstStyle/>
          <a:p>
            <a:pPr algn="ctr"/>
            <a:r>
              <a:rPr lang="ru-RU" sz="5400" b="1" cap="none" spc="0" dirty="0" smtClean="0">
                <a:ln w="1905"/>
                <a:solidFill>
                  <a:schemeClr val="accent6">
                    <a:lumMod val="20000"/>
                    <a:lumOff val="80000"/>
                  </a:schemeClr>
                </a:solidFill>
                <a:effectLst>
                  <a:innerShdw blurRad="69850" dist="43180" dir="5400000">
                    <a:srgbClr val="000000">
                      <a:alpha val="65000"/>
                    </a:srgbClr>
                  </a:innerShdw>
                </a:effectLst>
                <a:latin typeface="Monotype Corsiva" pitchFamily="66" charset="0"/>
                <a:cs typeface="Vijaya" pitchFamily="34" charset="0"/>
              </a:rPr>
              <a:t>Контрольно – измерительный</a:t>
            </a:r>
          </a:p>
          <a:p>
            <a:pPr algn="ctr"/>
            <a:r>
              <a:rPr lang="ru-RU" sz="5400" b="1" cap="none" spc="0" dirty="0" smtClean="0">
                <a:ln w="1905"/>
                <a:solidFill>
                  <a:schemeClr val="accent6">
                    <a:lumMod val="20000"/>
                    <a:lumOff val="80000"/>
                  </a:schemeClr>
                </a:solidFill>
                <a:effectLst>
                  <a:innerShdw blurRad="69850" dist="43180" dir="5400000">
                    <a:srgbClr val="000000">
                      <a:alpha val="65000"/>
                    </a:srgbClr>
                  </a:innerShdw>
                </a:effectLst>
                <a:latin typeface="Monotype Corsiva" pitchFamily="66" charset="0"/>
                <a:cs typeface="Vijaya" pitchFamily="34" charset="0"/>
              </a:rPr>
              <a:t> материал</a:t>
            </a:r>
          </a:p>
          <a:p>
            <a:pPr algn="ctr"/>
            <a:r>
              <a:rPr lang="ru-RU" sz="5400" b="1" cap="none" spc="0" dirty="0">
                <a:ln w="1905"/>
                <a:solidFill>
                  <a:schemeClr val="accent6">
                    <a:lumMod val="20000"/>
                    <a:lumOff val="80000"/>
                  </a:schemeClr>
                </a:solidFill>
                <a:effectLst>
                  <a:innerShdw blurRad="69850" dist="43180" dir="5400000">
                    <a:srgbClr val="000000">
                      <a:alpha val="65000"/>
                    </a:srgbClr>
                  </a:innerShdw>
                </a:effectLst>
                <a:latin typeface="Monotype Corsiva" pitchFamily="66" charset="0"/>
                <a:cs typeface="Vijaya" pitchFamily="34" charset="0"/>
              </a:rPr>
              <a:t>п</a:t>
            </a:r>
            <a:r>
              <a:rPr lang="ru-RU" sz="5400" b="1" cap="none" spc="0" dirty="0" smtClean="0">
                <a:ln w="1905"/>
                <a:solidFill>
                  <a:schemeClr val="accent6">
                    <a:lumMod val="20000"/>
                    <a:lumOff val="80000"/>
                  </a:schemeClr>
                </a:solidFill>
                <a:effectLst>
                  <a:innerShdw blurRad="69850" dist="43180" dir="5400000">
                    <a:srgbClr val="000000">
                      <a:alpha val="65000"/>
                    </a:srgbClr>
                  </a:innerShdw>
                </a:effectLst>
                <a:latin typeface="Monotype Corsiva" pitchFamily="66" charset="0"/>
                <a:cs typeface="Vijaya" pitchFamily="34" charset="0"/>
              </a:rPr>
              <a:t>о произведению</a:t>
            </a:r>
          </a:p>
          <a:p>
            <a:pPr algn="ctr"/>
            <a:r>
              <a:rPr lang="ru-RU" sz="5400" b="1" cap="none" spc="0" dirty="0" smtClean="0">
                <a:ln w="1905"/>
                <a:solidFill>
                  <a:schemeClr val="accent6">
                    <a:lumMod val="20000"/>
                    <a:lumOff val="80000"/>
                  </a:schemeClr>
                </a:solidFill>
                <a:effectLst>
                  <a:innerShdw blurRad="69850" dist="43180" dir="5400000">
                    <a:srgbClr val="000000">
                      <a:alpha val="65000"/>
                    </a:srgbClr>
                  </a:innerShdw>
                </a:effectLst>
                <a:latin typeface="Monotype Corsiva" pitchFamily="66" charset="0"/>
                <a:cs typeface="Vijaya" pitchFamily="34" charset="0"/>
              </a:rPr>
              <a:t>А.С. Пушкина</a:t>
            </a:r>
            <a:endParaRPr lang="ru-RU" sz="5400" b="1" cap="none" spc="0" dirty="0">
              <a:ln w="1905"/>
              <a:solidFill>
                <a:schemeClr val="accent6">
                  <a:lumMod val="20000"/>
                  <a:lumOff val="80000"/>
                </a:schemeClr>
              </a:soli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456400752_vector-books-collection-7-16.jpg"/>
          <p:cNvPicPr>
            <a:picLocks noChangeAspect="1"/>
          </p:cNvPicPr>
          <p:nvPr/>
        </p:nvPicPr>
        <p:blipFill>
          <a:blip r:embed="rId2"/>
          <a:stretch>
            <a:fillRect/>
          </a:stretch>
        </p:blipFill>
        <p:spPr>
          <a:xfrm>
            <a:off x="0" y="0"/>
            <a:ext cx="9144000" cy="6857999"/>
          </a:xfrm>
          <a:prstGeom prst="rect">
            <a:avLst/>
          </a:prstGeom>
        </p:spPr>
      </p:pic>
      <p:sp>
        <p:nvSpPr>
          <p:cNvPr id="3" name="TextBox 2"/>
          <p:cNvSpPr txBox="1"/>
          <p:nvPr/>
        </p:nvSpPr>
        <p:spPr>
          <a:xfrm>
            <a:off x="1071538" y="285728"/>
            <a:ext cx="7072362" cy="3046988"/>
          </a:xfrm>
          <a:prstGeom prst="rect">
            <a:avLst/>
          </a:prstGeom>
          <a:noFill/>
        </p:spPr>
        <p:txBody>
          <a:bodyPr wrap="square" rtlCol="0">
            <a:spAutoFit/>
          </a:bodyPr>
          <a:lstStyle/>
          <a:p>
            <a:pPr algn="ctr"/>
            <a:r>
              <a:rPr lang="ru-RU" sz="2400" b="1" dirty="0" smtClean="0">
                <a:latin typeface="Monotype Corsiva" pitchFamily="66" charset="0"/>
              </a:rPr>
              <a:t>Часть 1, задание 3:</a:t>
            </a:r>
          </a:p>
          <a:p>
            <a:pPr algn="ctr"/>
            <a:endParaRPr lang="ru-RU" sz="2400" b="1" dirty="0" smtClean="0">
              <a:latin typeface="Monotype Corsiva" pitchFamily="66" charset="0"/>
            </a:endParaRPr>
          </a:p>
          <a:p>
            <a:pPr algn="ctr"/>
            <a:r>
              <a:rPr lang="ru-RU" sz="2400" b="1" dirty="0" smtClean="0">
                <a:latin typeface="Monotype Corsiva" pitchFamily="66" charset="0"/>
              </a:rPr>
              <a:t>Какие картинки украшали дом Самсона </a:t>
            </a:r>
            <a:r>
              <a:rPr lang="ru-RU" sz="2400" b="1" dirty="0" err="1" smtClean="0">
                <a:latin typeface="Monotype Corsiva" pitchFamily="66" charset="0"/>
              </a:rPr>
              <a:t>Вырина</a:t>
            </a:r>
            <a:r>
              <a:rPr lang="ru-RU" sz="2400" b="1" dirty="0" smtClean="0">
                <a:latin typeface="Monotype Corsiva" pitchFamily="66" charset="0"/>
              </a:rPr>
              <a:t>?</a:t>
            </a:r>
          </a:p>
          <a:p>
            <a:pPr algn="ctr"/>
            <a:endParaRPr lang="ru-RU" sz="2400" b="1" dirty="0" smtClean="0">
              <a:latin typeface="Monotype Corsiva" pitchFamily="66" charset="0"/>
            </a:endParaRPr>
          </a:p>
          <a:p>
            <a:pPr marL="342900" indent="-342900" algn="ctr">
              <a:buAutoNum type="arabicPeriod"/>
            </a:pPr>
            <a:r>
              <a:rPr lang="ru-RU" sz="2400" b="1" dirty="0" smtClean="0">
                <a:solidFill>
                  <a:schemeClr val="accent2">
                    <a:lumMod val="50000"/>
                  </a:schemeClr>
                </a:solidFill>
                <a:latin typeface="Monotype Corsiva" pitchFamily="66" charset="0"/>
              </a:rPr>
              <a:t>Иллюстрации к евангельской притче о блудном сыне.</a:t>
            </a:r>
          </a:p>
          <a:p>
            <a:pPr marL="342900" indent="-342900" algn="ctr">
              <a:buAutoNum type="arabicPeriod"/>
            </a:pPr>
            <a:r>
              <a:rPr lang="ru-RU" sz="2400" b="1" dirty="0" smtClean="0">
                <a:solidFill>
                  <a:schemeClr val="accent2">
                    <a:lumMod val="50000"/>
                  </a:schemeClr>
                </a:solidFill>
                <a:latin typeface="Monotype Corsiva" pitchFamily="66" charset="0"/>
              </a:rPr>
              <a:t>Детские рисунки Дуни.</a:t>
            </a:r>
          </a:p>
          <a:p>
            <a:pPr marL="342900" indent="-342900" algn="ctr">
              <a:buAutoNum type="arabicPeriod"/>
            </a:pPr>
            <a:r>
              <a:rPr lang="ru-RU" sz="2400" b="1" dirty="0" smtClean="0">
                <a:solidFill>
                  <a:schemeClr val="accent2">
                    <a:lumMod val="50000"/>
                  </a:schemeClr>
                </a:solidFill>
                <a:latin typeface="Monotype Corsiva" pitchFamily="66" charset="0"/>
              </a:rPr>
              <a:t>Иллюстрации к русским народным сказкам.</a:t>
            </a:r>
          </a:p>
          <a:p>
            <a:pPr marL="342900" indent="-342900" algn="ctr">
              <a:buAutoNum type="arabicPeriod"/>
            </a:pPr>
            <a:r>
              <a:rPr lang="ru-RU" sz="2400" b="1" dirty="0" smtClean="0">
                <a:solidFill>
                  <a:schemeClr val="accent2">
                    <a:lumMod val="50000"/>
                  </a:schemeClr>
                </a:solidFill>
                <a:latin typeface="Monotype Corsiva" pitchFamily="66" charset="0"/>
              </a:rPr>
              <a:t>Рисунки с растительным орнаментом.</a:t>
            </a:r>
            <a:endParaRPr lang="ru-RU" sz="2400" b="1" dirty="0">
              <a:solidFill>
                <a:schemeClr val="accent2">
                  <a:lumMod val="50000"/>
                </a:schemeClr>
              </a:solidFill>
              <a:latin typeface="Monotype Corsiva" pitchFamily="66" charset="0"/>
            </a:endParaRPr>
          </a:p>
        </p:txBody>
      </p:sp>
      <p:pic>
        <p:nvPicPr>
          <p:cNvPr id="4" name="Рисунок 3" descr="13621205201_39.png"/>
          <p:cNvPicPr>
            <a:picLocks noChangeAspect="1"/>
          </p:cNvPicPr>
          <p:nvPr/>
        </p:nvPicPr>
        <p:blipFill>
          <a:blip r:embed="rId3" cstate="email"/>
          <a:stretch>
            <a:fillRect/>
          </a:stretch>
        </p:blipFill>
        <p:spPr>
          <a:xfrm>
            <a:off x="2357422" y="4143380"/>
            <a:ext cx="4349319" cy="245934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456400752_vector-books-collection-7-16.jpg"/>
          <p:cNvPicPr>
            <a:picLocks noChangeAspect="1"/>
          </p:cNvPicPr>
          <p:nvPr/>
        </p:nvPicPr>
        <p:blipFill>
          <a:blip r:embed="rId2"/>
          <a:stretch>
            <a:fillRect/>
          </a:stretch>
        </p:blipFill>
        <p:spPr>
          <a:xfrm>
            <a:off x="0" y="0"/>
            <a:ext cx="9144000" cy="6857999"/>
          </a:xfrm>
          <a:prstGeom prst="rect">
            <a:avLst/>
          </a:prstGeom>
        </p:spPr>
      </p:pic>
      <p:sp>
        <p:nvSpPr>
          <p:cNvPr id="3" name="TextBox 2"/>
          <p:cNvSpPr txBox="1"/>
          <p:nvPr/>
        </p:nvSpPr>
        <p:spPr>
          <a:xfrm>
            <a:off x="1214414" y="214290"/>
            <a:ext cx="6643734" cy="3046988"/>
          </a:xfrm>
          <a:prstGeom prst="rect">
            <a:avLst/>
          </a:prstGeom>
          <a:noFill/>
        </p:spPr>
        <p:txBody>
          <a:bodyPr wrap="square" rtlCol="0">
            <a:spAutoFit/>
          </a:bodyPr>
          <a:lstStyle/>
          <a:p>
            <a:pPr algn="ctr"/>
            <a:r>
              <a:rPr lang="ru-RU" sz="2400" b="1" dirty="0" smtClean="0">
                <a:latin typeface="Monotype Corsiva" pitchFamily="66" charset="0"/>
              </a:rPr>
              <a:t>Часть 1, задание 4:</a:t>
            </a:r>
          </a:p>
          <a:p>
            <a:pPr algn="ctr"/>
            <a:endParaRPr lang="ru-RU" sz="2400" b="1" dirty="0" smtClean="0">
              <a:latin typeface="Monotype Corsiva" pitchFamily="66" charset="0"/>
            </a:endParaRPr>
          </a:p>
          <a:p>
            <a:pPr algn="ctr"/>
            <a:r>
              <a:rPr lang="ru-RU" sz="2400" b="1" dirty="0" smtClean="0">
                <a:latin typeface="Monotype Corsiva" pitchFamily="66" charset="0"/>
              </a:rPr>
              <a:t>Какие черты характера отличали Самсона </a:t>
            </a:r>
            <a:r>
              <a:rPr lang="ru-RU" sz="2400" b="1" dirty="0" err="1" smtClean="0">
                <a:latin typeface="Monotype Corsiva" pitchFamily="66" charset="0"/>
              </a:rPr>
              <a:t>Вырина</a:t>
            </a:r>
            <a:r>
              <a:rPr lang="ru-RU" sz="2400" b="1" dirty="0" smtClean="0">
                <a:latin typeface="Monotype Corsiva" pitchFamily="66" charset="0"/>
              </a:rPr>
              <a:t>?</a:t>
            </a:r>
          </a:p>
          <a:p>
            <a:pPr algn="ctr"/>
            <a:endParaRPr lang="ru-RU" sz="2400" b="1" dirty="0" smtClean="0">
              <a:latin typeface="Monotype Corsiva" pitchFamily="66" charset="0"/>
            </a:endParaRPr>
          </a:p>
          <a:p>
            <a:pPr marL="342900" indent="-342900" algn="ctr">
              <a:buAutoNum type="arabicPeriod"/>
            </a:pPr>
            <a:r>
              <a:rPr lang="ru-RU" sz="2400" b="1" dirty="0" smtClean="0">
                <a:solidFill>
                  <a:schemeClr val="accent2">
                    <a:lumMod val="50000"/>
                  </a:schemeClr>
                </a:solidFill>
                <a:latin typeface="Monotype Corsiva" pitchFamily="66" charset="0"/>
              </a:rPr>
              <a:t>Преданность, услужливость.</a:t>
            </a:r>
          </a:p>
          <a:p>
            <a:pPr marL="342900" indent="-342900" algn="ctr">
              <a:buAutoNum type="arabicPeriod"/>
            </a:pPr>
            <a:r>
              <a:rPr lang="ru-RU" sz="2400" b="1" dirty="0" smtClean="0">
                <a:solidFill>
                  <a:schemeClr val="accent2">
                    <a:lumMod val="50000"/>
                  </a:schemeClr>
                </a:solidFill>
                <a:latin typeface="Monotype Corsiva" pitchFamily="66" charset="0"/>
              </a:rPr>
              <a:t>Расчётливость, корыстолюбие.</a:t>
            </a:r>
          </a:p>
          <a:p>
            <a:pPr marL="342900" indent="-342900" algn="ctr">
              <a:buAutoNum type="arabicPeriod"/>
            </a:pPr>
            <a:r>
              <a:rPr lang="ru-RU" sz="2400" b="1" dirty="0" smtClean="0">
                <a:solidFill>
                  <a:schemeClr val="accent2">
                    <a:lumMod val="50000"/>
                  </a:schemeClr>
                </a:solidFill>
                <a:latin typeface="Monotype Corsiva" pitchFamily="66" charset="0"/>
              </a:rPr>
              <a:t>Бесчувственность, жестокость.</a:t>
            </a:r>
          </a:p>
          <a:p>
            <a:pPr marL="342900" indent="-342900" algn="ctr">
              <a:buAutoNum type="arabicPeriod"/>
            </a:pPr>
            <a:r>
              <a:rPr lang="ru-RU" sz="2400" b="1" dirty="0" smtClean="0">
                <a:solidFill>
                  <a:schemeClr val="accent2">
                    <a:lumMod val="50000"/>
                  </a:schemeClr>
                </a:solidFill>
                <a:latin typeface="Monotype Corsiva" pitchFamily="66" charset="0"/>
              </a:rPr>
              <a:t>Весёлость, легкомысленность</a:t>
            </a:r>
            <a:r>
              <a:rPr lang="ru-RU" sz="2400" b="1" dirty="0" smtClean="0">
                <a:latin typeface="Monotype Corsiva" pitchFamily="66" charset="0"/>
              </a:rPr>
              <a:t>.</a:t>
            </a:r>
            <a:endParaRPr lang="ru-RU" sz="2400" b="1" dirty="0">
              <a:latin typeface="Monotype Corsiva" pitchFamily="66" charset="0"/>
            </a:endParaRPr>
          </a:p>
        </p:txBody>
      </p:sp>
      <p:pic>
        <p:nvPicPr>
          <p:cNvPr id="4" name="Рисунок 3" descr="13621205201_39.png"/>
          <p:cNvPicPr>
            <a:picLocks noChangeAspect="1"/>
          </p:cNvPicPr>
          <p:nvPr/>
        </p:nvPicPr>
        <p:blipFill>
          <a:blip r:embed="rId3" cstate="email"/>
          <a:stretch>
            <a:fillRect/>
          </a:stretch>
        </p:blipFill>
        <p:spPr>
          <a:xfrm>
            <a:off x="2357422" y="4071942"/>
            <a:ext cx="4563633" cy="25805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456400752_vector-books-collection-7-16.jpg"/>
          <p:cNvPicPr>
            <a:picLocks noChangeAspect="1"/>
          </p:cNvPicPr>
          <p:nvPr/>
        </p:nvPicPr>
        <p:blipFill>
          <a:blip r:embed="rId2"/>
          <a:stretch>
            <a:fillRect/>
          </a:stretch>
        </p:blipFill>
        <p:spPr>
          <a:xfrm>
            <a:off x="0" y="0"/>
            <a:ext cx="9144000" cy="6857999"/>
          </a:xfrm>
          <a:prstGeom prst="rect">
            <a:avLst/>
          </a:prstGeom>
        </p:spPr>
      </p:pic>
      <p:sp>
        <p:nvSpPr>
          <p:cNvPr id="3" name="TextBox 2"/>
          <p:cNvSpPr txBox="1"/>
          <p:nvPr/>
        </p:nvSpPr>
        <p:spPr>
          <a:xfrm>
            <a:off x="714348" y="214290"/>
            <a:ext cx="7786742" cy="4154984"/>
          </a:xfrm>
          <a:prstGeom prst="rect">
            <a:avLst/>
          </a:prstGeom>
          <a:noFill/>
        </p:spPr>
        <p:txBody>
          <a:bodyPr wrap="square" rtlCol="0">
            <a:spAutoFit/>
          </a:bodyPr>
          <a:lstStyle/>
          <a:p>
            <a:pPr algn="ctr"/>
            <a:r>
              <a:rPr lang="ru-RU" sz="2400" b="1" dirty="0" smtClean="0">
                <a:latin typeface="Monotype Corsiva" pitchFamily="66" charset="0"/>
              </a:rPr>
              <a:t>Часть 1, задание 5:</a:t>
            </a:r>
          </a:p>
          <a:p>
            <a:pPr algn="ctr"/>
            <a:endParaRPr lang="ru-RU" sz="2400" b="1" dirty="0" smtClean="0">
              <a:latin typeface="Monotype Corsiva" pitchFamily="66" charset="0"/>
            </a:endParaRPr>
          </a:p>
          <a:p>
            <a:pPr algn="ctr"/>
            <a:r>
              <a:rPr lang="ru-RU" sz="2400" b="1" dirty="0" smtClean="0">
                <a:latin typeface="Monotype Corsiva" pitchFamily="66" charset="0"/>
              </a:rPr>
              <a:t>В чём заключается новаторство «Повестей покойного Ивана Петровича Белкина»?</a:t>
            </a:r>
          </a:p>
          <a:p>
            <a:pPr algn="ctr"/>
            <a:endParaRPr lang="ru-RU" sz="2400" b="1" dirty="0" smtClean="0">
              <a:latin typeface="Monotype Corsiva" pitchFamily="66" charset="0"/>
            </a:endParaRPr>
          </a:p>
          <a:p>
            <a:pPr marL="342900" indent="-342900" algn="ctr">
              <a:buAutoNum type="arabicPeriod"/>
            </a:pPr>
            <a:r>
              <a:rPr lang="ru-RU" sz="2400" b="1" dirty="0" smtClean="0">
                <a:solidFill>
                  <a:schemeClr val="accent2">
                    <a:lumMod val="50000"/>
                  </a:schemeClr>
                </a:solidFill>
                <a:latin typeface="Monotype Corsiva" pitchFamily="66" charset="0"/>
              </a:rPr>
              <a:t>Это первые произведения в жанре повести в мире.</a:t>
            </a:r>
          </a:p>
          <a:p>
            <a:pPr marL="342900" indent="-342900" algn="ctr">
              <a:buAutoNum type="arabicPeriod"/>
            </a:pPr>
            <a:r>
              <a:rPr lang="ru-RU" sz="2400" b="1" dirty="0" smtClean="0">
                <a:solidFill>
                  <a:schemeClr val="accent2">
                    <a:lumMod val="50000"/>
                  </a:schemeClr>
                </a:solidFill>
                <a:latin typeface="Monotype Corsiva" pitchFamily="66" charset="0"/>
              </a:rPr>
              <a:t>Это  первое произведение в жанре повести в русской литературе.</a:t>
            </a:r>
          </a:p>
          <a:p>
            <a:pPr marL="342900" indent="-342900" algn="ctr">
              <a:buAutoNum type="arabicPeriod"/>
            </a:pPr>
            <a:r>
              <a:rPr lang="ru-RU" sz="2400" b="1" dirty="0" smtClean="0">
                <a:solidFill>
                  <a:schemeClr val="accent2">
                    <a:lumMod val="50000"/>
                  </a:schemeClr>
                </a:solidFill>
                <a:latin typeface="Monotype Corsiva" pitchFamily="66" charset="0"/>
              </a:rPr>
              <a:t>Это первая русская реалистическая проза.</a:t>
            </a:r>
          </a:p>
          <a:p>
            <a:pPr marL="342900" indent="-342900" algn="ctr">
              <a:buAutoNum type="arabicPeriod"/>
            </a:pPr>
            <a:r>
              <a:rPr lang="ru-RU" sz="2400" b="1" dirty="0" smtClean="0">
                <a:solidFill>
                  <a:schemeClr val="accent2">
                    <a:lumMod val="50000"/>
                  </a:schemeClr>
                </a:solidFill>
                <a:latin typeface="Monotype Corsiva" pitchFamily="66" charset="0"/>
              </a:rPr>
              <a:t>Это первое  прозаическое произведение, созданное в России в </a:t>
            </a:r>
            <a:r>
              <a:rPr lang="en-US" sz="2400" b="1" dirty="0" smtClean="0">
                <a:solidFill>
                  <a:schemeClr val="accent2">
                    <a:lumMod val="50000"/>
                  </a:schemeClr>
                </a:solidFill>
                <a:latin typeface="Monotype Corsiva" pitchFamily="66" charset="0"/>
              </a:rPr>
              <a:t>XIX </a:t>
            </a:r>
            <a:r>
              <a:rPr lang="ru-RU" sz="2400" b="1" dirty="0" smtClean="0">
                <a:solidFill>
                  <a:schemeClr val="accent2">
                    <a:lumMod val="50000"/>
                  </a:schemeClr>
                </a:solidFill>
                <a:latin typeface="Monotype Corsiva" pitchFamily="66" charset="0"/>
              </a:rPr>
              <a:t>веке</a:t>
            </a:r>
            <a:r>
              <a:rPr lang="ru-RU" dirty="0" smtClean="0">
                <a:solidFill>
                  <a:schemeClr val="accent2">
                    <a:lumMod val="50000"/>
                  </a:schemeClr>
                </a:solidFill>
              </a:rPr>
              <a:t>.</a:t>
            </a:r>
            <a:endParaRPr lang="ru-RU" dirty="0">
              <a:solidFill>
                <a:schemeClr val="accent2">
                  <a:lumMod val="50000"/>
                </a:schemeClr>
              </a:solidFill>
            </a:endParaRPr>
          </a:p>
        </p:txBody>
      </p:sp>
      <p:pic>
        <p:nvPicPr>
          <p:cNvPr id="4" name="Рисунок 3" descr="13621205203_39.png"/>
          <p:cNvPicPr>
            <a:picLocks noChangeAspect="1"/>
          </p:cNvPicPr>
          <p:nvPr/>
        </p:nvPicPr>
        <p:blipFill>
          <a:blip r:embed="rId3" cstate="email"/>
          <a:stretch>
            <a:fillRect/>
          </a:stretch>
        </p:blipFill>
        <p:spPr>
          <a:xfrm>
            <a:off x="2357422" y="4143380"/>
            <a:ext cx="4376424" cy="24746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456400752_vector-books-collection-7-16.jpg"/>
          <p:cNvPicPr>
            <a:picLocks noChangeAspect="1"/>
          </p:cNvPicPr>
          <p:nvPr/>
        </p:nvPicPr>
        <p:blipFill>
          <a:blip r:embed="rId2"/>
          <a:stretch>
            <a:fillRect/>
          </a:stretch>
        </p:blipFill>
        <p:spPr>
          <a:xfrm>
            <a:off x="0" y="1"/>
            <a:ext cx="9144000" cy="6857999"/>
          </a:xfrm>
          <a:prstGeom prst="rect">
            <a:avLst/>
          </a:prstGeom>
        </p:spPr>
      </p:pic>
      <p:sp>
        <p:nvSpPr>
          <p:cNvPr id="3" name="TextBox 2"/>
          <p:cNvSpPr txBox="1"/>
          <p:nvPr/>
        </p:nvSpPr>
        <p:spPr>
          <a:xfrm>
            <a:off x="1142976" y="214290"/>
            <a:ext cx="7004610" cy="3693319"/>
          </a:xfrm>
          <a:prstGeom prst="rect">
            <a:avLst/>
          </a:prstGeom>
          <a:noFill/>
        </p:spPr>
        <p:txBody>
          <a:bodyPr wrap="square" rtlCol="0">
            <a:spAutoFit/>
          </a:bodyPr>
          <a:lstStyle/>
          <a:p>
            <a:pPr algn="ctr"/>
            <a:r>
              <a:rPr lang="ru-RU" sz="2400" b="1" dirty="0" smtClean="0">
                <a:latin typeface="Monotype Corsiva" pitchFamily="66" charset="0"/>
              </a:rPr>
              <a:t>Часть 1, задание 6:</a:t>
            </a:r>
          </a:p>
          <a:p>
            <a:pPr algn="ctr"/>
            <a:endParaRPr lang="ru-RU" sz="2400" b="1" dirty="0" smtClean="0">
              <a:latin typeface="Monotype Corsiva" pitchFamily="66" charset="0"/>
            </a:endParaRPr>
          </a:p>
          <a:p>
            <a:pPr algn="ctr"/>
            <a:r>
              <a:rPr lang="ru-RU" sz="2400" b="1" dirty="0" smtClean="0">
                <a:latin typeface="Monotype Corsiva" pitchFamily="66" charset="0"/>
              </a:rPr>
              <a:t>Сколько произведений входит в «Повести покойного Ивана</a:t>
            </a:r>
          </a:p>
          <a:p>
            <a:pPr algn="ctr"/>
            <a:r>
              <a:rPr lang="ru-RU" sz="2400" b="1" dirty="0" smtClean="0">
                <a:latin typeface="Monotype Corsiva" pitchFamily="66" charset="0"/>
              </a:rPr>
              <a:t>Петровича Белкина»?</a:t>
            </a:r>
          </a:p>
          <a:p>
            <a:pPr algn="ctr"/>
            <a:endParaRPr lang="ru-RU" sz="2400" b="1" dirty="0" smtClean="0">
              <a:latin typeface="Monotype Corsiva" pitchFamily="66" charset="0"/>
            </a:endParaRPr>
          </a:p>
          <a:p>
            <a:pPr marL="342900" indent="-342900" algn="ctr">
              <a:buAutoNum type="arabicPeriod"/>
            </a:pPr>
            <a:r>
              <a:rPr lang="ru-RU" sz="2400" b="1" dirty="0" smtClean="0">
                <a:solidFill>
                  <a:schemeClr val="accent2">
                    <a:lumMod val="50000"/>
                  </a:schemeClr>
                </a:solidFill>
                <a:latin typeface="Monotype Corsiva" pitchFamily="66" charset="0"/>
              </a:rPr>
              <a:t>Две.</a:t>
            </a:r>
          </a:p>
          <a:p>
            <a:pPr marL="342900" indent="-342900" algn="ctr">
              <a:buAutoNum type="arabicPeriod"/>
            </a:pPr>
            <a:r>
              <a:rPr lang="ru-RU" sz="2400" b="1" dirty="0" smtClean="0">
                <a:solidFill>
                  <a:schemeClr val="accent2">
                    <a:lumMod val="50000"/>
                  </a:schemeClr>
                </a:solidFill>
                <a:latin typeface="Monotype Corsiva" pitchFamily="66" charset="0"/>
              </a:rPr>
              <a:t>Три.</a:t>
            </a:r>
          </a:p>
          <a:p>
            <a:pPr marL="342900" indent="-342900" algn="ctr">
              <a:buAutoNum type="arabicPeriod"/>
            </a:pPr>
            <a:r>
              <a:rPr lang="ru-RU" sz="2400" b="1" dirty="0" smtClean="0">
                <a:solidFill>
                  <a:schemeClr val="accent2">
                    <a:lumMod val="50000"/>
                  </a:schemeClr>
                </a:solidFill>
                <a:latin typeface="Monotype Corsiva" pitchFamily="66" charset="0"/>
              </a:rPr>
              <a:t>Четыре.</a:t>
            </a:r>
          </a:p>
          <a:p>
            <a:pPr marL="342900" indent="-342900" algn="ctr">
              <a:buAutoNum type="arabicPeriod"/>
            </a:pPr>
            <a:r>
              <a:rPr lang="ru-RU" sz="2400" b="1" dirty="0" smtClean="0">
                <a:solidFill>
                  <a:schemeClr val="accent2">
                    <a:lumMod val="50000"/>
                  </a:schemeClr>
                </a:solidFill>
                <a:latin typeface="Monotype Corsiva" pitchFamily="66" charset="0"/>
              </a:rPr>
              <a:t>Пять.</a:t>
            </a:r>
          </a:p>
          <a:p>
            <a:endParaRPr lang="ru-RU" dirty="0"/>
          </a:p>
        </p:txBody>
      </p:sp>
      <p:pic>
        <p:nvPicPr>
          <p:cNvPr id="4" name="Рисунок 3" descr="13621205204_39.png"/>
          <p:cNvPicPr>
            <a:picLocks noChangeAspect="1"/>
          </p:cNvPicPr>
          <p:nvPr/>
        </p:nvPicPr>
        <p:blipFill>
          <a:blip r:embed="rId3" cstate="email"/>
          <a:stretch>
            <a:fillRect/>
          </a:stretch>
        </p:blipFill>
        <p:spPr>
          <a:xfrm>
            <a:off x="2428860" y="4214818"/>
            <a:ext cx="4295426" cy="242886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456400752_vector-books-collection-7-16.jpg"/>
          <p:cNvPicPr>
            <a:picLocks noChangeAspect="1"/>
          </p:cNvPicPr>
          <p:nvPr/>
        </p:nvPicPr>
        <p:blipFill>
          <a:blip r:embed="rId2"/>
          <a:stretch>
            <a:fillRect/>
          </a:stretch>
        </p:blipFill>
        <p:spPr>
          <a:xfrm>
            <a:off x="0" y="0"/>
            <a:ext cx="9144000" cy="6857999"/>
          </a:xfrm>
          <a:prstGeom prst="rect">
            <a:avLst/>
          </a:prstGeom>
        </p:spPr>
      </p:pic>
      <p:sp>
        <p:nvSpPr>
          <p:cNvPr id="3" name="TextBox 2"/>
          <p:cNvSpPr txBox="1"/>
          <p:nvPr/>
        </p:nvSpPr>
        <p:spPr>
          <a:xfrm>
            <a:off x="785786" y="214290"/>
            <a:ext cx="7572428" cy="3416320"/>
          </a:xfrm>
          <a:prstGeom prst="rect">
            <a:avLst/>
          </a:prstGeom>
          <a:noFill/>
        </p:spPr>
        <p:txBody>
          <a:bodyPr wrap="square" rtlCol="0">
            <a:spAutoFit/>
          </a:bodyPr>
          <a:lstStyle/>
          <a:p>
            <a:pPr algn="ctr"/>
            <a:r>
              <a:rPr lang="ru-RU" sz="2400" b="1" dirty="0" smtClean="0">
                <a:latin typeface="Monotype Corsiva" pitchFamily="66" charset="0"/>
              </a:rPr>
              <a:t>Часть 1, задание 7:</a:t>
            </a:r>
          </a:p>
          <a:p>
            <a:pPr algn="ctr"/>
            <a:endParaRPr lang="ru-RU" sz="2400" b="1" dirty="0" smtClean="0">
              <a:latin typeface="Monotype Corsiva" pitchFamily="66" charset="0"/>
            </a:endParaRPr>
          </a:p>
          <a:p>
            <a:pPr algn="ctr"/>
            <a:r>
              <a:rPr lang="ru-RU" sz="2400" b="1" dirty="0" smtClean="0">
                <a:latin typeface="Monotype Corsiva" pitchFamily="66" charset="0"/>
              </a:rPr>
              <a:t>Кто является автором стихотворения, из которого взят эпиграф к повести «Станционный смотритель»?</a:t>
            </a:r>
          </a:p>
          <a:p>
            <a:pPr algn="ctr"/>
            <a:endParaRPr lang="ru-RU" sz="2400" b="1" dirty="0" smtClean="0">
              <a:latin typeface="Monotype Corsiva" pitchFamily="66" charset="0"/>
            </a:endParaRPr>
          </a:p>
          <a:p>
            <a:pPr marL="342900" indent="-342900" algn="ctr">
              <a:buAutoNum type="arabicPeriod"/>
            </a:pPr>
            <a:r>
              <a:rPr lang="ru-RU" sz="2400" b="1" dirty="0" smtClean="0">
                <a:solidFill>
                  <a:schemeClr val="accent2">
                    <a:lumMod val="50000"/>
                  </a:schemeClr>
                </a:solidFill>
                <a:latin typeface="Monotype Corsiva" pitchFamily="66" charset="0"/>
              </a:rPr>
              <a:t>Баратынский.</a:t>
            </a:r>
          </a:p>
          <a:p>
            <a:pPr marL="342900" indent="-342900" algn="ctr">
              <a:buAutoNum type="arabicPeriod"/>
            </a:pPr>
            <a:r>
              <a:rPr lang="ru-RU" sz="2400" b="1" dirty="0" smtClean="0">
                <a:solidFill>
                  <a:schemeClr val="accent2">
                    <a:lumMod val="50000"/>
                  </a:schemeClr>
                </a:solidFill>
                <a:latin typeface="Monotype Corsiva" pitchFamily="66" charset="0"/>
              </a:rPr>
              <a:t>Державин.</a:t>
            </a:r>
          </a:p>
          <a:p>
            <a:pPr marL="342900" indent="-342900" algn="ctr">
              <a:buAutoNum type="arabicPeriod"/>
            </a:pPr>
            <a:r>
              <a:rPr lang="ru-RU" sz="2400" b="1" dirty="0" smtClean="0">
                <a:solidFill>
                  <a:schemeClr val="accent2">
                    <a:lumMod val="50000"/>
                  </a:schemeClr>
                </a:solidFill>
                <a:latin typeface="Monotype Corsiva" pitchFamily="66" charset="0"/>
              </a:rPr>
              <a:t>Вяземский.</a:t>
            </a:r>
          </a:p>
          <a:p>
            <a:pPr marL="342900" indent="-342900" algn="ctr">
              <a:buAutoNum type="arabicPeriod"/>
            </a:pPr>
            <a:r>
              <a:rPr lang="ru-RU" sz="2400" b="1" dirty="0" smtClean="0">
                <a:solidFill>
                  <a:schemeClr val="accent2">
                    <a:lumMod val="50000"/>
                  </a:schemeClr>
                </a:solidFill>
                <a:latin typeface="Monotype Corsiva" pitchFamily="66" charset="0"/>
              </a:rPr>
              <a:t>Ломоносов.</a:t>
            </a:r>
            <a:endParaRPr lang="ru-RU" sz="2400" b="1" dirty="0">
              <a:solidFill>
                <a:schemeClr val="accent2">
                  <a:lumMod val="50000"/>
                </a:schemeClr>
              </a:solidFill>
              <a:latin typeface="Monotype Corsiva" pitchFamily="66" charset="0"/>
            </a:endParaRPr>
          </a:p>
        </p:txBody>
      </p:sp>
      <p:pic>
        <p:nvPicPr>
          <p:cNvPr id="4" name="Рисунок 3" descr="13621205203_39.png"/>
          <p:cNvPicPr>
            <a:picLocks noChangeAspect="1"/>
          </p:cNvPicPr>
          <p:nvPr/>
        </p:nvPicPr>
        <p:blipFill>
          <a:blip r:embed="rId3" cstate="email"/>
          <a:stretch>
            <a:fillRect/>
          </a:stretch>
        </p:blipFill>
        <p:spPr>
          <a:xfrm>
            <a:off x="2357422" y="4143972"/>
            <a:ext cx="4420757" cy="249973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456400752_vector-books-collection-7-16.jpg"/>
          <p:cNvPicPr>
            <a:picLocks noChangeAspect="1"/>
          </p:cNvPicPr>
          <p:nvPr/>
        </p:nvPicPr>
        <p:blipFill>
          <a:blip r:embed="rId2"/>
          <a:stretch>
            <a:fillRect/>
          </a:stretch>
        </p:blipFill>
        <p:spPr>
          <a:xfrm>
            <a:off x="0" y="0"/>
            <a:ext cx="9144000" cy="6857999"/>
          </a:xfrm>
          <a:prstGeom prst="rect">
            <a:avLst/>
          </a:prstGeom>
        </p:spPr>
      </p:pic>
      <p:sp>
        <p:nvSpPr>
          <p:cNvPr id="3" name="TextBox 2"/>
          <p:cNvSpPr txBox="1"/>
          <p:nvPr/>
        </p:nvSpPr>
        <p:spPr>
          <a:xfrm>
            <a:off x="1214414" y="142852"/>
            <a:ext cx="6715172" cy="3046988"/>
          </a:xfrm>
          <a:prstGeom prst="rect">
            <a:avLst/>
          </a:prstGeom>
          <a:noFill/>
        </p:spPr>
        <p:txBody>
          <a:bodyPr wrap="square" rtlCol="0">
            <a:spAutoFit/>
          </a:bodyPr>
          <a:lstStyle/>
          <a:p>
            <a:pPr algn="ctr"/>
            <a:r>
              <a:rPr lang="ru-RU" sz="2400" b="1" dirty="0" smtClean="0">
                <a:latin typeface="Monotype Corsiva" pitchFamily="66" charset="0"/>
              </a:rPr>
              <a:t>Часть 1, задание 8:</a:t>
            </a:r>
          </a:p>
          <a:p>
            <a:pPr algn="ctr"/>
            <a:endParaRPr lang="ru-RU" sz="2400" b="1" dirty="0" smtClean="0">
              <a:latin typeface="Monotype Corsiva" pitchFamily="66" charset="0"/>
            </a:endParaRPr>
          </a:p>
          <a:p>
            <a:pPr algn="ctr"/>
            <a:r>
              <a:rPr lang="ru-RU" sz="2400" b="1" dirty="0" smtClean="0">
                <a:latin typeface="Monotype Corsiva" pitchFamily="66" charset="0"/>
              </a:rPr>
              <a:t>Какие черты характера отличали Дуню </a:t>
            </a:r>
            <a:r>
              <a:rPr lang="ru-RU" sz="2400" b="1" dirty="0" err="1" smtClean="0">
                <a:latin typeface="Monotype Corsiva" pitchFamily="66" charset="0"/>
              </a:rPr>
              <a:t>Вырину</a:t>
            </a:r>
            <a:r>
              <a:rPr lang="ru-RU" sz="2400" b="1" dirty="0" smtClean="0">
                <a:latin typeface="Monotype Corsiva" pitchFamily="66" charset="0"/>
              </a:rPr>
              <a:t>?</a:t>
            </a:r>
          </a:p>
          <a:p>
            <a:pPr algn="ctr"/>
            <a:endParaRPr lang="ru-RU" sz="2400" b="1" dirty="0" smtClean="0">
              <a:latin typeface="Monotype Corsiva" pitchFamily="66" charset="0"/>
            </a:endParaRPr>
          </a:p>
          <a:p>
            <a:pPr marL="342900" indent="-342900" algn="ctr">
              <a:buAutoNum type="arabicPeriod"/>
            </a:pPr>
            <a:r>
              <a:rPr lang="ru-RU" sz="2400" b="1" dirty="0" smtClean="0">
                <a:solidFill>
                  <a:schemeClr val="accent2">
                    <a:lumMod val="50000"/>
                  </a:schemeClr>
                </a:solidFill>
                <a:latin typeface="Monotype Corsiva" pitchFamily="66" charset="0"/>
              </a:rPr>
              <a:t>Скромность, забитость, набожность.</a:t>
            </a:r>
          </a:p>
          <a:p>
            <a:pPr marL="342900" indent="-342900" algn="ctr">
              <a:buAutoNum type="arabicPeriod"/>
            </a:pPr>
            <a:r>
              <a:rPr lang="ru-RU" sz="2400" b="1" dirty="0" smtClean="0">
                <a:solidFill>
                  <a:schemeClr val="accent2">
                    <a:lumMod val="50000"/>
                  </a:schemeClr>
                </a:solidFill>
                <a:latin typeface="Monotype Corsiva" pitchFamily="66" charset="0"/>
              </a:rPr>
              <a:t>Кокетливость, сообразительность.</a:t>
            </a:r>
          </a:p>
          <a:p>
            <a:pPr marL="342900" indent="-342900" algn="ctr">
              <a:buAutoNum type="arabicPeriod"/>
            </a:pPr>
            <a:r>
              <a:rPr lang="ru-RU" sz="2400" b="1" dirty="0" smtClean="0">
                <a:solidFill>
                  <a:schemeClr val="accent2">
                    <a:lumMod val="50000"/>
                  </a:schemeClr>
                </a:solidFill>
                <a:latin typeface="Monotype Corsiva" pitchFamily="66" charset="0"/>
              </a:rPr>
              <a:t>Хитрость, скупость.</a:t>
            </a:r>
          </a:p>
          <a:p>
            <a:pPr marL="342900" indent="-342900" algn="ctr">
              <a:buAutoNum type="arabicPeriod"/>
            </a:pPr>
            <a:r>
              <a:rPr lang="ru-RU" sz="2400" b="1" dirty="0" smtClean="0">
                <a:solidFill>
                  <a:schemeClr val="accent2">
                    <a:lumMod val="50000"/>
                  </a:schemeClr>
                </a:solidFill>
                <a:latin typeface="Monotype Corsiva" pitchFamily="66" charset="0"/>
              </a:rPr>
              <a:t>Непоседливость, глупость.</a:t>
            </a:r>
            <a:endParaRPr lang="ru-RU" sz="2400" b="1" dirty="0">
              <a:solidFill>
                <a:schemeClr val="accent2">
                  <a:lumMod val="50000"/>
                </a:schemeClr>
              </a:solidFill>
              <a:latin typeface="Monotype Corsiva" pitchFamily="66" charset="0"/>
            </a:endParaRPr>
          </a:p>
        </p:txBody>
      </p:sp>
      <p:pic>
        <p:nvPicPr>
          <p:cNvPr id="4" name="Рисунок 3" descr="13621205202_39.png"/>
          <p:cNvPicPr>
            <a:picLocks noChangeAspect="1"/>
          </p:cNvPicPr>
          <p:nvPr/>
        </p:nvPicPr>
        <p:blipFill>
          <a:blip r:embed="rId3"/>
          <a:stretch>
            <a:fillRect/>
          </a:stretch>
        </p:blipFill>
        <p:spPr>
          <a:xfrm>
            <a:off x="2214546" y="3929066"/>
            <a:ext cx="4738897" cy="267963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5992_2.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6ba11381f7ecfe6f2324d296abdb94b7.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fmt_73_24_13462288672.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fe4a52680b716827a251ce116600c398.jpe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660023-blank-page-of-note-book.jpg"/>
          <p:cNvPicPr>
            <a:picLocks noChangeAspect="1"/>
          </p:cNvPicPr>
          <p:nvPr/>
        </p:nvPicPr>
        <p:blipFill>
          <a:blip r:embed="rId2"/>
          <a:stretch>
            <a:fillRect/>
          </a:stretch>
        </p:blipFill>
        <p:spPr>
          <a:xfrm>
            <a:off x="0" y="40005"/>
            <a:ext cx="9144000" cy="6777990"/>
          </a:xfrm>
          <a:prstGeom prst="rect">
            <a:avLst/>
          </a:prstGeom>
        </p:spPr>
      </p:pic>
      <p:sp>
        <p:nvSpPr>
          <p:cNvPr id="3" name="TextBox 2"/>
          <p:cNvSpPr txBox="1"/>
          <p:nvPr/>
        </p:nvSpPr>
        <p:spPr>
          <a:xfrm rot="19995891">
            <a:off x="4520960" y="2993423"/>
            <a:ext cx="4372304" cy="1077218"/>
          </a:xfrm>
          <a:prstGeom prst="rect">
            <a:avLst/>
          </a:prstGeom>
          <a:noFill/>
        </p:spPr>
        <p:txBody>
          <a:bodyPr wrap="square" rtlCol="0">
            <a:spAutoFit/>
          </a:bodyPr>
          <a:lstStyle/>
          <a:p>
            <a:pPr algn="ctr"/>
            <a:r>
              <a:rPr lang="ru-RU" sz="3200" b="1" dirty="0" smtClean="0">
                <a:solidFill>
                  <a:schemeClr val="accent4">
                    <a:lumMod val="50000"/>
                  </a:schemeClr>
                </a:solidFill>
                <a:latin typeface="Segoe Script" pitchFamily="34" charset="0"/>
              </a:rPr>
              <a:t>Станционный </a:t>
            </a:r>
          </a:p>
          <a:p>
            <a:pPr algn="ctr"/>
            <a:r>
              <a:rPr lang="ru-RU" sz="3200" b="1" dirty="0" smtClean="0">
                <a:solidFill>
                  <a:schemeClr val="accent4">
                    <a:lumMod val="50000"/>
                  </a:schemeClr>
                </a:solidFill>
                <a:latin typeface="Segoe Script" pitchFamily="34" charset="0"/>
              </a:rPr>
              <a:t>Смотритель.</a:t>
            </a:r>
            <a:endParaRPr lang="ru-RU" sz="3200" b="1" dirty="0">
              <a:solidFill>
                <a:schemeClr val="accent4">
                  <a:lumMod val="50000"/>
                </a:schemeClr>
              </a:solidFill>
              <a:latin typeface="Segoe Script" pitchFamily="34" charset="0"/>
            </a:endParaRPr>
          </a:p>
        </p:txBody>
      </p:sp>
      <p:sp>
        <p:nvSpPr>
          <p:cNvPr id="4" name="TextBox 3"/>
          <p:cNvSpPr txBox="1"/>
          <p:nvPr/>
        </p:nvSpPr>
        <p:spPr>
          <a:xfrm>
            <a:off x="5500694" y="1357298"/>
            <a:ext cx="2500330" cy="646331"/>
          </a:xfrm>
          <a:prstGeom prst="rect">
            <a:avLst/>
          </a:prstGeom>
          <a:noFill/>
        </p:spPr>
        <p:txBody>
          <a:bodyPr wrap="square" rtlCol="0">
            <a:spAutoFit/>
          </a:bodyPr>
          <a:lstStyle/>
          <a:p>
            <a:pPr algn="ctr"/>
            <a:r>
              <a:rPr lang="ru-RU" b="1" dirty="0" smtClean="0">
                <a:solidFill>
                  <a:srgbClr val="002060"/>
                </a:solidFill>
                <a:latin typeface="Monotype Corsiva" pitchFamily="66" charset="0"/>
              </a:rPr>
              <a:t>Повести покойного Ивана</a:t>
            </a:r>
          </a:p>
          <a:p>
            <a:pPr algn="ctr"/>
            <a:r>
              <a:rPr lang="ru-RU" b="1" dirty="0" smtClean="0">
                <a:solidFill>
                  <a:srgbClr val="002060"/>
                </a:solidFill>
                <a:latin typeface="Monotype Corsiva" pitchFamily="66" charset="0"/>
              </a:rPr>
              <a:t>Петровича Белкина.</a:t>
            </a:r>
            <a:endParaRPr lang="ru-RU" b="1" dirty="0">
              <a:solidFill>
                <a:srgbClr val="002060"/>
              </a:solidFill>
              <a:latin typeface="Monotype Corsiva" pitchFamily="66" charset="0"/>
            </a:endParaRPr>
          </a:p>
        </p:txBody>
      </p:sp>
      <p:sp>
        <p:nvSpPr>
          <p:cNvPr id="5" name="TextBox 4"/>
          <p:cNvSpPr txBox="1"/>
          <p:nvPr/>
        </p:nvSpPr>
        <p:spPr>
          <a:xfrm>
            <a:off x="1571604" y="6215082"/>
            <a:ext cx="5643602" cy="923330"/>
          </a:xfrm>
          <a:prstGeom prst="rect">
            <a:avLst/>
          </a:prstGeom>
          <a:noFill/>
        </p:spPr>
        <p:txBody>
          <a:bodyPr wrap="square" rtlCol="0">
            <a:spAutoFit/>
          </a:bodyPr>
          <a:lstStyle/>
          <a:p>
            <a:pPr algn="ctr"/>
            <a:r>
              <a:rPr lang="ru-RU" b="1" dirty="0" smtClean="0">
                <a:solidFill>
                  <a:schemeClr val="tx1">
                    <a:lumMod val="95000"/>
                    <a:lumOff val="5000"/>
                  </a:schemeClr>
                </a:solidFill>
                <a:latin typeface="Monotype Corsiva" pitchFamily="66" charset="0"/>
              </a:rPr>
              <a:t>Артёмова Елена Геннадьевна, учитель русского </a:t>
            </a:r>
          </a:p>
          <a:p>
            <a:pPr algn="ctr"/>
            <a:r>
              <a:rPr lang="ru-RU" b="1" dirty="0" smtClean="0">
                <a:solidFill>
                  <a:schemeClr val="tx1">
                    <a:lumMod val="95000"/>
                    <a:lumOff val="5000"/>
                  </a:schemeClr>
                </a:solidFill>
                <a:latin typeface="Monotype Corsiva" pitchFamily="66" charset="0"/>
              </a:rPr>
              <a:t>языка и литературы МБОУ «Гаванская ООШ».</a:t>
            </a:r>
          </a:p>
          <a:p>
            <a:endParaRPr lang="ru-RU"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mage037.jpg"/>
          <p:cNvPicPr>
            <a:picLocks noChangeAspect="1"/>
          </p:cNvPicPr>
          <p:nvPr/>
        </p:nvPicPr>
        <p:blipFill>
          <a:blip r:embed="rId2"/>
          <a:stretch>
            <a:fillRect/>
          </a:stretch>
        </p:blipFill>
        <p:spPr>
          <a:xfrm>
            <a:off x="0" y="0"/>
            <a:ext cx="9143999" cy="6858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3" name="Рисунок 2" descr="Stancion-smotritel-2-ND.jpg"/>
          <p:cNvPicPr>
            <a:picLocks noChangeAspect="1"/>
          </p:cNvPicPr>
          <p:nvPr/>
        </p:nvPicPr>
        <p:blipFill>
          <a:blip r:embed="rId3"/>
          <a:stretch>
            <a:fillRect/>
          </a:stretch>
        </p:blipFill>
        <p:spPr>
          <a:xfrm>
            <a:off x="1357290" y="1357298"/>
            <a:ext cx="6357982" cy="394430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antique-books-wallpaper-11-www.wallhd4.com.jpeg"/>
          <p:cNvPicPr>
            <a:picLocks noChangeAspect="1"/>
          </p:cNvPicPr>
          <p:nvPr/>
        </p:nvPicPr>
        <p:blipFill>
          <a:blip r:embed="rId2"/>
          <a:stretch>
            <a:fillRect/>
          </a:stretch>
        </p:blipFill>
        <p:spPr>
          <a:xfrm>
            <a:off x="0" y="0"/>
            <a:ext cx="9144000" cy="6857999"/>
          </a:xfrm>
          <a:prstGeom prst="rect">
            <a:avLst/>
          </a:prstGeom>
        </p:spPr>
      </p:pic>
      <p:sp>
        <p:nvSpPr>
          <p:cNvPr id="3" name="TextBox 2"/>
          <p:cNvSpPr txBox="1"/>
          <p:nvPr/>
        </p:nvSpPr>
        <p:spPr>
          <a:xfrm>
            <a:off x="1571604" y="714356"/>
            <a:ext cx="6072229" cy="5170646"/>
          </a:xfrm>
          <a:prstGeom prst="rect">
            <a:avLst/>
          </a:prstGeom>
          <a:noFill/>
        </p:spPr>
        <p:txBody>
          <a:bodyPr wrap="square" rtlCol="0">
            <a:spAutoFit/>
          </a:bodyPr>
          <a:lstStyle/>
          <a:p>
            <a:pPr algn="ctr"/>
            <a:r>
              <a:rPr lang="ru-RU" sz="2400" b="1" dirty="0" smtClean="0">
                <a:solidFill>
                  <a:schemeClr val="accent4">
                    <a:lumMod val="50000"/>
                  </a:schemeClr>
                </a:solidFill>
                <a:latin typeface="Monotype Corsiva" pitchFamily="66" charset="0"/>
                <a:cs typeface="Microsoft Uighur" pitchFamily="2" charset="-78"/>
              </a:rPr>
              <a:t>Дорогие ребята! В этой презентации задания разделены на </a:t>
            </a:r>
          </a:p>
          <a:p>
            <a:pPr algn="ctr"/>
            <a:r>
              <a:rPr lang="ru-RU" sz="2400" b="1" dirty="0" smtClean="0">
                <a:solidFill>
                  <a:schemeClr val="accent4">
                    <a:lumMod val="50000"/>
                  </a:schemeClr>
                </a:solidFill>
                <a:latin typeface="Monotype Corsiva" pitchFamily="66" charset="0"/>
                <a:cs typeface="Microsoft Uighur" pitchFamily="2" charset="-78"/>
              </a:rPr>
              <a:t>две части. </a:t>
            </a:r>
          </a:p>
          <a:p>
            <a:pPr algn="ctr"/>
            <a:r>
              <a:rPr lang="ru-RU" sz="2400" b="1" dirty="0" smtClean="0">
                <a:solidFill>
                  <a:schemeClr val="accent4">
                    <a:lumMod val="50000"/>
                  </a:schemeClr>
                </a:solidFill>
                <a:latin typeface="Monotype Corsiva" pitchFamily="66" charset="0"/>
                <a:cs typeface="Microsoft Uighur" pitchFamily="2" charset="-78"/>
              </a:rPr>
              <a:t>Первая часть содержит 8 заданий, к каждому из которых даны </a:t>
            </a:r>
          </a:p>
          <a:p>
            <a:pPr algn="ctr"/>
            <a:r>
              <a:rPr lang="ru-RU" sz="2400" b="1" dirty="0" smtClean="0">
                <a:solidFill>
                  <a:schemeClr val="accent4">
                    <a:lumMod val="50000"/>
                  </a:schemeClr>
                </a:solidFill>
                <a:latin typeface="Monotype Corsiva" pitchFamily="66" charset="0"/>
                <a:cs typeface="Microsoft Uighur" pitchFamily="2" charset="-78"/>
              </a:rPr>
              <a:t>4 варианта ответа. Выберите среди них только 1 правильный!</a:t>
            </a:r>
          </a:p>
          <a:p>
            <a:pPr algn="ctr"/>
            <a:r>
              <a:rPr lang="ru-RU" sz="2400" b="1" dirty="0" smtClean="0">
                <a:solidFill>
                  <a:schemeClr val="accent4">
                    <a:lumMod val="50000"/>
                  </a:schemeClr>
                </a:solidFill>
                <a:latin typeface="Monotype Corsiva" pitchFamily="66" charset="0"/>
                <a:cs typeface="Microsoft Uighur" pitchFamily="2" charset="-78"/>
              </a:rPr>
              <a:t>Во вторую часть включены 6 заданий с письменным ответом.</a:t>
            </a:r>
          </a:p>
          <a:p>
            <a:pPr algn="ctr"/>
            <a:r>
              <a:rPr lang="ru-RU" sz="2400" b="1" dirty="0" smtClean="0">
                <a:solidFill>
                  <a:schemeClr val="accent4">
                    <a:lumMod val="50000"/>
                  </a:schemeClr>
                </a:solidFill>
                <a:latin typeface="Monotype Corsiva" pitchFamily="66" charset="0"/>
                <a:cs typeface="Microsoft Uighur" pitchFamily="2" charset="-78"/>
              </a:rPr>
              <a:t>Каждый из вас сможет самостоятельно оценить свой результат, </a:t>
            </a:r>
          </a:p>
          <a:p>
            <a:pPr algn="ctr"/>
            <a:r>
              <a:rPr lang="ru-RU" sz="2400" b="1" dirty="0" smtClean="0">
                <a:solidFill>
                  <a:schemeClr val="accent4">
                    <a:lumMod val="50000"/>
                  </a:schemeClr>
                </a:solidFill>
                <a:latin typeface="Monotype Corsiva" pitchFamily="66" charset="0"/>
                <a:cs typeface="Microsoft Uighur" pitchFamily="2" charset="-78"/>
              </a:rPr>
              <a:t>используя предложенную систему оценивания.</a:t>
            </a:r>
          </a:p>
          <a:p>
            <a:pPr algn="ctr"/>
            <a:r>
              <a:rPr lang="ru-RU" sz="2400" b="1" dirty="0" smtClean="0">
                <a:solidFill>
                  <a:schemeClr val="accent4">
                    <a:lumMod val="50000"/>
                  </a:schemeClr>
                </a:solidFill>
                <a:latin typeface="Monotype Corsiva" pitchFamily="66" charset="0"/>
                <a:cs typeface="Microsoft Uighur" pitchFamily="2" charset="-78"/>
              </a:rPr>
              <a:t>Удачи вам!</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7-Candle.On_.A.Candlestick.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3571868" y="214290"/>
            <a:ext cx="5572132" cy="5940088"/>
          </a:xfrm>
          <a:prstGeom prst="rect">
            <a:avLst/>
          </a:prstGeom>
          <a:noFill/>
        </p:spPr>
        <p:txBody>
          <a:bodyPr wrap="square" rtlCol="0">
            <a:spAutoFit/>
          </a:bodyPr>
          <a:lstStyle/>
          <a:p>
            <a:r>
              <a:rPr lang="ru-RU" sz="2000" dirty="0" smtClean="0">
                <a:solidFill>
                  <a:schemeClr val="bg1"/>
                </a:solidFill>
                <a:latin typeface="Monotype Corsiva" pitchFamily="66" charset="0"/>
              </a:rPr>
              <a:t>Кто не проклинал станционных смотрителей, кто с ними не бранивался? Кто, в минуту гнева, не требовал от них роковой книги, дабы вписать в оную свою бесполезную жалобу на притеснение, грубость и неисправность? Кто не почитает их извергами человеческого рода, равными покойным подьячим или, по крайней мере, </a:t>
            </a:r>
            <a:r>
              <a:rPr lang="ru-RU" sz="2000" dirty="0" err="1" smtClean="0">
                <a:solidFill>
                  <a:schemeClr val="bg1"/>
                </a:solidFill>
                <a:latin typeface="Monotype Corsiva" pitchFamily="66" charset="0"/>
              </a:rPr>
              <a:t>муромским</a:t>
            </a:r>
            <a:r>
              <a:rPr lang="ru-RU" sz="2000" dirty="0" smtClean="0">
                <a:solidFill>
                  <a:schemeClr val="bg1"/>
                </a:solidFill>
                <a:latin typeface="Monotype Corsiva" pitchFamily="66" charset="0"/>
              </a:rPr>
              <a:t> разбойникам? Будем, однако, справедливы, постараемся войти в их положение и, может быть, станем судить о них гораздо снисходительнее. Что такое станционный смотритель? Сущий мученик четырнадцатого класса, огражденный своим чином токмо от побоев, и то не всегда (ссылаюсь на совесть моих читателей). Какова должность сего диктатора, как называет его шутливо князь Вяземский? Не настоящая ли каторга? Покою ни днем, ни ночью. Всю досаду, накопленную во время скучной езды, путешественник вымещает на смотрителе. Погода несносная, дорога скверная, ямщик упрямый, лошади не везут – а виноват смотритель.</a:t>
            </a:r>
            <a:endParaRPr lang="ru-RU" sz="2000" dirty="0">
              <a:solidFill>
                <a:schemeClr val="bg1"/>
              </a:solidFill>
              <a:latin typeface="Monotype Corsiva"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7-Candle.On_.A.Candlestick.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3643307" y="500042"/>
            <a:ext cx="5500693" cy="4985980"/>
          </a:xfrm>
          <a:prstGeom prst="rect">
            <a:avLst/>
          </a:prstGeom>
          <a:noFill/>
        </p:spPr>
        <p:txBody>
          <a:bodyPr wrap="square" rtlCol="0">
            <a:spAutoFit/>
          </a:bodyPr>
          <a:lstStyle/>
          <a:p>
            <a:r>
              <a:rPr lang="ru-RU" sz="2000" dirty="0" smtClean="0">
                <a:solidFill>
                  <a:schemeClr val="bg1"/>
                </a:solidFill>
                <a:latin typeface="Monotype Corsiva" pitchFamily="66" charset="0"/>
              </a:rPr>
              <a:t> Входя в бедное его жилище, проезжающий смотрит на него как на врага; хорошо, если удастся ему скоро избавиться от непрошеного гостя; но если не случится лошадей?.. Боже! какие ругательства, какие угрозы посыплются на его голову! В дождь и слякоть принужден он бегать по дворам; в бурю, в крещенский мороз уходит он в сени, чтоб только на минуту отдохнуть от крика и толчков раздраженного постояльца. Приезжает генерал; дрожащий смотритель отдает ему две последние тройки, в том числе курьерскую. Генерал едет, не сказав ему спасибо. Чрез пять минут – колокольчик!.. и фельдъегерь бросает ему на стол свою подорожную!.. Вникнем во все это хорошенько, и вместо негодования сердце наше исполнится искренним состраданием.</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qdefault.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456400752_vector-books-collection-7-16.jpg"/>
          <p:cNvPicPr>
            <a:picLocks noChangeAspect="1"/>
          </p:cNvPicPr>
          <p:nvPr/>
        </p:nvPicPr>
        <p:blipFill>
          <a:blip r:embed="rId2"/>
          <a:stretch>
            <a:fillRect/>
          </a:stretch>
        </p:blipFill>
        <p:spPr>
          <a:xfrm>
            <a:off x="0" y="0"/>
            <a:ext cx="9144000" cy="6857999"/>
          </a:xfrm>
          <a:prstGeom prst="rect">
            <a:avLst/>
          </a:prstGeom>
        </p:spPr>
      </p:pic>
      <p:sp>
        <p:nvSpPr>
          <p:cNvPr id="3" name="TextBox 2"/>
          <p:cNvSpPr txBox="1"/>
          <p:nvPr/>
        </p:nvSpPr>
        <p:spPr>
          <a:xfrm>
            <a:off x="785786" y="214290"/>
            <a:ext cx="7572428" cy="3785652"/>
          </a:xfrm>
          <a:prstGeom prst="rect">
            <a:avLst/>
          </a:prstGeom>
          <a:noFill/>
        </p:spPr>
        <p:txBody>
          <a:bodyPr wrap="square" rtlCol="0">
            <a:spAutoFit/>
          </a:bodyPr>
          <a:lstStyle/>
          <a:p>
            <a:pPr algn="ctr"/>
            <a:r>
              <a:rPr lang="ru-RU" sz="2400" b="1" dirty="0" smtClean="0">
                <a:latin typeface="Monotype Corsiva" pitchFamily="66" charset="0"/>
              </a:rPr>
              <a:t>Часть1, задание 1:</a:t>
            </a:r>
          </a:p>
          <a:p>
            <a:pPr algn="ctr"/>
            <a:endParaRPr lang="ru-RU" sz="2400" b="1" dirty="0" smtClean="0">
              <a:latin typeface="Monotype Corsiva" pitchFamily="66" charset="0"/>
            </a:endParaRPr>
          </a:p>
          <a:p>
            <a:pPr algn="ctr"/>
            <a:r>
              <a:rPr lang="ru-RU" sz="2400" b="1" dirty="0" smtClean="0">
                <a:latin typeface="Monotype Corsiva" pitchFamily="66" charset="0"/>
              </a:rPr>
              <a:t>Укажите основное качество прозы А.Пушкина вообще и «Повестей</a:t>
            </a:r>
          </a:p>
          <a:p>
            <a:pPr algn="ctr"/>
            <a:r>
              <a:rPr lang="ru-RU" sz="2400" b="1" dirty="0" smtClean="0">
                <a:latin typeface="Monotype Corsiva" pitchFamily="66" charset="0"/>
              </a:rPr>
              <a:t> покойного Ивана Петровича Белкина» в частности.</a:t>
            </a:r>
          </a:p>
          <a:p>
            <a:pPr algn="ctr"/>
            <a:endParaRPr lang="ru-RU" sz="2400" b="1" dirty="0" smtClean="0">
              <a:solidFill>
                <a:schemeClr val="accent2">
                  <a:lumMod val="50000"/>
                </a:schemeClr>
              </a:solidFill>
              <a:latin typeface="Monotype Corsiva" pitchFamily="66" charset="0"/>
            </a:endParaRPr>
          </a:p>
          <a:p>
            <a:pPr marL="342900" indent="-342900" algn="ctr">
              <a:buAutoNum type="arabicPeriod"/>
            </a:pPr>
            <a:r>
              <a:rPr lang="ru-RU" sz="2400" b="1" dirty="0" smtClean="0">
                <a:solidFill>
                  <a:schemeClr val="accent2">
                    <a:lumMod val="50000"/>
                  </a:schemeClr>
                </a:solidFill>
                <a:latin typeface="Monotype Corsiva" pitchFamily="66" charset="0"/>
              </a:rPr>
              <a:t>Большой объём произведения.</a:t>
            </a:r>
          </a:p>
          <a:p>
            <a:pPr marL="342900" indent="-342900" algn="ctr">
              <a:buAutoNum type="arabicPeriod"/>
            </a:pPr>
            <a:r>
              <a:rPr lang="ru-RU" sz="2400" b="1" dirty="0" smtClean="0">
                <a:solidFill>
                  <a:schemeClr val="accent2">
                    <a:lumMod val="50000"/>
                  </a:schemeClr>
                </a:solidFill>
                <a:latin typeface="Monotype Corsiva" pitchFamily="66" charset="0"/>
              </a:rPr>
              <a:t>Простота и лаконичность языка.</a:t>
            </a:r>
          </a:p>
          <a:p>
            <a:pPr marL="342900" indent="-342900" algn="ctr">
              <a:buAutoNum type="arabicPeriod"/>
            </a:pPr>
            <a:r>
              <a:rPr lang="ru-RU" sz="2400" b="1" dirty="0" smtClean="0">
                <a:solidFill>
                  <a:schemeClr val="accent2">
                    <a:lumMod val="50000"/>
                  </a:schemeClr>
                </a:solidFill>
                <a:latin typeface="Monotype Corsiva" pitchFamily="66" charset="0"/>
              </a:rPr>
              <a:t>Обилие фантастики.</a:t>
            </a:r>
          </a:p>
          <a:p>
            <a:pPr marL="342900" indent="-342900" algn="ctr">
              <a:buAutoNum type="arabicPeriod"/>
            </a:pPr>
            <a:r>
              <a:rPr lang="ru-RU" sz="2400" b="1" dirty="0" smtClean="0">
                <a:solidFill>
                  <a:schemeClr val="accent2">
                    <a:lumMod val="50000"/>
                  </a:schemeClr>
                </a:solidFill>
                <a:latin typeface="Monotype Corsiva" pitchFamily="66" charset="0"/>
              </a:rPr>
              <a:t>Следование фольклорным традициям.</a:t>
            </a:r>
            <a:endParaRPr lang="ru-RU" sz="2400" b="1" dirty="0">
              <a:solidFill>
                <a:schemeClr val="accent2">
                  <a:lumMod val="50000"/>
                </a:schemeClr>
              </a:solidFill>
              <a:latin typeface="Monotype Corsiva" pitchFamily="66" charset="0"/>
            </a:endParaRPr>
          </a:p>
        </p:txBody>
      </p:sp>
      <p:pic>
        <p:nvPicPr>
          <p:cNvPr id="4" name="Рисунок 3" descr="13621205202_39.png"/>
          <p:cNvPicPr>
            <a:picLocks noChangeAspect="1"/>
          </p:cNvPicPr>
          <p:nvPr/>
        </p:nvPicPr>
        <p:blipFill>
          <a:blip r:embed="rId3" cstate="email"/>
          <a:stretch>
            <a:fillRect/>
          </a:stretch>
        </p:blipFill>
        <p:spPr>
          <a:xfrm>
            <a:off x="2214546" y="4000504"/>
            <a:ext cx="4563633" cy="25805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456400752_vector-books-collection-7-16.jpg"/>
          <p:cNvPicPr>
            <a:picLocks noChangeAspect="1"/>
          </p:cNvPicPr>
          <p:nvPr/>
        </p:nvPicPr>
        <p:blipFill>
          <a:blip r:embed="rId2"/>
          <a:stretch>
            <a:fillRect/>
          </a:stretch>
        </p:blipFill>
        <p:spPr>
          <a:xfrm>
            <a:off x="0" y="0"/>
            <a:ext cx="9144000" cy="6857999"/>
          </a:xfrm>
          <a:prstGeom prst="rect">
            <a:avLst/>
          </a:prstGeom>
        </p:spPr>
      </p:pic>
      <p:sp>
        <p:nvSpPr>
          <p:cNvPr id="3" name="TextBox 2"/>
          <p:cNvSpPr txBox="1"/>
          <p:nvPr/>
        </p:nvSpPr>
        <p:spPr>
          <a:xfrm>
            <a:off x="785786" y="285728"/>
            <a:ext cx="7500990" cy="3416320"/>
          </a:xfrm>
          <a:prstGeom prst="rect">
            <a:avLst/>
          </a:prstGeom>
          <a:noFill/>
        </p:spPr>
        <p:txBody>
          <a:bodyPr wrap="square" rtlCol="0">
            <a:spAutoFit/>
          </a:bodyPr>
          <a:lstStyle/>
          <a:p>
            <a:pPr algn="ctr"/>
            <a:r>
              <a:rPr lang="ru-RU" sz="2400" b="1" dirty="0" smtClean="0">
                <a:latin typeface="Monotype Corsiva" pitchFamily="66" charset="0"/>
              </a:rPr>
              <a:t>Часть 1, задание 2:</a:t>
            </a:r>
          </a:p>
          <a:p>
            <a:pPr algn="ctr"/>
            <a:endParaRPr lang="ru-RU" sz="2400" b="1" dirty="0" smtClean="0">
              <a:latin typeface="Monotype Corsiva" pitchFamily="66" charset="0"/>
            </a:endParaRPr>
          </a:p>
          <a:p>
            <a:pPr algn="ctr"/>
            <a:r>
              <a:rPr lang="ru-RU" sz="2400" b="1" dirty="0" smtClean="0">
                <a:latin typeface="Monotype Corsiva" pitchFamily="66" charset="0"/>
              </a:rPr>
              <a:t>Когда начинается действие повести «Станционный смотритель»?</a:t>
            </a:r>
          </a:p>
          <a:p>
            <a:pPr algn="ctr"/>
            <a:endParaRPr lang="ru-RU" sz="2400" b="1" dirty="0" smtClean="0">
              <a:latin typeface="Monotype Corsiva" pitchFamily="66" charset="0"/>
            </a:endParaRPr>
          </a:p>
          <a:p>
            <a:pPr marL="342900" indent="-342900" algn="ctr">
              <a:buAutoNum type="arabicPeriod"/>
            </a:pPr>
            <a:r>
              <a:rPr lang="ru-RU" sz="2400" b="1" dirty="0" smtClean="0">
                <a:solidFill>
                  <a:schemeClr val="accent2">
                    <a:lumMod val="50000"/>
                  </a:schemeClr>
                </a:solidFill>
                <a:latin typeface="Monotype Corsiva" pitchFamily="66" charset="0"/>
              </a:rPr>
              <a:t>В 1747 году.</a:t>
            </a:r>
          </a:p>
          <a:p>
            <a:pPr marL="342900" indent="-342900" algn="ctr">
              <a:buAutoNum type="arabicPeriod"/>
            </a:pPr>
            <a:r>
              <a:rPr lang="ru-RU" sz="2400" b="1" dirty="0" smtClean="0">
                <a:solidFill>
                  <a:schemeClr val="accent2">
                    <a:lumMod val="50000"/>
                  </a:schemeClr>
                </a:solidFill>
                <a:latin typeface="Monotype Corsiva" pitchFamily="66" charset="0"/>
              </a:rPr>
              <a:t>В 1812 году.</a:t>
            </a:r>
          </a:p>
          <a:p>
            <a:pPr marL="342900" indent="-342900" algn="ctr">
              <a:buAutoNum type="arabicPeriod"/>
            </a:pPr>
            <a:r>
              <a:rPr lang="ru-RU" sz="2400" b="1" dirty="0" smtClean="0">
                <a:solidFill>
                  <a:schemeClr val="accent2">
                    <a:lumMod val="50000"/>
                  </a:schemeClr>
                </a:solidFill>
                <a:latin typeface="Monotype Corsiva" pitchFamily="66" charset="0"/>
              </a:rPr>
              <a:t>В 1816 году.</a:t>
            </a:r>
          </a:p>
          <a:p>
            <a:pPr marL="342900" indent="-342900" algn="ctr">
              <a:buAutoNum type="arabicPeriod"/>
            </a:pPr>
            <a:r>
              <a:rPr lang="ru-RU" sz="2400" b="1" dirty="0" smtClean="0">
                <a:solidFill>
                  <a:schemeClr val="accent2">
                    <a:lumMod val="50000"/>
                  </a:schemeClr>
                </a:solidFill>
                <a:latin typeface="Monotype Corsiva" pitchFamily="66" charset="0"/>
              </a:rPr>
              <a:t>В тексте не указана дата начала событий</a:t>
            </a:r>
            <a:r>
              <a:rPr lang="ru-RU" sz="2400" b="1" dirty="0" smtClean="0">
                <a:latin typeface="Monotype Corsiva" pitchFamily="66" charset="0"/>
              </a:rPr>
              <a:t>.</a:t>
            </a:r>
            <a:endParaRPr lang="ru-RU" sz="2400" b="1" dirty="0">
              <a:latin typeface="Monotype Corsiva" pitchFamily="66" charset="0"/>
            </a:endParaRPr>
          </a:p>
        </p:txBody>
      </p:sp>
      <p:pic>
        <p:nvPicPr>
          <p:cNvPr id="4" name="Рисунок 3" descr="13621205203_39.png"/>
          <p:cNvPicPr>
            <a:picLocks noChangeAspect="1"/>
          </p:cNvPicPr>
          <p:nvPr/>
        </p:nvPicPr>
        <p:blipFill>
          <a:blip r:embed="rId3" cstate="email"/>
          <a:stretch>
            <a:fillRect/>
          </a:stretch>
        </p:blipFill>
        <p:spPr>
          <a:xfrm>
            <a:off x="2357422" y="4143380"/>
            <a:ext cx="4502761" cy="254610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312</TotalTime>
  <Words>667</Words>
  <Application>Microsoft Office PowerPoint</Application>
  <PresentationFormat>Экран (4:3)</PresentationFormat>
  <Paragraphs>86</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узер</dc:creator>
  <cp:lastModifiedBy>узер</cp:lastModifiedBy>
  <cp:revision>36</cp:revision>
  <dcterms:created xsi:type="dcterms:W3CDTF">2017-05-11T23:56:11Z</dcterms:created>
  <dcterms:modified xsi:type="dcterms:W3CDTF">2017-05-12T16:36:16Z</dcterms:modified>
</cp:coreProperties>
</file>