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6" r:id="rId3"/>
    <p:sldId id="278" r:id="rId4"/>
    <p:sldId id="279" r:id="rId5"/>
    <p:sldId id="296" r:id="rId6"/>
    <p:sldId id="297" r:id="rId7"/>
    <p:sldId id="281" r:id="rId8"/>
    <p:sldId id="298" r:id="rId9"/>
    <p:sldId id="284" r:id="rId10"/>
    <p:sldId id="285" r:id="rId11"/>
    <p:sldId id="286" r:id="rId12"/>
    <p:sldId id="287" r:id="rId13"/>
    <p:sldId id="288" r:id="rId14"/>
    <p:sldId id="289" r:id="rId15"/>
    <p:sldId id="291" r:id="rId16"/>
    <p:sldId id="29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161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93DC6-4631-4374-8C62-FF437E08E499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F73D3-95DA-4B92-A87E-DB33B8D256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93DC6-4631-4374-8C62-FF437E08E499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F73D3-95DA-4B92-A87E-DB33B8D256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93DC6-4631-4374-8C62-FF437E08E499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F73D3-95DA-4B92-A87E-DB33B8D256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93DC6-4631-4374-8C62-FF437E08E499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F73D3-95DA-4B92-A87E-DB33B8D256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93DC6-4631-4374-8C62-FF437E08E499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F73D3-95DA-4B92-A87E-DB33B8D256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93DC6-4631-4374-8C62-FF437E08E499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F73D3-95DA-4B92-A87E-DB33B8D256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93DC6-4631-4374-8C62-FF437E08E499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F73D3-95DA-4B92-A87E-DB33B8D256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93DC6-4631-4374-8C62-FF437E08E499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F73D3-95DA-4B92-A87E-DB33B8D256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93DC6-4631-4374-8C62-FF437E08E499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F73D3-95DA-4B92-A87E-DB33B8D256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93DC6-4631-4374-8C62-FF437E08E499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F73D3-95DA-4B92-A87E-DB33B8D256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93DC6-4631-4374-8C62-FF437E08E499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F73D3-95DA-4B92-A87E-DB33B8D256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93DC6-4631-4374-8C62-FF437E08E499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F73D3-95DA-4B92-A87E-DB33B8D256B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yandex.ru/images/search?text=&#1089;&#1090;&#1072;&#1085;&#1094;&#1080;&#1086;&#1085;&#1085;&#1099;&#1081;%20&#1089;&#1084;&#1086;&#1090;&#1088;&#1080;&#1090;&#1077;&#1083;&#1100;%20&#1082;&#1072;&#1076;&#1088;&#1099;%20&#1080;&#1079;%20&#1092;&#1080;&#1083;&#1100;&#1084;&#1072;" TargetMode="External"/><Relationship Id="rId3" Type="http://schemas.openxmlformats.org/officeDocument/2006/relationships/hyperlink" Target="https://yandex.ru/images/search?text=&#1089;&#1074;&#1077;&#1095;&#1072;%20&#1080;%20&#1082;&#1085;&#1080;&#1075;&#1072;%20&#1074;%20&#1090;&#1077;&#1084;&#1085;&#1086;&#1090;&#1077;%20&#1082;&#1072;&#1088;&#1090;&#1080;&#1085;&#1082;&#1080;&amp;stype=image&amp;lr=128452&amp;noreask=1&amp;source=wiz" TargetMode="External"/><Relationship Id="rId7" Type="http://schemas.openxmlformats.org/officeDocument/2006/relationships/hyperlink" Target="https://yandex.ru/images/search?text=&#1089;&#1090;&#1072;&#1085;&#1094;&#1080;&#1086;&#1085;&#1085;&#1099;&#1081;+&#1089;&#1084;&#1086;&#1090;&#1088;&#1080;&#1090;&#1077;&#1083;&#1100;+&#1080;&#1083;&#1083;&#1102;&#1089;&#1090;&#1088;&#1072;&#1094;&#1080;&#1080;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yandex.ru/images/search?text=&#1087;&#1091;&#1096;&#1082;&#1080;&#1085;%20&#1087;&#1086;&#1088;&#1090;&#1088;&#1077;&#1090;&#1099;%20&#1092;&#1086;&#1090;&#1086;&amp;stype=image&amp;lr=128452&amp;noreask=1&amp;source=wiz" TargetMode="External"/><Relationship Id="rId5" Type="http://schemas.openxmlformats.org/officeDocument/2006/relationships/hyperlink" Target="https://yandex.ru/images/search?text=&#1088;&#1072;&#1089;&#1082;&#1088;&#1099;&#1090;&#1072;&#1103;%20&#1082;&#1085;&#1080;&#1075;&#1072;%20&#1082;&#1072;&#1088;&#1090;&#1080;&#1085;&#1082;&#1080;&amp;stype=image&amp;lr=128452&amp;noreask=1&amp;source=wiz" TargetMode="External"/><Relationship Id="rId4" Type="http://schemas.openxmlformats.org/officeDocument/2006/relationships/hyperlink" Target="https://yandex.ru/images/search?p=1&amp;text=&#1084;&#1077;&#1076;&#1085;&#1072;&#1103;%20&#1090;&#1072;&#1073;&#1083;&#1080;&#1095;&#1082;&#1072;%20&#1089;%20&#1091;&#1079;&#1086;&#1088;&#1086;&#1084;%20&#1082;&#1072;&#1088;&#1090;&#1080;&#1085;&#1082;&#1072;&amp;lr=128452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u_0ac112ab6723bc28e5893587b21d924f_8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7974fd5ca391687b4b2884430e761a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0034" y="285728"/>
            <a:ext cx="807249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Monotype Corsiva" pitchFamily="66" charset="0"/>
              </a:rPr>
              <a:t>Часть 2, задание 2:</a:t>
            </a:r>
          </a:p>
          <a:p>
            <a:pPr algn="ctr"/>
            <a:endParaRPr lang="ru-RU" sz="2400" b="1" dirty="0" smtClean="0">
              <a:latin typeface="Monotype Corsiva" pitchFamily="66" charset="0"/>
            </a:endParaRP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Отметьте верные утверждения о повести «Станционный смотритель».</a:t>
            </a:r>
          </a:p>
          <a:p>
            <a:pPr algn="ctr"/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  <a:p>
            <a:pPr marL="342900" indent="-342900" algn="ctr">
              <a:buAutoNum type="arabicPeriod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Автор произведения порицает станционных смотрителей, относится к ним с презрением.</a:t>
            </a:r>
          </a:p>
          <a:p>
            <a:pPr marL="342900" indent="-342900" algn="ctr">
              <a:buAutoNum type="arabicPeriod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На момент начала действия Дуне исполнилось примерно 14 лет.</a:t>
            </a:r>
          </a:p>
          <a:p>
            <a:pPr marL="342900" indent="-342900" algn="ctr">
              <a:buAutoNum type="arabicPeriod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Минский притворился больным, чтобы подольше побыть возле красавицы Дуни.</a:t>
            </a:r>
          </a:p>
          <a:p>
            <a:pPr marL="342900" indent="-342900" algn="ctr">
              <a:buAutoNum type="arabicPeriod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После побега дочери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Вырин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  заболевает горячкой.</a:t>
            </a:r>
          </a:p>
        </p:txBody>
      </p:sp>
      <p:pic>
        <p:nvPicPr>
          <p:cNvPr id="4" name="Рисунок 3" descr="1362120520_23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1670" y="4143380"/>
            <a:ext cx="5053450" cy="27146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7974fd5ca391687b4b2884430e761a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1472" y="500042"/>
            <a:ext cx="807249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Monotype Corsiva" pitchFamily="66" charset="0"/>
              </a:rPr>
              <a:t>Часть 2, задание 3:</a:t>
            </a:r>
          </a:p>
          <a:p>
            <a:pPr algn="ctr"/>
            <a:endParaRPr lang="ru-RU" sz="2400" b="1" dirty="0" smtClean="0">
              <a:latin typeface="Monotype Corsiva" pitchFamily="66" charset="0"/>
            </a:endParaRP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К какому литературному направлению относится повесть «Станционный смотритель»?</a:t>
            </a:r>
          </a:p>
          <a:p>
            <a:pPr algn="ctr"/>
            <a:endParaRPr lang="ru-RU" sz="2400" b="1" dirty="0" smtClean="0">
              <a:latin typeface="Monotype Corsiva" pitchFamily="66" charset="0"/>
            </a:endParaRPr>
          </a:p>
        </p:txBody>
      </p:sp>
      <p:pic>
        <p:nvPicPr>
          <p:cNvPr id="5" name="Рисунок 4" descr="1362120520_223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232" y="4071942"/>
            <a:ext cx="5208197" cy="27860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7974fd5ca391687b4b2884430e761a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1472" y="285728"/>
            <a:ext cx="807249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Monotype Corsiva" pitchFamily="66" charset="0"/>
              </a:rPr>
              <a:t>Часть 2, задание 4:</a:t>
            </a:r>
          </a:p>
          <a:p>
            <a:pPr algn="ctr"/>
            <a:endParaRPr lang="ru-RU" sz="2400" b="1" dirty="0" smtClean="0">
              <a:latin typeface="Monotype Corsiva" pitchFamily="66" charset="0"/>
            </a:endParaRP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Укажите имя персонажа повести «Станционный смотритель», к </a:t>
            </a: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которому относится приведённое описание:</a:t>
            </a:r>
          </a:p>
          <a:p>
            <a:pPr algn="ctr"/>
            <a:endParaRPr lang="ru-RU" sz="2400" b="1" dirty="0" smtClean="0">
              <a:latin typeface="Monotype Corsiva" pitchFamily="66" charset="0"/>
            </a:endParaRP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«Сняв мокрую, косматую шапку, отпутав шаль и сдёрнув шинель,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проезжий явился молодым, стройным гусаром с чёрными усиками».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1362120520_39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214546" y="4169017"/>
            <a:ext cx="4755436" cy="26889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7974fd5ca391687b4b2884430e761a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1472" y="285728"/>
            <a:ext cx="807249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Monotype Corsiva" pitchFamily="66" charset="0"/>
              </a:rPr>
              <a:t>Часть 2, задание 5:</a:t>
            </a:r>
          </a:p>
          <a:p>
            <a:pPr algn="ctr"/>
            <a:endParaRPr lang="ru-RU" sz="2400" b="1" dirty="0" smtClean="0">
              <a:latin typeface="Monotype Corsiva" pitchFamily="66" charset="0"/>
            </a:endParaRP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Отметьте верные утверждения о повести «Станционный смотритель».</a:t>
            </a:r>
          </a:p>
          <a:p>
            <a:pPr algn="ctr"/>
            <a:endParaRPr lang="ru-RU" sz="2400" b="1" dirty="0" smtClean="0">
              <a:latin typeface="Monotype Corsiva" pitchFamily="66" charset="0"/>
            </a:endParaRPr>
          </a:p>
          <a:p>
            <a:pPr marL="342900" indent="-342900" algn="ctr">
              <a:buAutoNum type="arabicPeriod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Дуня уехала с Минским под предлогом посещения церкви.</a:t>
            </a:r>
          </a:p>
          <a:p>
            <a:pPr marL="342900" indent="-342900" algn="ctr">
              <a:buAutoNum type="arabicPeriod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Самсон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Вырин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 отправился искать дочь в Москву.</a:t>
            </a:r>
          </a:p>
          <a:p>
            <a:pPr marL="342900" indent="-342900" algn="ctr">
              <a:buAutoNum type="arabicPeriod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Минский дал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Вырину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 пачку денег.</a:t>
            </a:r>
          </a:p>
          <a:p>
            <a:pPr marL="342900" indent="-342900" algn="ctr">
              <a:buAutoNum type="arabicPeriod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В финале повести Минский бросил Дуню.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1362120520_2223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1670" y="4075498"/>
            <a:ext cx="4920823" cy="27825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7974fd5ca391687b4b2884430e761a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7225" y="285728"/>
            <a:ext cx="757242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Monotype Corsiva" pitchFamily="66" charset="0"/>
              </a:rPr>
              <a:t>                                      Часть 2, задание 6:</a:t>
            </a:r>
          </a:p>
          <a:p>
            <a:endParaRPr lang="ru-RU" sz="2400" b="1" dirty="0" smtClean="0">
              <a:latin typeface="Monotype Corsiva" pitchFamily="66" charset="0"/>
            </a:endParaRP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Рассказчик говорит, что память одного станционного смотрителя, с которым некогда его сблизили обстоятельства, "особенно ему драгоценна".  В ту пору рассказчик был: </a:t>
            </a:r>
          </a:p>
          <a:p>
            <a:pPr algn="ctr"/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  <a:p>
            <a:pPr algn="ctr"/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  <a:p>
            <a:pPr algn="ctr"/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  <a:p>
            <a:pPr algn="ctr"/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  <a:p>
            <a:pPr algn="ctr"/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  <a:p>
            <a:pPr algn="ctr"/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  <a:p>
            <a:pPr algn="ctr"/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  <a:p>
            <a:pPr algn="ctr"/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"Вследствие сего смотрители со мною не церемонились, и часто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бирал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 я с бою то, что, во мнении моем, следовало мне по праву».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1362120520_222223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8794" y="2071678"/>
            <a:ext cx="5258517" cy="30003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879434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24000" y="1397000"/>
          <a:ext cx="6096000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Monotype Corsiva" pitchFamily="66" charset="0"/>
                        </a:rPr>
                        <a:t>Баллы</a:t>
                      </a:r>
                      <a:endParaRPr lang="ru-RU" sz="2400" dirty="0"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Monotype Corsiva" pitchFamily="66" charset="0"/>
                        </a:rPr>
                        <a:t>Оценка</a:t>
                      </a:r>
                      <a:endParaRPr lang="ru-RU" sz="2400" dirty="0">
                        <a:latin typeface="Monotype Corsiva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Monotype Corsiva" pitchFamily="66" charset="0"/>
                        </a:rPr>
                        <a:t>14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B0F0"/>
                          </a:solidFill>
                          <a:latin typeface="Monotype Corsiva" pitchFamily="66" charset="0"/>
                        </a:rPr>
                        <a:t>5</a:t>
                      </a:r>
                      <a:endParaRPr lang="ru-RU" sz="2400" b="1" dirty="0">
                        <a:solidFill>
                          <a:srgbClr val="00B0F0"/>
                        </a:solidFill>
                        <a:latin typeface="Monotype Corsiva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Monotype Corsiva" pitchFamily="66" charset="0"/>
                        </a:rPr>
                        <a:t>12-13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B0F0"/>
                          </a:solidFill>
                          <a:latin typeface="Monotype Corsiva" pitchFamily="66" charset="0"/>
                        </a:rPr>
                        <a:t>4</a:t>
                      </a:r>
                      <a:endParaRPr lang="ru-RU" sz="2400" b="1" dirty="0">
                        <a:solidFill>
                          <a:srgbClr val="00B0F0"/>
                        </a:solidFill>
                        <a:latin typeface="Monotype Corsiva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Monotype Corsiva" pitchFamily="66" charset="0"/>
                        </a:rPr>
                        <a:t>10-11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B0F0"/>
                          </a:solidFill>
                          <a:latin typeface="Monotype Corsiva" pitchFamily="66" charset="0"/>
                        </a:rPr>
                        <a:t>3</a:t>
                      </a:r>
                      <a:endParaRPr lang="ru-RU" sz="2400" b="1" dirty="0">
                        <a:solidFill>
                          <a:srgbClr val="00B0F0"/>
                        </a:solidFill>
                        <a:latin typeface="Monotype Corsiva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Monotype Corsiva" pitchFamily="66" charset="0"/>
                        </a:rPr>
                        <a:t>9…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B0F0"/>
                          </a:solidFill>
                          <a:latin typeface="Monotype Corsiva" pitchFamily="66" charset="0"/>
                        </a:rPr>
                        <a:t>Результат оставляет желать лучшего!</a:t>
                      </a:r>
                      <a:endParaRPr lang="ru-RU" sz="2400" b="1" dirty="0">
                        <a:solidFill>
                          <a:srgbClr val="00B0F0"/>
                        </a:solidFill>
                        <a:latin typeface="Monotype Corsiva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571736" y="571480"/>
            <a:ext cx="37862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</a:rPr>
              <a:t>Подведём итоги!</a:t>
            </a:r>
            <a:endParaRPr lang="ru-RU" sz="4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_e9726_7061aec0_orig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67381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361555" y="142852"/>
            <a:ext cx="4496461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Источники: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14481" y="857232"/>
            <a:ext cx="564360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C00000"/>
                </a:solidFill>
                <a:latin typeface="Gabriola" pitchFamily="82" charset="0"/>
              </a:rPr>
              <a:t>Полулях</a:t>
            </a:r>
            <a:r>
              <a:rPr lang="ru-RU" sz="2400" b="1" dirty="0" smtClean="0">
                <a:solidFill>
                  <a:srgbClr val="C00000"/>
                </a:solidFill>
                <a:latin typeface="Gabriola" pitchFamily="82" charset="0"/>
              </a:rPr>
              <a:t> Н.С.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Gabriola" pitchFamily="82" charset="0"/>
              </a:rPr>
              <a:t>Комплексная тетрадь для контроля знаний. Литература, 7 класс.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Gabriola" pitchFamily="82" charset="0"/>
              </a:rPr>
              <a:t>Москва, издательство «</a:t>
            </a:r>
            <a:r>
              <a:rPr lang="ru-RU" sz="2400" b="1" dirty="0" err="1" smtClean="0">
                <a:solidFill>
                  <a:srgbClr val="C00000"/>
                </a:solidFill>
                <a:latin typeface="Gabriola" pitchFamily="82" charset="0"/>
              </a:rPr>
              <a:t>Аркти</a:t>
            </a:r>
            <a:r>
              <a:rPr lang="ru-RU" sz="2400" b="1" dirty="0" smtClean="0">
                <a:solidFill>
                  <a:srgbClr val="C00000"/>
                </a:solidFill>
                <a:latin typeface="Gabriola" pitchFamily="82" charset="0"/>
              </a:rPr>
              <a:t>», 2014 г.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071539" y="2500306"/>
            <a:ext cx="707236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u="sng" dirty="0" smtClean="0">
                <a:hlinkClick r:id="rId3"/>
              </a:rPr>
              <a:t>https://yandex.ru/images/search?text=свеча%20и%20книга%20в%20темноте%20картинки&amp;stype=image&amp;lr=128452&amp;noreask=1&amp;source=wiz</a:t>
            </a:r>
            <a:endParaRPr lang="ru-RU" dirty="0" smtClean="0"/>
          </a:p>
          <a:p>
            <a:pPr algn="ctr"/>
            <a:r>
              <a:rPr lang="ru-RU" u="sng" dirty="0" smtClean="0">
                <a:hlinkClick r:id="rId4"/>
              </a:rPr>
              <a:t>https://yandex.ru/images/search?p=1&amp;text=медная%20табличка%20с%20узором%20картинка&amp;lr=128452</a:t>
            </a:r>
            <a:endParaRPr lang="ru-RU" dirty="0" smtClean="0"/>
          </a:p>
          <a:p>
            <a:pPr algn="ctr"/>
            <a:r>
              <a:rPr lang="ru-RU" u="sng" dirty="0" smtClean="0">
                <a:hlinkClick r:id="rId5"/>
              </a:rPr>
              <a:t>https://yandex.ru/images/search?text=раскрытая%20книга%20картинки&amp;stype=image&amp;lr=128452&amp;noreask=1&amp;source=wiz</a:t>
            </a:r>
            <a:endParaRPr lang="ru-RU" dirty="0" smtClean="0"/>
          </a:p>
          <a:p>
            <a:pPr algn="ctr"/>
            <a:r>
              <a:rPr lang="ru-RU" u="sng" dirty="0" smtClean="0">
                <a:hlinkClick r:id="rId6"/>
              </a:rPr>
              <a:t>https://yandex.ru/images/search?text=пушкин%20портреты%20фото&amp;stype=image&amp;lr=128452&amp;noreask=1&amp;source=wiz</a:t>
            </a:r>
            <a:endParaRPr lang="ru-RU" dirty="0" smtClean="0"/>
          </a:p>
          <a:p>
            <a:pPr algn="ctr"/>
            <a:r>
              <a:rPr lang="ru-RU" u="sng" dirty="0" smtClean="0">
                <a:hlinkClick r:id="rId7"/>
              </a:rPr>
              <a:t>https://yandex.ru/images/search?text=станционный+смотритель+иллюстрации</a:t>
            </a:r>
            <a:endParaRPr lang="ru-RU" dirty="0" smtClean="0"/>
          </a:p>
          <a:p>
            <a:pPr algn="ctr"/>
            <a:r>
              <a:rPr lang="ru-RU" u="sng" dirty="0" smtClean="0">
                <a:hlinkClick r:id="rId8"/>
              </a:rPr>
              <a:t>https://yandex.ru/images/search?text=станционный%20смотритель%20кадры%20из%20фильма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0112abfbf07e_110427154045f0_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6285" y="0"/>
            <a:ext cx="907142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7-005-Stantsionnyj-smotritel-Samson-Vyrin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очинение-Станционный-смотритель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51f3f362546f9316b11473e54aeba78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98f1885f3e53e09e675aaf19a339d1a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17" y="0"/>
            <a:ext cx="90767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tantsionnyij-smotritel-1-sce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86c0c9fc2fe92bdfc8a6c2e8450f62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7974fd5ca391687b4b2884430e761a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00100" y="357166"/>
            <a:ext cx="721523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Monotype Corsiva" pitchFamily="66" charset="0"/>
              </a:rPr>
              <a:t>Часть 2, задание 1:</a:t>
            </a:r>
          </a:p>
          <a:p>
            <a:pPr algn="ctr"/>
            <a:endParaRPr lang="ru-RU" sz="2400" b="1" dirty="0" smtClean="0">
              <a:latin typeface="Monotype Corsiva" pitchFamily="66" charset="0"/>
            </a:endParaRP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Напишите имя персонажа повести «Станционный смотритель», </a:t>
            </a: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к которому относится приведённое описание:</a:t>
            </a:r>
          </a:p>
          <a:p>
            <a:pPr algn="ctr"/>
            <a:endParaRPr lang="ru-RU" sz="2400" b="1" dirty="0" smtClean="0">
              <a:latin typeface="Monotype Corsiva" pitchFamily="66" charset="0"/>
            </a:endParaRP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«Вижу, как теперь, самого хозяина, человека лет пятидесяти, свежего и бодрого, и его длинный зелёный сюртук с тремя медалями на полинялых лентах».</a:t>
            </a:r>
          </a:p>
          <a:p>
            <a:endParaRPr lang="ru-RU" dirty="0"/>
          </a:p>
        </p:txBody>
      </p:sp>
      <p:pic>
        <p:nvPicPr>
          <p:cNvPr id="5" name="Рисунок 4" descr="136212052011_3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5984" y="4214818"/>
            <a:ext cx="4674437" cy="26431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</TotalTime>
  <Words>331</Words>
  <Application>Microsoft Office PowerPoint</Application>
  <PresentationFormat>Экран (4:3)</PresentationFormat>
  <Paragraphs>66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узер</dc:creator>
  <cp:lastModifiedBy>узер</cp:lastModifiedBy>
  <cp:revision>42</cp:revision>
  <dcterms:created xsi:type="dcterms:W3CDTF">2017-05-11T23:56:11Z</dcterms:created>
  <dcterms:modified xsi:type="dcterms:W3CDTF">2017-05-12T16:47:38Z</dcterms:modified>
</cp:coreProperties>
</file>