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FD44-2692-4392-924B-081E61C246F4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3007-BF1C-41F4-AEB8-4A4D3D908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101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FD44-2692-4392-924B-081E61C246F4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3007-BF1C-41F4-AEB8-4A4D3D908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410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FD44-2692-4392-924B-081E61C246F4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3007-BF1C-41F4-AEB8-4A4D3D908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386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FD44-2692-4392-924B-081E61C246F4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3007-BF1C-41F4-AEB8-4A4D3D908BC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49159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FD44-2692-4392-924B-081E61C246F4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3007-BF1C-41F4-AEB8-4A4D3D908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6512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FD44-2692-4392-924B-081E61C246F4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3007-BF1C-41F4-AEB8-4A4D3D908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6797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FD44-2692-4392-924B-081E61C246F4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3007-BF1C-41F4-AEB8-4A4D3D908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6355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FD44-2692-4392-924B-081E61C246F4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3007-BF1C-41F4-AEB8-4A4D3D908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1007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FD44-2692-4392-924B-081E61C246F4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3007-BF1C-41F4-AEB8-4A4D3D908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687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FD44-2692-4392-924B-081E61C246F4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3007-BF1C-41F4-AEB8-4A4D3D908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08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FD44-2692-4392-924B-081E61C246F4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3007-BF1C-41F4-AEB8-4A4D3D908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112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FD44-2692-4392-924B-081E61C246F4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3007-BF1C-41F4-AEB8-4A4D3D908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396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FD44-2692-4392-924B-081E61C246F4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3007-BF1C-41F4-AEB8-4A4D3D908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086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FD44-2692-4392-924B-081E61C246F4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3007-BF1C-41F4-AEB8-4A4D3D908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600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FD44-2692-4392-924B-081E61C246F4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3007-BF1C-41F4-AEB8-4A4D3D908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253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FD44-2692-4392-924B-081E61C246F4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3007-BF1C-41F4-AEB8-4A4D3D908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44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FD44-2692-4392-924B-081E61C246F4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3007-BF1C-41F4-AEB8-4A4D3D908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557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C26FD44-2692-4392-924B-081E61C246F4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C3007-BF1C-41F4-AEB8-4A4D3D908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0952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ozonit.ru/krasnaya_kniga/krasnaya_kniga_saratovskoi_oblasti.php" TargetMode="External"/><Relationship Id="rId2" Type="http://schemas.openxmlformats.org/officeDocument/2006/relationships/hyperlink" Target="http://tat-anat.ucoz.ru/news/ehkologicheskij_proekt_ehko_kvest_nachali/2016-11-27-247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plantarium.ru/page/dwellers/district/1-134.html" TargetMode="External"/><Relationship Id="rId4" Type="http://schemas.openxmlformats.org/officeDocument/2006/relationships/hyperlink" Target="http://sadservie.ru/post/80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299" y="223911"/>
            <a:ext cx="10929193" cy="3329581"/>
          </a:xfrm>
        </p:spPr>
        <p:txBody>
          <a:bodyPr/>
          <a:lstStyle/>
          <a:p>
            <a:r>
              <a:rPr lang="ru-RU" dirty="0"/>
              <a:t>Лекарственные растения </a:t>
            </a:r>
            <a:r>
              <a:rPr lang="ru-RU" dirty="0" smtClean="0"/>
              <a:t>Саратовской </a:t>
            </a:r>
            <a:r>
              <a:rPr lang="ru-RU" dirty="0"/>
              <a:t>области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47582" y="4761089"/>
            <a:ext cx="6526937" cy="186479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Выполнил ученик 2 «А» класса</a:t>
            </a:r>
          </a:p>
          <a:p>
            <a:r>
              <a:rPr lang="ru-RU" dirty="0" smtClean="0"/>
              <a:t>МОУ СОШ п. Красный Текстильщик Саратовского района Саратовской области</a:t>
            </a:r>
          </a:p>
          <a:p>
            <a:r>
              <a:rPr lang="ru-RU" dirty="0" err="1" smtClean="0"/>
              <a:t>Козель</a:t>
            </a:r>
            <a:r>
              <a:rPr lang="ru-RU" dirty="0" smtClean="0"/>
              <a:t> Андрей</a:t>
            </a:r>
            <a:endParaRPr lang="ru-RU" dirty="0"/>
          </a:p>
        </p:txBody>
      </p:sp>
      <p:pic>
        <p:nvPicPr>
          <p:cNvPr id="4" name="Picture 2" descr="http://t2.gstatic.com/images?q=tbn:ANd9GcQ1QF6HWyVyY34dkmIrJPEJEWLPRyPfIvnrSR_rFi5ZOEVZLtc0B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1089"/>
            <a:ext cx="2772342" cy="2068595"/>
          </a:xfrm>
          <a:prstGeom prst="rect">
            <a:avLst/>
          </a:prstGeom>
          <a:noFill/>
        </p:spPr>
      </p:pic>
      <p:pic>
        <p:nvPicPr>
          <p:cNvPr id="1026" name="Picture 2" descr="http://i12.pixs.ru/storage/5/0/8/Prezentaci_8806759_238695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2112" y="0"/>
            <a:ext cx="2699888" cy="2024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4450" y="3431116"/>
            <a:ext cx="10877550" cy="130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178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Смородина черная </a:t>
            </a:r>
            <a:endParaRPr lang="ru-RU" dirty="0"/>
          </a:p>
        </p:txBody>
      </p:sp>
      <p:pic>
        <p:nvPicPr>
          <p:cNvPr id="4" name="Picture 1" descr="Смородина черная 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217" y="3487665"/>
            <a:ext cx="428625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48472" y="1152983"/>
            <a:ext cx="6096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Описание</a:t>
            </a:r>
            <a:r>
              <a:rPr lang="ru-RU" dirty="0" smtClean="0"/>
              <a:t> Кустарник с черными душистыми ягодами, высотой 60—130 см. Цветет в мае-июне.</a:t>
            </a:r>
            <a:br>
              <a:rPr lang="ru-RU" dirty="0" smtClean="0"/>
            </a:br>
            <a:r>
              <a:rPr lang="ru-RU" dirty="0" smtClean="0"/>
              <a:t>В медицине применяют листья (заготавливают в мае-июне) и ягоды (собирают в июле-августе).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Использование</a:t>
            </a:r>
            <a:r>
              <a:rPr lang="ru-RU" dirty="0" smtClean="0"/>
              <a:t> Ягоды улучшают работу органов желудочно-кишеч­ного тракта, обладают потогонным и мочегонным свой­ствами, способствуют общему укреплению организма. Их рекомендуют при поносах, ревматизме, подагре, ма­локровии.</a:t>
            </a:r>
            <a:br>
              <a:rPr lang="ru-RU" dirty="0" smtClean="0"/>
            </a:br>
            <a:r>
              <a:rPr lang="ru-RU" dirty="0" smtClean="0"/>
              <a:t>Настои ягод смородины применяют при простудных заболеваниях, кашле, сок полезен при воспалительных заболеваниях рта и горла.</a:t>
            </a:r>
            <a:br>
              <a:rPr lang="ru-RU" dirty="0" smtClean="0"/>
            </a:br>
            <a:r>
              <a:rPr lang="ru-RU" dirty="0" smtClean="0"/>
              <a:t>Отвары листьев употребляют при водянке, камнях в мочевом пузыре, кожных заболеваниях, золо­тухе, авитаминозе.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Возможные побочные эффекты</a:t>
            </a:r>
            <a:r>
              <a:rPr lang="ru-RU" dirty="0" smtClean="0"/>
              <a:t>  Отсутствуют.</a:t>
            </a:r>
          </a:p>
        </p:txBody>
      </p:sp>
    </p:spTree>
    <p:extLst>
      <p:ext uri="{BB962C8B-B14F-4D97-AF65-F5344CB8AC3E}">
        <p14:creationId xmlns:p14="http://schemas.microsoft.com/office/powerpoint/2010/main" val="3055424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Малина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обыкновенная </a:t>
            </a:r>
            <a:endParaRPr lang="ru-RU" dirty="0"/>
          </a:p>
        </p:txBody>
      </p:sp>
      <p:pic>
        <p:nvPicPr>
          <p:cNvPr id="4" name="Picture 1" descr="Малина обыкновенная  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060" y="2424545"/>
            <a:ext cx="5378163" cy="4033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652223" y="599266"/>
            <a:ext cx="6539777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Описание</a:t>
            </a:r>
            <a:r>
              <a:rPr lang="ru-RU" dirty="0" smtClean="0"/>
              <a:t> Полукустарник с высокими (до 2 м) стеблями с многочисленными шипами, тройчаты­ми листьями. Цветки белые мелкие, плоды шаровидные, малинового цвета. Цветет в июне-июле, плоды созрева­ют в июле-августе. Для медицинских целей используют­ся плоды и листья.</a:t>
            </a:r>
          </a:p>
          <a:p>
            <a:r>
              <a:rPr lang="ru-RU" b="1" dirty="0" smtClean="0"/>
              <a:t>Использование</a:t>
            </a:r>
            <a:r>
              <a:rPr lang="ru-RU" dirty="0" smtClean="0"/>
              <a:t> Малина обладает мощными потогонным и жаропо­нижающим свойствами, поэтому ее широко применяют при простудных заболеваниях, гриппе и ангине. Мали­новый чай также эффективен при головных болях и упадке сил. Ягоды полезны при желудочных болях, ма­локровии, для улучшения пищеварения. Настой листьев обладает вяжущим и противовоспалительным действи­ем. Его назначают при гастритах, энтероколитах, желу­дочных кровотечениях, болезнях дыхательных путей и органов, а также при кожных заболеваниях.</a:t>
            </a:r>
            <a:br>
              <a:rPr lang="ru-RU" dirty="0" smtClean="0"/>
            </a:br>
            <a:r>
              <a:rPr lang="ru-RU" b="1" dirty="0" smtClean="0"/>
              <a:t>Возможные побочные эффекты</a:t>
            </a:r>
            <a:r>
              <a:rPr lang="ru-RU" dirty="0" smtClean="0"/>
              <a:t> Плоды малины нельзя употреблять больным нефри­том и подагрой, так как содержащиеся в ней соединения могут привести к воспалению почек. 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453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Хрен</a:t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/>
              <a:t>обыкновенный </a:t>
            </a:r>
            <a:endParaRPr lang="ru-RU" dirty="0"/>
          </a:p>
        </p:txBody>
      </p:sp>
      <p:pic>
        <p:nvPicPr>
          <p:cNvPr id="4" name="Picture 1" descr="Хрен обыкновенный 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43201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486400" y="0"/>
            <a:ext cx="6705600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Описание</a:t>
            </a:r>
            <a:r>
              <a:rPr lang="ru-RU" dirty="0" smtClean="0"/>
              <a:t> Травянистое многолетнее растение с прикорневыми пахучими листьями, достигает 60—80 см. Корень стерж­невой, массивный, беловатый. Цветет мелкими белыми цветками. Плод — многосемянной </a:t>
            </a:r>
            <a:r>
              <a:rPr lang="ru-RU" dirty="0" err="1" smtClean="0"/>
              <a:t>стручочек</a:t>
            </a:r>
            <a:r>
              <a:rPr lang="ru-RU" dirty="0" smtClean="0"/>
              <a:t>. Ценным лекарственным сырьем являются корни растения. В химическом составе обнаружены бактерицидные вещества (фитонциды, лизоцим), алкалоиды, эфирные масла, са­харистые вещества, органические кислоты.</a:t>
            </a:r>
            <a:br>
              <a:rPr lang="ru-RU" dirty="0" smtClean="0"/>
            </a:br>
            <a:r>
              <a:rPr lang="ru-RU" b="1" dirty="0" smtClean="0"/>
              <a:t>Применение</a:t>
            </a:r>
            <a:r>
              <a:rPr lang="ru-RU" dirty="0" smtClean="0"/>
              <a:t> Водные настои корней оказывают тонизирующее и общеукрепляющее, противовоспалительное действие, стимулируют кровообращение, секрецию пищевари­тельных желез, препятствуют образованию камней в поч­ках. Наружно сок, кашицу и водные настои корней при­меняют при ангине, для снятия суставных болей.</a:t>
            </a:r>
            <a:br>
              <a:rPr lang="ru-RU" dirty="0" smtClean="0"/>
            </a:br>
            <a:r>
              <a:rPr lang="ru-RU" b="1" dirty="0" smtClean="0"/>
              <a:t>Примечания</a:t>
            </a:r>
            <a:r>
              <a:rPr lang="ru-RU" dirty="0" smtClean="0"/>
              <a:t> </a:t>
            </a:r>
            <a:r>
              <a:rPr lang="ru-RU" i="1" dirty="0" smtClean="0"/>
              <a:t>Настой хрена обыкновенного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Требуется:</a:t>
            </a:r>
            <a:br>
              <a:rPr lang="ru-RU" dirty="0" smtClean="0"/>
            </a:br>
            <a:r>
              <a:rPr lang="ru-RU" dirty="0" smtClean="0"/>
              <a:t>1 корень хрена, 250 мл воды.</a:t>
            </a:r>
            <a:br>
              <a:rPr lang="ru-RU" dirty="0" smtClean="0"/>
            </a:br>
            <a:r>
              <a:rPr lang="ru-RU" dirty="0" smtClean="0"/>
              <a:t>Способ приготовления.</a:t>
            </a:r>
            <a:br>
              <a:rPr lang="ru-RU" dirty="0" smtClean="0"/>
            </a:br>
            <a:r>
              <a:rPr lang="ru-RU" dirty="0" smtClean="0"/>
              <a:t>Корень мелко нарезать, залить водой, плотно за­крыть, настаивать 6—8 ч в прохладном месте.</a:t>
            </a:r>
            <a:br>
              <a:rPr lang="ru-RU" dirty="0" smtClean="0"/>
            </a:br>
            <a:r>
              <a:rPr lang="ru-RU" dirty="0" smtClean="0"/>
              <a:t>Способ применения.</a:t>
            </a:r>
            <a:br>
              <a:rPr lang="ru-RU" dirty="0" smtClean="0"/>
            </a:br>
            <a:r>
              <a:rPr lang="ru-RU" dirty="0" smtClean="0"/>
              <a:t>Настой применять наружно для обработки гнойных Ран, язв.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Возможные побочные эффекты</a:t>
            </a:r>
            <a:r>
              <a:rPr lang="ru-RU" dirty="0" smtClean="0"/>
              <a:t> Не использовать при повышенной кислотности же­лудочного сока, язвенной болезни желудка, коликах.</a:t>
            </a:r>
            <a:br>
              <a:rPr lang="ru-RU" dirty="0" smtClean="0"/>
            </a:b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33973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Вероника лекарственная</a:t>
            </a:r>
            <a:endParaRPr lang="ru-RU" dirty="0"/>
          </a:p>
        </p:txBody>
      </p:sp>
      <p:pic>
        <p:nvPicPr>
          <p:cNvPr id="4" name="Picture 2" descr="Вероника лекарственная 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174" y="2036618"/>
            <a:ext cx="3888211" cy="4821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447310" y="1152983"/>
            <a:ext cx="774469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вероника лекарственная: неболь­шое </a:t>
            </a:r>
            <a:r>
              <a:rPr lang="ru-RU" sz="1600" dirty="0" err="1" smtClean="0"/>
              <a:t>кистекорневое</a:t>
            </a:r>
            <a:r>
              <a:rPr lang="ru-RU" sz="1600" dirty="0" smtClean="0"/>
              <a:t> травянистое растение. У растения</a:t>
            </a:r>
            <a:br>
              <a:rPr lang="ru-RU" sz="1600" dirty="0" smtClean="0"/>
            </a:br>
            <a:r>
              <a:rPr lang="ru-RU" sz="1600" dirty="0" smtClean="0"/>
              <a:t>многочисленные слабые и ползучие стебли, укореняю­щиеся в узлах. Такие стебли образуют дернину длиной от 5-30 см.</a:t>
            </a:r>
            <a:br>
              <a:rPr lang="ru-RU" sz="1600" dirty="0" smtClean="0"/>
            </a:br>
            <a:r>
              <a:rPr lang="ru-RU" sz="1600" dirty="0" smtClean="0"/>
              <a:t>Листья мелкие, округлые или яйцевидные, же­стковатые, по краю листья городчато-пильчатые. Цветки мелкие, лиловато-голубые, расположенные в пазушных кистях. Венчик цветка и чашечка колосо­видные, четырехлепестковые. Плод — коробочка. Цветет в июне—августе.</a:t>
            </a:r>
          </a:p>
          <a:p>
            <a:r>
              <a:rPr lang="ru-RU" sz="1600" b="1" dirty="0" smtClean="0"/>
              <a:t>Применение</a:t>
            </a:r>
            <a:r>
              <a:rPr lang="ru-RU" sz="1600" dirty="0" smtClean="0"/>
              <a:t> Настой вероники лекарственной обладает сильным мягчительным и отхаркивающим действием, способ­ствует усилению аппетита, активизирует деятельность желез. Его можно применять как обезболивающее, про­тивовоспалительное, антисептическое и антитоксиче­ское средство. Настой вероники ле­карственной применяется при болезнях верхних дыхательных путей, болезнях желудочно-кишечного тракта, печени и мочевого пузыря, различных кровоте­чениях, головной боли и боли в суставах. Настой веро­ники лекарственной используется в качестве примочек и компрессов при лечении воспалений кожи и хрониче­ских кожных заболеваний. Свежие измельченные листья вероники можно прикладывать к ногам при повышен­ной потливости.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Возможные побочные эффекты </a:t>
            </a:r>
            <a:r>
              <a:rPr lang="ru-RU" sz="1600" dirty="0" smtClean="0"/>
              <a:t>Отсутствуют.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023930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606" y="440495"/>
            <a:ext cx="9404723" cy="1400530"/>
          </a:xfrm>
        </p:spPr>
        <p:txBody>
          <a:bodyPr/>
          <a:lstStyle/>
          <a:p>
            <a:r>
              <a:rPr lang="ru-RU" b="1" dirty="0"/>
              <a:t>Ноготки </a:t>
            </a:r>
            <a:r>
              <a:rPr lang="ru-RU" b="1" dirty="0" smtClean="0"/>
              <a:t>лекарственные</a:t>
            </a:r>
            <a:endParaRPr lang="ru-RU" dirty="0"/>
          </a:p>
        </p:txBody>
      </p:sp>
      <p:pic>
        <p:nvPicPr>
          <p:cNvPr id="4" name="Picture 2" descr="ноготки лекарственные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62238"/>
            <a:ext cx="4324862" cy="419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324862" y="1019812"/>
            <a:ext cx="763385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Описание </a:t>
            </a:r>
            <a:r>
              <a:rPr lang="ru-RU" sz="1400" dirty="0" smtClean="0"/>
              <a:t>Однолетнее прямостоячее растение 20-75 см высотой. Корень стержневой.</a:t>
            </a:r>
          </a:p>
          <a:p>
            <a:r>
              <a:rPr lang="ru-RU" sz="1400" dirty="0" smtClean="0"/>
              <a:t>Побеги толстые, ребристые, светло-зелёные, опушённые липкими железистыми волосками. Листья простые, очередные, светло-зелёные, удлинённые или овальные, опушены редкими жёсткими волосками. Обертка однорядная, с узкими листочками.</a:t>
            </a:r>
          </a:p>
          <a:p>
            <a:r>
              <a:rPr lang="ru-RU" sz="1400" dirty="0" smtClean="0"/>
              <a:t>Язычковые цветки — жёлтые или оранжевые, сверху блестящие, с нижней стороны матовые; трубчатые — мелкие, жёлтые, оранжевые или тёмно-коричневые. Соцветия — корзинки диаметром 5—6 см.</a:t>
            </a:r>
          </a:p>
          <a:p>
            <a:r>
              <a:rPr lang="ru-RU" sz="1400" dirty="0" smtClean="0"/>
              <a:t> </a:t>
            </a:r>
          </a:p>
          <a:p>
            <a:r>
              <a:rPr lang="ru-RU" sz="1400" b="1" dirty="0" smtClean="0"/>
              <a:t>Используют </a:t>
            </a:r>
            <a:r>
              <a:rPr lang="ru-RU" sz="1400" dirty="0" smtClean="0"/>
              <a:t> как ранозаживляющее, бактерицидное и противовоспалительное средство. Настой календулы — как желчегонное, при ангине, желудочно-кишечных заболеваниях, воспалительных процессах печени, для лечения пародонтоза; мазь — при ушибах, порезах, фурункулёзе, ожогах, гнойных ранах..</a:t>
            </a:r>
          </a:p>
          <a:p>
            <a:r>
              <a:rPr lang="ru-RU" sz="1400" dirty="0" smtClean="0"/>
              <a:t>Препараты, изготовленные на основе календулы, оказывают успокаивающее действие на центральную нервную систему, снижают рефлекторную возбудимость. Обладают бактерицидным свойством в отношении ряда возбудителей.</a:t>
            </a:r>
          </a:p>
          <a:p>
            <a:r>
              <a:rPr lang="ru-RU" sz="1400" dirty="0" smtClean="0"/>
              <a:t> </a:t>
            </a:r>
          </a:p>
          <a:p>
            <a:r>
              <a:rPr lang="ru-RU" sz="1400" b="1" dirty="0" smtClean="0"/>
              <a:t>Примечания </a:t>
            </a:r>
            <a:r>
              <a:rPr lang="ru-RU" sz="1400" dirty="0" smtClean="0"/>
              <a:t>Как лекарственное растение выращивается на промышленных плантациях. Употребляют для ароматизации и окраски сыра и масла, как приправу к разным блюдам и в качестве гарнира к супам, салатам, тушеным блюдам.</a:t>
            </a:r>
          </a:p>
          <a:p>
            <a:r>
              <a:rPr lang="ru-RU" sz="1400" dirty="0" smtClean="0"/>
              <a:t> </a:t>
            </a:r>
          </a:p>
          <a:p>
            <a:r>
              <a:rPr lang="ru-RU" sz="1400" b="1" dirty="0" smtClean="0"/>
              <a:t> Возможные побочные эффекты</a:t>
            </a:r>
            <a:r>
              <a:rPr lang="ru-RU" sz="1400" dirty="0" smtClean="0"/>
              <a:t> Нет</a:t>
            </a:r>
          </a:p>
        </p:txBody>
      </p:sp>
    </p:spTree>
    <p:extLst>
      <p:ext uri="{BB962C8B-B14F-4D97-AF65-F5344CB8AC3E}">
        <p14:creationId xmlns:p14="http://schemas.microsoft.com/office/powerpoint/2010/main" val="314495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tat-anat.ucoz.ru/news/ehkologicheskij_proekt_ehko_kvest_nachali/2016-11-27-247</a:t>
            </a:r>
            <a:endParaRPr lang="ru-RU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ozonit.ru/krasnaya_kniga/krasnaya_kniga_saratovskoi_oblasti.php</a:t>
            </a:r>
            <a:endParaRPr lang="ru-RU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sadservie.ru/post/807</a:t>
            </a:r>
            <a:endParaRPr lang="ru-RU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www.plantarium.ru/page/dwellers/district/1-134.html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31141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</TotalTime>
  <Words>325</Words>
  <Application>Microsoft Office PowerPoint</Application>
  <PresentationFormat>Широкоэкранный</PresentationFormat>
  <Paragraphs>31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Ион</vt:lpstr>
      <vt:lpstr>Лекарственные растения Саратовской области</vt:lpstr>
      <vt:lpstr>Смородина черная </vt:lpstr>
      <vt:lpstr>Малина  обыкновенная </vt:lpstr>
      <vt:lpstr>Хрен  обыкновенный </vt:lpstr>
      <vt:lpstr>Вероника лекарственная</vt:lpstr>
      <vt:lpstr>Ноготки лекарственные</vt:lpstr>
      <vt:lpstr>Использованные источники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Лекарственные растения саратовской области</dc:title>
  <dc:creator>Пользователь</dc:creator>
  <cp:lastModifiedBy>Пользователь</cp:lastModifiedBy>
  <cp:revision>4</cp:revision>
  <dcterms:created xsi:type="dcterms:W3CDTF">2016-10-17T18:29:37Z</dcterms:created>
  <dcterms:modified xsi:type="dcterms:W3CDTF">2017-01-05T17:45:38Z</dcterms:modified>
</cp:coreProperties>
</file>