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63" r:id="rId6"/>
    <p:sldId id="259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&#1040;&#1074;&#1090;&#1086;&#1084;&#1072;&#1090;/Project1.ex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О</a:t>
            </a:r>
            <a:r>
              <a:rPr lang="ru-RU" dirty="0" smtClean="0"/>
              <a:t>днорукий </a:t>
            </a:r>
            <a:r>
              <a:rPr lang="ru-RU" dirty="0"/>
              <a:t>бандит»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Подготовил студен 2 курса</a:t>
            </a:r>
          </a:p>
          <a:p>
            <a:pPr algn="r"/>
            <a:r>
              <a:rPr lang="ru-RU" dirty="0" smtClean="0"/>
              <a:t>Группы 131161-К</a:t>
            </a:r>
          </a:p>
          <a:p>
            <a:pPr algn="r"/>
            <a:r>
              <a:rPr lang="ru-RU" dirty="0" err="1" smtClean="0"/>
              <a:t>Щадин</a:t>
            </a:r>
            <a:r>
              <a:rPr lang="ru-RU" dirty="0" smtClean="0"/>
              <a:t> </a:t>
            </a:r>
            <a:r>
              <a:rPr lang="ru-RU" dirty="0" smtClean="0"/>
              <a:t>Евгений</a:t>
            </a:r>
          </a:p>
          <a:p>
            <a:pPr algn="r"/>
            <a:r>
              <a:rPr lang="ru-RU" dirty="0" smtClean="0"/>
              <a:t>Жуков Михаил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5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0687" y="44624"/>
            <a:ext cx="9143999" cy="792088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6141" y="908720"/>
            <a:ext cx="3491538" cy="5472608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Впервые игровые автоматы появились в 1887 году, после того как автомеханик Чарльз </a:t>
            </a:r>
            <a:r>
              <a:rPr lang="ru-RU" sz="1400" dirty="0" err="1">
                <a:solidFill>
                  <a:schemeClr val="tx1"/>
                </a:solidFill>
              </a:rPr>
              <a:t>Огаст</a:t>
            </a:r>
            <a:r>
              <a:rPr lang="ru-RU" sz="1400" dirty="0">
                <a:solidFill>
                  <a:schemeClr val="tx1"/>
                </a:solidFill>
              </a:rPr>
              <a:t> Фай (1862-1944), американец немецкого происхождения, изобрел самую первую слот машину. Этот игровой автомат работал от пятицентовых монет и назывался «Колокол Свободы» (</a:t>
            </a:r>
            <a:r>
              <a:rPr lang="ru-RU" sz="1400" dirty="0" err="1">
                <a:solidFill>
                  <a:schemeClr val="tx1"/>
                </a:solidFill>
              </a:rPr>
              <a:t>Liberty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err="1">
                <a:solidFill>
                  <a:schemeClr val="tx1"/>
                </a:solidFill>
              </a:rPr>
              <a:t>Bell</a:t>
            </a:r>
            <a:r>
              <a:rPr lang="ru-RU" sz="1400" dirty="0">
                <a:solidFill>
                  <a:schemeClr val="tx1"/>
                </a:solidFill>
              </a:rPr>
              <a:t>). Чарльз Фай собирал эти автоматы вручную в собственной автомастерской, а затем сдавал их в аренду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r>
              <a:rPr lang="ru-RU" sz="1400" dirty="0">
                <a:solidFill>
                  <a:schemeClr val="tx1"/>
                </a:solidFill>
              </a:rPr>
              <a:t> «Колокол Свободы» представлял собой </a:t>
            </a:r>
            <a:r>
              <a:rPr lang="ru-RU" sz="1400" dirty="0" err="1">
                <a:solidFill>
                  <a:schemeClr val="tx1"/>
                </a:solidFill>
              </a:rPr>
              <a:t>трехдисковый</a:t>
            </a:r>
            <a:r>
              <a:rPr lang="ru-RU" sz="1400" dirty="0">
                <a:solidFill>
                  <a:schemeClr val="tx1"/>
                </a:solidFill>
              </a:rPr>
              <a:t> автомат (с тремя барабанами). Эти диски работали независимо друг от друга с разной скоростью вращения. На барабанах были изображены карточные масти и колокольчики. </a:t>
            </a:r>
            <a:r>
              <a:rPr lang="ru-RU" sz="1400" dirty="0" smtClean="0">
                <a:solidFill>
                  <a:schemeClr val="tx1"/>
                </a:solidFill>
              </a:rPr>
              <a:t>Для </a:t>
            </a:r>
            <a:r>
              <a:rPr lang="ru-RU" sz="1400" dirty="0">
                <a:solidFill>
                  <a:schemeClr val="tx1"/>
                </a:solidFill>
              </a:rPr>
              <a:t>игры требовались мелкие монеты, которые вставлялись в особый лоток. </a:t>
            </a:r>
            <a:r>
              <a:rPr lang="ru-RU" sz="1400" dirty="0" smtClean="0">
                <a:solidFill>
                  <a:schemeClr val="tx1"/>
                </a:solidFill>
              </a:rPr>
              <a:t>Максимальный </a:t>
            </a:r>
            <a:r>
              <a:rPr lang="ru-RU" sz="1400" dirty="0">
                <a:solidFill>
                  <a:schemeClr val="tx1"/>
                </a:solidFill>
              </a:rPr>
              <a:t>выигрыш, который можно было получить, был равен 10 монетам по 5 центов. Такой игровой автомат вскоре получил еще одно название — «однорукий бандит» (</a:t>
            </a:r>
            <a:r>
              <a:rPr lang="ru-RU" sz="1400" dirty="0" err="1">
                <a:solidFill>
                  <a:schemeClr val="tx1"/>
                </a:solidFill>
              </a:rPr>
              <a:t>one-armed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err="1">
                <a:solidFill>
                  <a:schemeClr val="tx1"/>
                </a:solidFill>
              </a:rPr>
              <a:t>bandit</a:t>
            </a:r>
            <a:r>
              <a:rPr lang="ru-RU" sz="1400" dirty="0">
                <a:solidFill>
                  <a:schemeClr val="tx1"/>
                </a:solidFill>
              </a:rPr>
              <a:t>), так как игрок очень быстро оставался ни с чем.</a:t>
            </a:r>
          </a:p>
        </p:txBody>
      </p:sp>
      <p:pic>
        <p:nvPicPr>
          <p:cNvPr id="1026" name="Picture 2" descr="http://www.best-slot.ru/upload/wysiwyg/images/history-slots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556531" cy="3874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casinoz.work/userfiles/LibertyBellSlotMachine-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7650"/>
            <a:ext cx="2592112" cy="3845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36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12776"/>
            <a:ext cx="4906888" cy="471338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Игровые автоматы (слоты) – это общее название для любой игры, производной от слот-машин. Изначально игровые автоматы были машинами, куда игроки опускали монетку и тянули рычаг. Рычаг заставлял крутиться барабаны. Если картинки на барабанах совпадали, игрок получал определенное количество монет. Со временем игровые автоматы стали более сложными, но идея осталась той же. У некоторых автоматов до сих пор есть рычаги, чтобы дергать, но у большинства их уже нет. В казино для большинства машин сегодня не используются реальные монеты или жетоны. Вместо этого используются карточки казино. В онлайн-казино монеты, само собой разумеется, виртуальные, как и барабаны.</a:t>
            </a:r>
          </a:p>
        </p:txBody>
      </p:sp>
      <p:pic>
        <p:nvPicPr>
          <p:cNvPr id="2051" name="Picture 3" descr="Картинки по запросу игровые автоматы правила иг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84784"/>
            <a:ext cx="345687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Картинки по запросу игровые автоматы правила игр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605" y="3429000"/>
            <a:ext cx="3424061" cy="2362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3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Типы игровых автоматов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Существует </a:t>
            </a:r>
            <a:r>
              <a:rPr lang="ru-RU" dirty="0"/>
              <a:t>более 100 разновидностей игровых автоматов. Возможно их даже еще больше, но все они сильно похожи на самые первые слоты. Современные игровые автоматы обладают всеми характеристиками первых машин, благодаря чему в них легко играть. Несмотря на это, технологии не стоят на месте, игры усовершенствуются и их новые версии становятся более быстрыми, яркими и увлекательными чем их предшественники в истории игровых автоматов.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Автоматы делятся :  </a:t>
            </a:r>
          </a:p>
          <a:p>
            <a:r>
              <a:rPr lang="ru-RU" dirty="0" smtClean="0"/>
              <a:t>3 барабана</a:t>
            </a:r>
          </a:p>
          <a:p>
            <a:r>
              <a:rPr lang="ru-RU" dirty="0" smtClean="0"/>
              <a:t>5 барабанов</a:t>
            </a:r>
          </a:p>
          <a:p>
            <a:r>
              <a:rPr lang="ru-RU" dirty="0" smtClean="0"/>
              <a:t>6 барабанов</a:t>
            </a:r>
          </a:p>
          <a:p>
            <a:r>
              <a:rPr lang="ru-RU" dirty="0" smtClean="0"/>
              <a:t>9 барабанов</a:t>
            </a:r>
          </a:p>
          <a:p>
            <a:r>
              <a:rPr lang="ru-RU" dirty="0" smtClean="0"/>
              <a:t>по </a:t>
            </a:r>
            <a:r>
              <a:rPr lang="ru-RU" dirty="0"/>
              <a:t>количеству линий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63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9 барабанов игровые авто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50" y="1098736"/>
            <a:ext cx="3236135" cy="225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2821" y="4606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линиям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12060" y="59621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5 барабанов</a:t>
            </a:r>
            <a:endParaRPr lang="ru-RU" sz="2000" dirty="0"/>
          </a:p>
        </p:txBody>
      </p:sp>
      <p:pic>
        <p:nvPicPr>
          <p:cNvPr id="1028" name="Picture 4" descr="Картинки по запросу 9 барабанов игровые автома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04106"/>
            <a:ext cx="2952328" cy="216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6" descr="Картинки по запросу 6 барабанов игровые автоматы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Картинки по запросу 6 барабанов игровые автома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3" y="4158372"/>
            <a:ext cx="2736304" cy="204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19872" y="360437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 барабанов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3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ВЕРОЯТНОСТЬ ВЫИГРЫША В АВТОМАТЫ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7931224" cy="11807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оценки </a:t>
            </a:r>
            <a:r>
              <a:rPr lang="ru-RU" b="1" dirty="0"/>
              <a:t>вероятности возможного выигрыша</a:t>
            </a:r>
            <a:r>
              <a:rPr lang="ru-RU" dirty="0"/>
              <a:t> на автомате приведем простой пример. Предположим у нас имеется простой автомат с тремя барабанами на каждом барабане нанесены 1 символ ☺, 2 символа ♥ , 4 символа $.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26215629"/>
                  </p:ext>
                </p:extLst>
              </p:nvPr>
            </p:nvGraphicFramePr>
            <p:xfrm>
              <a:off x="539552" y="2356008"/>
              <a:ext cx="7848872" cy="3449256"/>
            </p:xfrm>
            <a:graphic>
              <a:graphicData uri="http://schemas.openxmlformats.org/drawingml/2006/table">
                <a:tbl>
                  <a:tblPr/>
                  <a:tblGrid>
                    <a:gridCol w="3731844"/>
                    <a:gridCol w="4117028"/>
                  </a:tblGrid>
                  <a:tr h="640944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Выигрышная комбинация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1600">
                              <a:effectLst/>
                            </a:rPr>
                            <a:t>Вероятность выпадения комбинации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621490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☺☺☺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343</m:t>
                                    </m:r>
                                  </m:den>
                                </m:f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=0,003=0,3%</m:t>
                                </m:r>
                              </m:oMath>
                            </m:oMathPara>
                          </a14:m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621490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♥♥♥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343</m:t>
                                    </m:r>
                                  </m:den>
                                </m:f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=0,005=0,5%</m:t>
                                </m:r>
                              </m:oMath>
                            </m:oMathPara>
                          </a14:m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34068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$$$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effectLst/>
                                        <a:latin typeface="Cambria Math"/>
                                      </a:rPr>
                                      <m:t>343</m:t>
                                    </m:r>
                                  </m:den>
                                </m:f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</a:rPr>
                                  <m:t>=0,011=1,1%</m:t>
                                </m:r>
                              </m:oMath>
                            </m:oMathPara>
                          </a14:m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1081836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Пустая </a:t>
                          </a:r>
                          <a:r>
                            <a:rPr lang="ru-RU" sz="1600" dirty="0" smtClean="0">
                              <a:effectLst/>
                            </a:rPr>
                            <a:t>комбинация</a:t>
                          </a:r>
                          <a:r>
                            <a:rPr lang="en-US" sz="1600" dirty="0" smtClean="0">
                              <a:effectLst/>
                            </a:rPr>
                            <a:t>(</a:t>
                          </a:r>
                          <a:r>
                            <a:rPr lang="ru-RU" sz="1600" dirty="0" smtClean="0">
                              <a:effectLst/>
                            </a:rPr>
                            <a:t>не</a:t>
                          </a:r>
                          <a:r>
                            <a:rPr lang="ru-RU" sz="1600" baseline="0" dirty="0" smtClean="0">
                              <a:effectLst/>
                            </a:rPr>
                            <a:t> выигрышная)</a:t>
                          </a:r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600" dirty="0" smtClean="0"/>
                            <a:t>1-0,003-0,005-0,011=0,981</a:t>
                          </a:r>
                          <a:r>
                            <a:rPr lang="en-US" sz="1600" dirty="0" smtClean="0"/>
                            <a:t>=98,1%</a:t>
                          </a:r>
                          <a:endParaRPr lang="ru-RU" sz="1600" dirty="0" smtClean="0"/>
                        </a:p>
                        <a:p>
                          <a:pPr algn="l"/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26215629"/>
                  </p:ext>
                </p:extLst>
              </p:nvPr>
            </p:nvGraphicFramePr>
            <p:xfrm>
              <a:off x="539552" y="2356008"/>
              <a:ext cx="7848872" cy="3449256"/>
            </p:xfrm>
            <a:graphic>
              <a:graphicData uri="http://schemas.openxmlformats.org/drawingml/2006/table">
                <a:tbl>
                  <a:tblPr/>
                  <a:tblGrid>
                    <a:gridCol w="3731844"/>
                    <a:gridCol w="4117028"/>
                  </a:tblGrid>
                  <a:tr h="640944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Выигрышная комбинация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1600">
                              <a:effectLst/>
                            </a:rPr>
                            <a:t>Вероятность выпадения комбинации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621490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☺☺☺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0815" t="-102941" r="-148" b="-352941"/>
                          </a:stretch>
                        </a:blipFill>
                      </a:tcPr>
                    </a:tc>
                  </a:tr>
                  <a:tr h="621490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♥♥♥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0815" t="-202941" r="-148" b="-252941"/>
                          </a:stretch>
                        </a:blipFill>
                      </a:tcPr>
                    </a:tc>
                  </a:tr>
                  <a:tr h="483496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$$$</a:t>
                          </a: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0815" t="-391139" r="-148" b="-226582"/>
                          </a:stretch>
                        </a:blipFill>
                      </a:tcPr>
                    </a:tc>
                  </a:tr>
                  <a:tr h="1081836">
                    <a:tc>
                      <a:txBody>
                        <a:bodyPr/>
                        <a:lstStyle/>
                        <a:p>
                          <a:r>
                            <a:rPr lang="ru-RU" sz="1600" dirty="0">
                              <a:effectLst/>
                            </a:rPr>
                            <a:t>Пустая </a:t>
                          </a:r>
                          <a:r>
                            <a:rPr lang="ru-RU" sz="1600" dirty="0" smtClean="0">
                              <a:effectLst/>
                            </a:rPr>
                            <a:t>комбинация</a:t>
                          </a:r>
                          <a:r>
                            <a:rPr lang="en-US" sz="1600" dirty="0" smtClean="0">
                              <a:effectLst/>
                            </a:rPr>
                            <a:t>(</a:t>
                          </a:r>
                          <a:r>
                            <a:rPr lang="ru-RU" sz="1600" dirty="0" smtClean="0">
                              <a:effectLst/>
                            </a:rPr>
                            <a:t>не</a:t>
                          </a:r>
                          <a:r>
                            <a:rPr lang="ru-RU" sz="1600" baseline="0" dirty="0" smtClean="0">
                              <a:effectLst/>
                            </a:rPr>
                            <a:t> выигрышная)</a:t>
                          </a:r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600" dirty="0" smtClean="0"/>
                            <a:t>1-0,003-0,005-0,011=0,981</a:t>
                          </a:r>
                          <a:r>
                            <a:rPr lang="en-US" sz="1600" dirty="0" smtClean="0"/>
                            <a:t>=98,1%</a:t>
                          </a:r>
                          <a:endParaRPr lang="ru-RU" sz="1600" dirty="0" smtClean="0"/>
                        </a:p>
                        <a:p>
                          <a:pPr algn="l"/>
                          <a:endParaRPr lang="ru-RU" sz="1600" dirty="0">
                            <a:effectLst/>
                          </a:endParaRPr>
                        </a:p>
                      </a:txBody>
                      <a:tcPr marL="26232" marR="26232" marT="13116" marB="13116" anchor="ctr">
                        <a:lnL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8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601218" y="5908630"/>
            <a:ext cx="289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m=</a:t>
            </a:r>
            <a:r>
              <a:rPr lang="ru-RU" dirty="0" smtClean="0"/>
              <a:t>зависит от количества нанесенных символов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40152" y="5908630"/>
                <a:ext cx="2232248" cy="650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=343</m:t>
                    </m:r>
                  </m:oMath>
                </a14:m>
                <a:endParaRPr lang="en-US" dirty="0" smtClean="0"/>
              </a:p>
              <a:p>
                <a:r>
                  <a:rPr lang="ru-RU" dirty="0" smtClean="0"/>
                  <a:t>Кол-во комбинаций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908630"/>
                <a:ext cx="2232248" cy="650306"/>
              </a:xfrm>
              <a:prstGeom prst="rect">
                <a:avLst/>
              </a:prstGeom>
              <a:blipFill rotWithShape="1">
                <a:blip r:embed="rId3"/>
                <a:stretch>
                  <a:fillRect l="-2180" t="-2804" b="-140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811570" y="5908630"/>
                <a:ext cx="1728192" cy="566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570" y="5908630"/>
                <a:ext cx="1728192" cy="5666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48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/>
              <a:t>ВЕРОЯТНОСТЬ ВЫИГРЫША В АВТОМАТЫ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64704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 smtClean="0"/>
              <a:t>На </a:t>
            </a:r>
            <a:r>
              <a:rPr lang="ru-RU" dirty="0"/>
              <a:t>игральном автомате указаны выигрышные </a:t>
            </a:r>
            <a:r>
              <a:rPr lang="ru-RU" dirty="0" smtClean="0"/>
              <a:t>расклады. На 3 барабана нанесены цифры , с 0 по 9. Какова вероятность выпадения трех одинаковых цифр.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15928"/>
              </p:ext>
            </p:extLst>
          </p:nvPr>
        </p:nvGraphicFramePr>
        <p:xfrm>
          <a:off x="395536" y="2780928"/>
          <a:ext cx="2664296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148"/>
                <a:gridCol w="133214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ТАБЛИЦА ВЫИГРЫШЕЙ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666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35896" y="2852936"/>
                <a:ext cx="4680520" cy="404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Вероятность   выпадения   комбинации  из  трех одинаковых цифр определяется по правилу умножения вероятностей: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𝑃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𝐴𝐵𝐶</m:t>
                      </m:r>
                      <m:r>
                        <a:rPr lang="en-US" sz="2400" b="0" i="1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=0,001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выпадение определенного числа</m:t>
                      </m:r>
                    </m:oMath>
                  </m:oMathPara>
                </a14:m>
                <a:endParaRPr lang="ru-RU" sz="2400" dirty="0" smtClean="0"/>
              </a:p>
              <a:p>
                <a:r>
                  <a:rPr lang="ru-RU" sz="2400" dirty="0" smtClean="0"/>
                  <a:t>10*0,001=0,01</a:t>
                </a:r>
                <a:r>
                  <a:rPr lang="en-US" sz="2400" dirty="0"/>
                  <a:t> </a:t>
                </a:r>
                <a:r>
                  <a:rPr lang="ru-RU" sz="2400" dirty="0" smtClean="0"/>
                  <a:t>с учетом всех комбинаций</a:t>
                </a:r>
                <a:endParaRPr lang="en-US" sz="24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2852936"/>
                <a:ext cx="4680520" cy="4048609"/>
              </a:xfrm>
              <a:prstGeom prst="rect">
                <a:avLst/>
              </a:prstGeom>
              <a:blipFill rotWithShape="1">
                <a:blip r:embed="rId2"/>
                <a:stretch>
                  <a:fillRect l="-2604" t="-1506" r="-1432" b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17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49192" y="692696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Статистические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83569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Имитатор игрового автомата «Однорукий бандит»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2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213</TotalTime>
  <Words>549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«Однорукий бандит»</vt:lpstr>
      <vt:lpstr>История</vt:lpstr>
      <vt:lpstr>Правила</vt:lpstr>
      <vt:lpstr>Типы игровых автоматов </vt:lpstr>
      <vt:lpstr>Презентация PowerPoint</vt:lpstr>
      <vt:lpstr>ВЕРОЯТНОСТЬ ВЫИГРЫША В АВТОМАТЫ </vt:lpstr>
      <vt:lpstr>ВЕРОЯТНОСТЬ ВЫИГРЫША В АВТОМАТЫ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</dc:title>
  <dc:creator>user</dc:creator>
  <cp:lastModifiedBy>User</cp:lastModifiedBy>
  <cp:revision>36</cp:revision>
  <dcterms:created xsi:type="dcterms:W3CDTF">2017-01-29T11:32:50Z</dcterms:created>
  <dcterms:modified xsi:type="dcterms:W3CDTF">2017-02-17T05:49:08Z</dcterms:modified>
</cp:coreProperties>
</file>