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4"/>
  </p:notesMasterIdLst>
  <p:sldIdLst>
    <p:sldId id="279" r:id="rId2"/>
    <p:sldId id="256" r:id="rId3"/>
    <p:sldId id="257" r:id="rId4"/>
    <p:sldId id="259" r:id="rId5"/>
    <p:sldId id="260" r:id="rId6"/>
    <p:sldId id="261" r:id="rId7"/>
    <p:sldId id="265" r:id="rId8"/>
    <p:sldId id="271" r:id="rId9"/>
    <p:sldId id="264" r:id="rId10"/>
    <p:sldId id="272" r:id="rId11"/>
    <p:sldId id="266" r:id="rId12"/>
    <p:sldId id="273" r:id="rId13"/>
    <p:sldId id="263" r:id="rId14"/>
    <p:sldId id="267" r:id="rId15"/>
    <p:sldId id="268" r:id="rId16"/>
    <p:sldId id="274" r:id="rId17"/>
    <p:sldId id="269" r:id="rId18"/>
    <p:sldId id="270" r:id="rId19"/>
    <p:sldId id="275" r:id="rId20"/>
    <p:sldId id="276" r:id="rId21"/>
    <p:sldId id="277" r:id="rId22"/>
    <p:sldId id="278"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30F5EB9A-CB00-4DC1-8117-E35D880B1372}">
          <p14:sldIdLst>
            <p14:sldId id="279"/>
            <p14:sldId id="256"/>
            <p14:sldId id="257"/>
            <p14:sldId id="259"/>
            <p14:sldId id="260"/>
            <p14:sldId id="261"/>
            <p14:sldId id="265"/>
            <p14:sldId id="271"/>
            <p14:sldId id="264"/>
            <p14:sldId id="272"/>
            <p14:sldId id="266"/>
            <p14:sldId id="273"/>
            <p14:sldId id="263"/>
            <p14:sldId id="267"/>
            <p14:sldId id="268"/>
            <p14:sldId id="274"/>
            <p14:sldId id="269"/>
            <p14:sldId id="270"/>
            <p14:sldId id="275"/>
            <p14:sldId id="276"/>
            <p14:sldId id="277"/>
            <p14:sldId id="27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9429" autoAdjust="0"/>
  </p:normalViewPr>
  <p:slideViewPr>
    <p:cSldViewPr>
      <p:cViewPr varScale="1">
        <p:scale>
          <a:sx n="115" d="100"/>
          <a:sy n="115" d="100"/>
        </p:scale>
        <p:origin x="1116" y="114"/>
      </p:cViewPr>
      <p:guideLst>
        <p:guide orient="horz" pos="2160"/>
        <p:guide pos="2880"/>
      </p:guideLst>
    </p:cSldViewPr>
  </p:slideViewPr>
  <p:outlineViewPr>
    <p:cViewPr>
      <p:scale>
        <a:sx n="33" d="100"/>
        <a:sy n="33" d="100"/>
      </p:scale>
      <p:origin x="0" y="1044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327CF7-E45C-4BD0-A124-EBB367AAC2FA}" type="datetimeFigureOut">
              <a:rPr lang="ru-RU" smtClean="0"/>
              <a:t>13.05.2017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39550D-2E8C-4FA9-A3F2-B8F7A5F3B56F}" type="slidenum">
              <a:rPr lang="ru-RU" smtClean="0"/>
              <a:t>‹#›</a:t>
            </a:fld>
            <a:endParaRPr lang="ru-RU"/>
          </a:p>
        </p:txBody>
      </p:sp>
    </p:spTree>
    <p:extLst>
      <p:ext uri="{BB962C8B-B14F-4D97-AF65-F5344CB8AC3E}">
        <p14:creationId xmlns:p14="http://schemas.microsoft.com/office/powerpoint/2010/main" val="3326407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smtClean="0"/>
              <a:t>&lt;</a:t>
            </a:r>
            <a:endParaRPr lang="ru-RU" dirty="0"/>
          </a:p>
        </p:txBody>
      </p:sp>
      <p:sp>
        <p:nvSpPr>
          <p:cNvPr id="4" name="Номер слайда 3"/>
          <p:cNvSpPr>
            <a:spLocks noGrp="1"/>
          </p:cNvSpPr>
          <p:nvPr>
            <p:ph type="sldNum" sz="quarter" idx="10"/>
          </p:nvPr>
        </p:nvSpPr>
        <p:spPr/>
        <p:txBody>
          <a:bodyPr/>
          <a:lstStyle/>
          <a:p>
            <a:fld id="{7739550D-2E8C-4FA9-A3F2-B8F7A5F3B56F}" type="slidenum">
              <a:rPr lang="ru-RU" smtClean="0"/>
              <a:t>14</a:t>
            </a:fld>
            <a:endParaRPr lang="ru-RU"/>
          </a:p>
        </p:txBody>
      </p:sp>
    </p:spTree>
    <p:extLst>
      <p:ext uri="{BB962C8B-B14F-4D97-AF65-F5344CB8AC3E}">
        <p14:creationId xmlns:p14="http://schemas.microsoft.com/office/powerpoint/2010/main" val="3246031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739550D-2E8C-4FA9-A3F2-B8F7A5F3B56F}" type="slidenum">
              <a:rPr lang="ru-RU" smtClean="0"/>
              <a:t>15</a:t>
            </a:fld>
            <a:endParaRPr lang="ru-RU"/>
          </a:p>
        </p:txBody>
      </p:sp>
    </p:spTree>
    <p:extLst>
      <p:ext uri="{BB962C8B-B14F-4D97-AF65-F5344CB8AC3E}">
        <p14:creationId xmlns:p14="http://schemas.microsoft.com/office/powerpoint/2010/main" val="2057616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Date Placeholder 14"/>
          <p:cNvSpPr>
            <a:spLocks noGrp="1"/>
          </p:cNvSpPr>
          <p:nvPr>
            <p:ph type="dt" sz="half" idx="10"/>
          </p:nvPr>
        </p:nvSpPr>
        <p:spPr/>
        <p:txBody>
          <a:bodyPr/>
          <a:lstStyle/>
          <a:p>
            <a:fld id="{CB0D1C8A-0B02-4D82-905D-D10C026FAF7E}" type="datetimeFigureOut">
              <a:rPr lang="ru-RU" smtClean="0"/>
              <a:t>13.05.2017</a:t>
            </a:fld>
            <a:endParaRPr lang="ru-RU"/>
          </a:p>
        </p:txBody>
      </p:sp>
      <p:sp>
        <p:nvSpPr>
          <p:cNvPr id="16" name="Slide Number Placeholder 15"/>
          <p:cNvSpPr>
            <a:spLocks noGrp="1"/>
          </p:cNvSpPr>
          <p:nvPr>
            <p:ph type="sldNum" sz="quarter" idx="11"/>
          </p:nvPr>
        </p:nvSpPr>
        <p:spPr/>
        <p:txBody>
          <a:bodyPr/>
          <a:lstStyle/>
          <a:p>
            <a:fld id="{51FC09C4-9F06-41BB-A590-9D156D40DE98}"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B0D1C8A-0B02-4D82-905D-D10C026FAF7E}" type="datetimeFigureOut">
              <a:rPr lang="ru-RU" smtClean="0"/>
              <a:t>13.05.2017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1FC09C4-9F06-41BB-A590-9D156D40DE9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B0D1C8A-0B02-4D82-905D-D10C026FAF7E}" type="datetimeFigureOut">
              <a:rPr lang="ru-RU" smtClean="0"/>
              <a:t>13.05.2017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1FC09C4-9F06-41BB-A590-9D156D40DE9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14" name="Date Placeholder 13"/>
          <p:cNvSpPr>
            <a:spLocks noGrp="1"/>
          </p:cNvSpPr>
          <p:nvPr>
            <p:ph type="dt" sz="half" idx="10"/>
          </p:nvPr>
        </p:nvSpPr>
        <p:spPr/>
        <p:txBody>
          <a:bodyPr/>
          <a:lstStyle/>
          <a:p>
            <a:fld id="{CB0D1C8A-0B02-4D82-905D-D10C026FAF7E}" type="datetimeFigureOut">
              <a:rPr lang="ru-RU" smtClean="0"/>
              <a:t>13.05.2017</a:t>
            </a:fld>
            <a:endParaRPr lang="ru-RU"/>
          </a:p>
        </p:txBody>
      </p:sp>
      <p:sp>
        <p:nvSpPr>
          <p:cNvPr id="15" name="Slide Number Placeholder 14"/>
          <p:cNvSpPr>
            <a:spLocks noGrp="1"/>
          </p:cNvSpPr>
          <p:nvPr>
            <p:ph type="sldNum" sz="quarter" idx="11"/>
          </p:nvPr>
        </p:nvSpPr>
        <p:spPr/>
        <p:txBody>
          <a:bodyPr/>
          <a:lstStyle/>
          <a:p>
            <a:fld id="{51FC09C4-9F06-41BB-A590-9D156D40DE98}"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11"/>
          <p:cNvSpPr>
            <a:spLocks noGrp="1"/>
          </p:cNvSpPr>
          <p:nvPr>
            <p:ph type="dt" sz="half" idx="10"/>
          </p:nvPr>
        </p:nvSpPr>
        <p:spPr/>
        <p:txBody>
          <a:bodyPr/>
          <a:lstStyle/>
          <a:p>
            <a:fld id="{CB0D1C8A-0B02-4D82-905D-D10C026FAF7E}" type="datetimeFigureOut">
              <a:rPr lang="ru-RU" smtClean="0"/>
              <a:t>13.05.2017</a:t>
            </a:fld>
            <a:endParaRPr lang="ru-RU"/>
          </a:p>
        </p:txBody>
      </p:sp>
      <p:sp>
        <p:nvSpPr>
          <p:cNvPr id="13" name="Slide Number Placeholder 12"/>
          <p:cNvSpPr>
            <a:spLocks noGrp="1"/>
          </p:cNvSpPr>
          <p:nvPr>
            <p:ph type="sldNum" sz="quarter" idx="11"/>
          </p:nvPr>
        </p:nvSpPr>
        <p:spPr/>
        <p:txBody>
          <a:bodyPr/>
          <a:lstStyle/>
          <a:p>
            <a:fld id="{51FC09C4-9F06-41BB-A590-9D156D40DE98}" type="slidenum">
              <a:rPr lang="ru-RU" smtClean="0"/>
              <a:t>‹#›</a:t>
            </a:fld>
            <a:endParaRPr lang="ru-RU"/>
          </a:p>
        </p:txBody>
      </p:sp>
      <p:sp>
        <p:nvSpPr>
          <p:cNvPr id="14" name="Footer Placeholder 13"/>
          <p:cNvSpPr>
            <a:spLocks noGrp="1"/>
          </p:cNvSpPr>
          <p:nvPr>
            <p:ph type="ftr" sz="quarter" idx="12"/>
          </p:nvPr>
        </p:nvSpPr>
        <p:spPr/>
        <p:txBody>
          <a:bodyPr/>
          <a:lstStyle/>
          <a:p>
            <a:endParaRPr lang="ru-RU"/>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CB0D1C8A-0B02-4D82-905D-D10C026FAF7E}" type="datetimeFigureOut">
              <a:rPr lang="ru-RU" smtClean="0"/>
              <a:t>13.05.2017</a:t>
            </a:fld>
            <a:endParaRPr lang="ru-RU"/>
          </a:p>
        </p:txBody>
      </p:sp>
      <p:sp>
        <p:nvSpPr>
          <p:cNvPr id="9" name="Slide Number Placeholder 8"/>
          <p:cNvSpPr>
            <a:spLocks noGrp="1"/>
          </p:cNvSpPr>
          <p:nvPr>
            <p:ph type="sldNum" sz="quarter" idx="11"/>
          </p:nvPr>
        </p:nvSpPr>
        <p:spPr/>
        <p:txBody>
          <a:bodyPr/>
          <a:lstStyle/>
          <a:p>
            <a:fld id="{51FC09C4-9F06-41BB-A590-9D156D40DE98}" type="slidenum">
              <a:rPr lang="ru-RU" smtClean="0"/>
              <a:t>‹#›</a:t>
            </a:fld>
            <a:endParaRPr lang="ru-RU"/>
          </a:p>
        </p:txBody>
      </p:sp>
      <p:sp>
        <p:nvSpPr>
          <p:cNvPr id="10" name="Footer Placeholder 9"/>
          <p:cNvSpPr>
            <a:spLocks noGrp="1"/>
          </p:cNvSpPr>
          <p:nvPr>
            <p:ph type="ftr" sz="quarter" idx="12"/>
          </p:nvPr>
        </p:nvSpPr>
        <p:spPr/>
        <p:txBody>
          <a:bodyPr/>
          <a:lstStyle/>
          <a:p>
            <a:endParaRPr lang="ru-RU"/>
          </a:p>
        </p:txBody>
      </p:sp>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14" name="Date Placeholder 13"/>
          <p:cNvSpPr>
            <a:spLocks noGrp="1"/>
          </p:cNvSpPr>
          <p:nvPr>
            <p:ph type="dt" sz="half" idx="10"/>
          </p:nvPr>
        </p:nvSpPr>
        <p:spPr/>
        <p:txBody>
          <a:bodyPr/>
          <a:lstStyle/>
          <a:p>
            <a:fld id="{CB0D1C8A-0B02-4D82-905D-D10C026FAF7E}" type="datetimeFigureOut">
              <a:rPr lang="ru-RU" smtClean="0"/>
              <a:t>13.05.2017</a:t>
            </a:fld>
            <a:endParaRPr lang="ru-RU"/>
          </a:p>
        </p:txBody>
      </p:sp>
      <p:sp>
        <p:nvSpPr>
          <p:cNvPr id="15" name="Slide Number Placeholder 14"/>
          <p:cNvSpPr>
            <a:spLocks noGrp="1"/>
          </p:cNvSpPr>
          <p:nvPr>
            <p:ph type="sldNum" sz="quarter" idx="11"/>
          </p:nvPr>
        </p:nvSpPr>
        <p:spPr/>
        <p:txBody>
          <a:bodyPr/>
          <a:lstStyle/>
          <a:p>
            <a:fld id="{51FC09C4-9F06-41BB-A590-9D156D40DE98}"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7" name="Date Placeholder 6"/>
          <p:cNvSpPr>
            <a:spLocks noGrp="1"/>
          </p:cNvSpPr>
          <p:nvPr>
            <p:ph type="dt" sz="half" idx="10"/>
          </p:nvPr>
        </p:nvSpPr>
        <p:spPr/>
        <p:txBody>
          <a:bodyPr/>
          <a:lstStyle/>
          <a:p>
            <a:fld id="{CB0D1C8A-0B02-4D82-905D-D10C026FAF7E}" type="datetimeFigureOut">
              <a:rPr lang="ru-RU" smtClean="0"/>
              <a:t>13.05.2017</a:t>
            </a:fld>
            <a:endParaRPr lang="ru-RU"/>
          </a:p>
        </p:txBody>
      </p:sp>
      <p:sp>
        <p:nvSpPr>
          <p:cNvPr id="8" name="Slide Number Placeholder 7"/>
          <p:cNvSpPr>
            <a:spLocks noGrp="1"/>
          </p:cNvSpPr>
          <p:nvPr>
            <p:ph type="sldNum" sz="quarter" idx="11"/>
          </p:nvPr>
        </p:nvSpPr>
        <p:spPr/>
        <p:txBody>
          <a:bodyPr/>
          <a:lstStyle/>
          <a:p>
            <a:fld id="{51FC09C4-9F06-41BB-A590-9D156D40DE98}"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B0D1C8A-0B02-4D82-905D-D10C026FAF7E}" type="datetimeFigureOut">
              <a:rPr lang="ru-RU" smtClean="0"/>
              <a:t>13.05.2017</a:t>
            </a:fld>
            <a:endParaRPr lang="ru-RU"/>
          </a:p>
        </p:txBody>
      </p:sp>
      <p:sp>
        <p:nvSpPr>
          <p:cNvPr id="6" name="Slide Number Placeholder 5"/>
          <p:cNvSpPr>
            <a:spLocks noGrp="1"/>
          </p:cNvSpPr>
          <p:nvPr>
            <p:ph type="sldNum" sz="quarter" idx="11"/>
          </p:nvPr>
        </p:nvSpPr>
        <p:spPr/>
        <p:txBody>
          <a:bodyPr/>
          <a:lstStyle/>
          <a:p>
            <a:fld id="{51FC09C4-9F06-41BB-A590-9D156D40DE98}" type="slidenum">
              <a:rPr lang="ru-RU" smtClean="0"/>
              <a:t>‹#›</a:t>
            </a:fld>
            <a:endParaRPr lang="ru-RU"/>
          </a:p>
        </p:txBody>
      </p:sp>
      <p:sp>
        <p:nvSpPr>
          <p:cNvPr id="7" name="Footer Placeholder 6"/>
          <p:cNvSpPr>
            <a:spLocks noGrp="1"/>
          </p:cNvSpPr>
          <p:nvPr>
            <p:ph type="ftr" sz="quarter" idx="12"/>
          </p:nvPr>
        </p:nvSpPr>
        <p:spPr/>
        <p:txBody>
          <a:bodyPr/>
          <a:lstStyle/>
          <a:p>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CB0D1C8A-0B02-4D82-905D-D10C026FAF7E}" type="datetimeFigureOut">
              <a:rPr lang="ru-RU" smtClean="0"/>
              <a:t>13.05.2017</a:t>
            </a:fld>
            <a:endParaRPr lang="ru-RU"/>
          </a:p>
        </p:txBody>
      </p:sp>
      <p:sp>
        <p:nvSpPr>
          <p:cNvPr id="16" name="Slide Number Placeholder 15"/>
          <p:cNvSpPr>
            <a:spLocks noGrp="1"/>
          </p:cNvSpPr>
          <p:nvPr>
            <p:ph type="sldNum" sz="quarter" idx="11"/>
          </p:nvPr>
        </p:nvSpPr>
        <p:spPr/>
        <p:txBody>
          <a:bodyPr/>
          <a:lstStyle/>
          <a:p>
            <a:fld id="{51FC09C4-9F06-41BB-A590-9D156D40DE98}"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
        <p:nvSpPr>
          <p:cNvPr id="18" name="Title 1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13" name="Date Placeholder 12"/>
          <p:cNvSpPr>
            <a:spLocks noGrp="1"/>
          </p:cNvSpPr>
          <p:nvPr>
            <p:ph type="dt" sz="half" idx="10"/>
          </p:nvPr>
        </p:nvSpPr>
        <p:spPr/>
        <p:txBody>
          <a:bodyPr/>
          <a:lstStyle/>
          <a:p>
            <a:fld id="{CB0D1C8A-0B02-4D82-905D-D10C026FAF7E}" type="datetimeFigureOut">
              <a:rPr lang="ru-RU" smtClean="0"/>
              <a:t>13.05.2017</a:t>
            </a:fld>
            <a:endParaRPr lang="ru-RU"/>
          </a:p>
        </p:txBody>
      </p:sp>
      <p:sp>
        <p:nvSpPr>
          <p:cNvPr id="14" name="Slide Number Placeholder 13"/>
          <p:cNvSpPr>
            <a:spLocks noGrp="1"/>
          </p:cNvSpPr>
          <p:nvPr>
            <p:ph type="sldNum" sz="quarter" idx="11"/>
          </p:nvPr>
        </p:nvSpPr>
        <p:spPr/>
        <p:txBody>
          <a:bodyPr/>
          <a:lstStyle/>
          <a:p>
            <a:fld id="{51FC09C4-9F06-41BB-A590-9D156D40DE98}" type="slidenum">
              <a:rPr lang="ru-RU" smtClean="0"/>
              <a:t>‹#›</a:t>
            </a:fld>
            <a:endParaRPr lang="ru-RU"/>
          </a:p>
        </p:txBody>
      </p:sp>
      <p:sp>
        <p:nvSpPr>
          <p:cNvPr id="15" name="Footer Placeholder 14"/>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CB0D1C8A-0B02-4D82-905D-D10C026FAF7E}" type="datetimeFigureOut">
              <a:rPr lang="ru-RU" smtClean="0"/>
              <a:t>13.05.2017</a:t>
            </a:fld>
            <a:endParaRPr lang="ru-RU"/>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ru-RU"/>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51FC09C4-9F06-41BB-A590-9D156D40DE98}"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04717" y="764704"/>
            <a:ext cx="7543800" cy="2152650"/>
          </a:xfrm>
        </p:spPr>
        <p:txBody>
          <a:bodyPr/>
          <a:lstStyle/>
          <a:p>
            <a:r>
              <a:rPr lang="ru-RU" sz="4800" dirty="0" smtClean="0"/>
              <a:t>Гребной спорт</a:t>
            </a:r>
            <a:endParaRPr lang="ru-RU" sz="4800" dirty="0"/>
          </a:p>
        </p:txBody>
      </p:sp>
      <p:sp>
        <p:nvSpPr>
          <p:cNvPr id="3" name="Подзаголовок 2"/>
          <p:cNvSpPr>
            <a:spLocks noGrp="1"/>
          </p:cNvSpPr>
          <p:nvPr>
            <p:ph type="subTitle" idx="1"/>
          </p:nvPr>
        </p:nvSpPr>
        <p:spPr>
          <a:xfrm>
            <a:off x="2133600" y="4005064"/>
            <a:ext cx="6172200" cy="1224135"/>
          </a:xfrm>
        </p:spPr>
        <p:txBody>
          <a:bodyPr>
            <a:normAutofit/>
          </a:bodyPr>
          <a:lstStyle/>
          <a:p>
            <a:r>
              <a:rPr lang="ru-RU" dirty="0" smtClean="0"/>
              <a:t>Выполнила ученица 8г класса ЦО № 27 г. </a:t>
            </a:r>
            <a:r>
              <a:rPr lang="ru-RU" dirty="0" smtClean="0"/>
              <a:t>Тула</a:t>
            </a:r>
          </a:p>
          <a:p>
            <a:r>
              <a:rPr lang="ru-RU" dirty="0" smtClean="0"/>
              <a:t>                        Томкина Татьяна .</a:t>
            </a:r>
            <a:endParaRPr lang="ru-RU" dirty="0" smtClean="0"/>
          </a:p>
          <a:p>
            <a:r>
              <a:rPr lang="ru-RU" dirty="0" smtClean="0"/>
              <a:t>                                             Учитель Азаров Н.Е.</a:t>
            </a:r>
            <a:endParaRPr lang="ru-RU" dirty="0"/>
          </a:p>
        </p:txBody>
      </p:sp>
    </p:spTree>
    <p:extLst>
      <p:ext uri="{BB962C8B-B14F-4D97-AF65-F5344CB8AC3E}">
        <p14:creationId xmlns:p14="http://schemas.microsoft.com/office/powerpoint/2010/main" val="28523388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79512" y="476672"/>
            <a:ext cx="8712968" cy="3168352"/>
          </a:xfrm>
        </p:spPr>
        <p:txBody>
          <a:bodyPr>
            <a:noAutofit/>
          </a:bodyPr>
          <a:lstStyle/>
          <a:p>
            <a:pPr marL="18288" indent="0">
              <a:buNone/>
            </a:pPr>
            <a:r>
              <a:rPr lang="ru-RU" sz="1500" dirty="0" smtClean="0"/>
              <a:t>        </a:t>
            </a:r>
            <a:r>
              <a:rPr lang="en-US" sz="1500" dirty="0" smtClean="0"/>
              <a:t> </a:t>
            </a:r>
            <a:r>
              <a:rPr lang="ru-RU" sz="1500" dirty="0">
                <a:effectLst/>
              </a:rPr>
              <a:t>Так же гребля на байдарках и каноэ привлекательна, прежде всего, в разносторонней оздоровительной направленности, что способствуют повышению функционального уровня состояния организма. Большая часть занятий проходит на свежем воздухе, водоёмах., что оказывает на организм благоприятное воздействие. Это универсальное средство физического воспитания, которое располагает широчайшей возможностью развития двигательных способностей, укреплению здоровья для людей всех возрастных групп и различного уровня физической подготовленности.</a:t>
            </a:r>
            <a:r>
              <a:rPr lang="ru-RU" sz="1500" dirty="0"/>
              <a:t/>
            </a:r>
            <a:br>
              <a:rPr lang="ru-RU" sz="1500" dirty="0"/>
            </a:br>
            <a:r>
              <a:rPr lang="en-US" sz="1500" dirty="0"/>
              <a:t>         </a:t>
            </a:r>
            <a:r>
              <a:rPr lang="ru-RU" sz="1500" dirty="0">
                <a:effectLst/>
              </a:rPr>
              <a:t>Популяризация гребного спорта способствует поддержанию высокой физической активности среди населения. Путем проведения целого ряда спортивных соревнований и культурно - массовых мероприятий ведется пропаганда здорового образа жизни населения. Содействует в решении такой проблемы, как воспитание и организация досуга молодежи.</a:t>
            </a:r>
            <a:r>
              <a:rPr lang="ru-RU" sz="1500" dirty="0"/>
              <a:t/>
            </a:r>
            <a:br>
              <a:rPr lang="ru-RU" sz="1500" dirty="0"/>
            </a:br>
            <a:r>
              <a:rPr lang="ru-RU" sz="1500" dirty="0" smtClean="0"/>
              <a:t>         </a:t>
            </a:r>
            <a:r>
              <a:rPr lang="ru-RU" sz="1500" dirty="0" smtClean="0">
                <a:effectLst/>
              </a:rPr>
              <a:t>Этот </a:t>
            </a:r>
            <a:r>
              <a:rPr lang="ru-RU" sz="1500" dirty="0">
                <a:effectLst/>
              </a:rPr>
              <a:t>вид призван формировать у учащихся устойчивые потребности к бережному отношению к своему здоровью, а так же целостному развитию физических и психологических качеств. </a:t>
            </a:r>
            <a:r>
              <a:rPr lang="ru-RU" sz="1500" dirty="0"/>
              <a:t/>
            </a:r>
            <a:br>
              <a:rPr lang="ru-RU" sz="1500" dirty="0"/>
            </a:br>
            <a:endParaRPr lang="ru-RU" sz="1500" dirty="0"/>
          </a:p>
        </p:txBody>
      </p:sp>
      <p:pic>
        <p:nvPicPr>
          <p:cNvPr id="3" name="Picture 2" descr="Картинки по запросу гребцы"/>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789040"/>
            <a:ext cx="4536504" cy="2881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32452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179512"/>
            <a:ext cx="9144000" cy="6857999"/>
          </a:xfrm>
        </p:spPr>
        <p:txBody>
          <a:bodyPr>
            <a:normAutofit/>
          </a:bodyPr>
          <a:lstStyle/>
          <a:p>
            <a:pPr marL="0" indent="0">
              <a:buNone/>
            </a:pPr>
            <a:r>
              <a:rPr lang="ru-RU" sz="2800" dirty="0" smtClean="0">
                <a:effectLst/>
              </a:rPr>
              <a:t>            Мотивация занятий гребным спортом</a:t>
            </a:r>
            <a:r>
              <a:rPr lang="ru-RU" dirty="0" smtClean="0"/>
              <a:t/>
            </a:r>
            <a:br>
              <a:rPr lang="ru-RU" dirty="0" smtClean="0"/>
            </a:br>
            <a:r>
              <a:rPr lang="en-US" dirty="0" smtClean="0"/>
              <a:t>  </a:t>
            </a:r>
            <a:r>
              <a:rPr lang="en-US" sz="2000" dirty="0" smtClean="0"/>
              <a:t> </a:t>
            </a:r>
            <a:r>
              <a:rPr lang="ru-RU" sz="2000" dirty="0" smtClean="0">
                <a:effectLst/>
              </a:rPr>
              <a:t>Гребной спорт является одним из не многих видов спорта гармонично развивающих человека. Красота человеческого тела издревле была символом почитания и приравнивалась к божественному творению.</a:t>
            </a:r>
            <a:r>
              <a:rPr lang="ru-RU" sz="2000" dirty="0" smtClean="0"/>
              <a:t/>
            </a:r>
            <a:br>
              <a:rPr lang="ru-RU" sz="2000" dirty="0" smtClean="0"/>
            </a:br>
            <a:r>
              <a:rPr lang="en-US" sz="2000" dirty="0" smtClean="0"/>
              <a:t>    </a:t>
            </a:r>
            <a:r>
              <a:rPr lang="ru-RU" sz="2000" dirty="0" smtClean="0">
                <a:effectLst/>
              </a:rPr>
              <a:t>Именно этот факт - влияние занятий греблей на физическое формирование молодого человека является основным побудительным мотивом у детей и молодежи. </a:t>
            </a:r>
            <a:r>
              <a:rPr lang="ru-RU" sz="2000" dirty="0" smtClean="0"/>
              <a:t/>
            </a:r>
            <a:br>
              <a:rPr lang="ru-RU" sz="2000" dirty="0" smtClean="0"/>
            </a:br>
            <a:r>
              <a:rPr lang="en-US" sz="2000" dirty="0" smtClean="0"/>
              <a:t>     </a:t>
            </a:r>
            <a:r>
              <a:rPr lang="ru-RU" sz="2000" dirty="0" smtClean="0">
                <a:effectLst/>
              </a:rPr>
              <a:t>Не менее важным аспектом выражения юношеского максимализма является: потребность испробовать свои силы в достижении результатов в доселе неизвестном виде </a:t>
            </a:r>
            <a:r>
              <a:rPr lang="ru-RU" sz="2000" dirty="0">
                <a:effectLst/>
              </a:rPr>
              <a:t>спорта. Гребной спорт делает человека </a:t>
            </a:r>
            <a:r>
              <a:rPr lang="ru-RU" sz="2000" dirty="0" smtClean="0"/>
              <a:t/>
            </a:r>
            <a:br>
              <a:rPr lang="ru-RU" sz="2000" dirty="0" smtClean="0"/>
            </a:br>
            <a:r>
              <a:rPr lang="ru-RU" sz="2000" dirty="0" smtClean="0">
                <a:effectLst/>
              </a:rPr>
              <a:t>хозяином водной стихии, позволяет ему покорять ее в сложных условиях трудовой и боевой деятельности, свободно владеть любой лодкой, уметь прийти на помощь утопающему и потерпевшему крушение на воде. </a:t>
            </a:r>
            <a:r>
              <a:rPr lang="ru-RU" dirty="0" smtClean="0"/>
              <a:t/>
            </a:r>
            <a:br>
              <a:rPr lang="ru-RU" dirty="0" smtClean="0"/>
            </a:br>
            <a:r>
              <a:rPr lang="en-US" sz="2400" dirty="0" smtClean="0"/>
              <a:t> </a:t>
            </a:r>
            <a:endParaRPr lang="ru-RU" sz="1800" dirty="0"/>
          </a:p>
        </p:txBody>
      </p:sp>
      <p:pic>
        <p:nvPicPr>
          <p:cNvPr id="6146" name="Picture 2" descr="Картинки по запросу молодые гребцы"/>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7704" y="4228203"/>
            <a:ext cx="4536504" cy="2594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05541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23528" y="685801"/>
            <a:ext cx="8496944" cy="2743199"/>
          </a:xfrm>
        </p:spPr>
        <p:txBody>
          <a:bodyPr>
            <a:normAutofit/>
          </a:bodyPr>
          <a:lstStyle/>
          <a:p>
            <a:pPr marL="18288" indent="0">
              <a:buNone/>
            </a:pPr>
            <a:r>
              <a:rPr lang="ru-RU" sz="2400" dirty="0" smtClean="0">
                <a:effectLst/>
              </a:rPr>
              <a:t>      Гребля </a:t>
            </a:r>
            <a:r>
              <a:rPr lang="ru-RU" sz="2400" dirty="0">
                <a:effectLst/>
              </a:rPr>
              <a:t>на байдарках и каноэ, так же как и все другие виды гребного спорта, - динамическая, циклическая работа преимущественно максимальной интенсивности. Движения гребцов отличаются довольно сложной координацией, способствуют развитию всех основных мышечных групп (особенно широких мышц спины, брюшного пресса и верхних конечностей</a:t>
            </a:r>
            <a:r>
              <a:rPr lang="ru-RU" sz="2400" dirty="0" smtClean="0">
                <a:effectLst/>
              </a:rPr>
              <a:t>). </a:t>
            </a:r>
            <a:endParaRPr lang="ru-RU" sz="2400" dirty="0"/>
          </a:p>
          <a:p>
            <a:endParaRPr lang="ru-RU" dirty="0"/>
          </a:p>
        </p:txBody>
      </p:sp>
      <p:pic>
        <p:nvPicPr>
          <p:cNvPr id="4" name="Picture 2" descr="C:\Users\TEMP\Desktop\img_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3284984"/>
            <a:ext cx="5544616" cy="33335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20035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3495328"/>
            <a:ext cx="9144000" cy="3362672"/>
          </a:xfrm>
        </p:spPr>
        <p:txBody>
          <a:bodyPr>
            <a:normAutofit fontScale="47500" lnSpcReduction="20000"/>
          </a:bodyPr>
          <a:lstStyle/>
          <a:p>
            <a:pPr marL="0" indent="0" algn="just">
              <a:buNone/>
            </a:pPr>
            <a:r>
              <a:rPr lang="en-US" sz="4000" dirty="0">
                <a:effectLst/>
              </a:rPr>
              <a:t> </a:t>
            </a:r>
            <a:r>
              <a:rPr lang="en-US" sz="4000" dirty="0" smtClean="0">
                <a:effectLst/>
              </a:rPr>
              <a:t>     </a:t>
            </a:r>
            <a:r>
              <a:rPr lang="ru-RU" sz="4000" dirty="0" smtClean="0">
                <a:effectLst/>
              </a:rPr>
              <a:t>Гребля - особый вид двигательной деятельности, протекающей одновременно в двух средах - воздушной и водной. Преодолевая сопротивление воздушной и водной среды и выполняя циклически повторяющиеся напряжения мышц, гребец повышает свою силу и силовую выносливость, развивает дыхательные мышцы, стимулирует усиление кровотока в капиллярах и улучшает дыхание тканей. Жизненная емкость легких у тренированных спортсменов-гребцов достигает 7-8 л, что в два раза превышает показатели обычных людей того же возраста. Гребцы отличаются более высокими показателями объема сердца и его производительности как насоса: за минуту сердце перекачивает до 35-40 л крови в условиях напряженной соревновательной деятельности.</a:t>
            </a:r>
            <a:endParaRPr lang="ru-RU" sz="4000" dirty="0" smtClean="0"/>
          </a:p>
          <a:p>
            <a:endParaRPr lang="ru-RU" dirty="0"/>
          </a:p>
        </p:txBody>
      </p:sp>
      <p:pic>
        <p:nvPicPr>
          <p:cNvPr id="3074" name="Picture 2" descr="Картинки по запросу фото гребцов 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620688"/>
            <a:ext cx="3888432" cy="266429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Картинки по запросу фото гребцов н"/>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6622" y="620688"/>
            <a:ext cx="4161842" cy="2664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92678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324528" cy="4005064"/>
          </a:xfrm>
        </p:spPr>
        <p:txBody>
          <a:bodyPr>
            <a:normAutofit fontScale="92500" lnSpcReduction="10000"/>
          </a:bodyPr>
          <a:lstStyle/>
          <a:p>
            <a:pPr marL="18288" indent="0">
              <a:buNone/>
            </a:pPr>
            <a:r>
              <a:rPr lang="ru-RU" sz="2900" dirty="0" smtClean="0">
                <a:effectLst/>
              </a:rPr>
              <a:t>Тренировки </a:t>
            </a:r>
            <a:r>
              <a:rPr lang="ru-RU" sz="2900" dirty="0">
                <a:effectLst/>
              </a:rPr>
              <a:t>и упражнения </a:t>
            </a:r>
            <a:r>
              <a:rPr lang="ru-RU" sz="2900" dirty="0" smtClean="0">
                <a:effectLst/>
              </a:rPr>
              <a:t> у </a:t>
            </a:r>
            <a:r>
              <a:rPr lang="ru-RU" sz="2900" dirty="0">
                <a:effectLst/>
              </a:rPr>
              <a:t>гребцов </a:t>
            </a:r>
          </a:p>
          <a:p>
            <a:pPr marL="18288" indent="0">
              <a:buNone/>
            </a:pPr>
            <a:r>
              <a:rPr lang="ru-RU" dirty="0">
                <a:effectLst/>
              </a:rPr>
              <a:t> </a:t>
            </a:r>
            <a:r>
              <a:rPr lang="ru-RU" dirty="0" smtClean="0">
                <a:effectLst/>
              </a:rPr>
              <a:t>                    </a:t>
            </a:r>
            <a:endParaRPr lang="ru-RU" dirty="0">
              <a:effectLst/>
            </a:endParaRPr>
          </a:p>
          <a:p>
            <a:pPr marL="18288" indent="0">
              <a:buNone/>
            </a:pPr>
            <a:r>
              <a:rPr lang="ru-RU" dirty="0" smtClean="0">
                <a:effectLst/>
              </a:rPr>
              <a:t>        Гребля  </a:t>
            </a:r>
            <a:r>
              <a:rPr lang="ru-RU" dirty="0">
                <a:effectLst/>
              </a:rPr>
              <a:t>- это действительно уникальный вид спорта, который значительно вырос с </a:t>
            </a:r>
            <a:r>
              <a:rPr lang="ru-RU" dirty="0" err="1">
                <a:effectLst/>
              </a:rPr>
              <a:t>союзовских</a:t>
            </a:r>
            <a:r>
              <a:rPr lang="ru-RU" dirty="0">
                <a:effectLst/>
              </a:rPr>
              <a:t> времен. Однозначно, мы с вами живем в то время, когда </a:t>
            </a:r>
            <a:r>
              <a:rPr lang="ru-RU" dirty="0" smtClean="0">
                <a:effectLst/>
              </a:rPr>
              <a:t>этот </a:t>
            </a:r>
            <a:r>
              <a:rPr lang="ru-RU" dirty="0">
                <a:effectLst/>
              </a:rPr>
              <a:t>спорт набирает популярность. Уже сейчас мы </a:t>
            </a:r>
            <a:r>
              <a:rPr lang="ru-RU" dirty="0" smtClean="0">
                <a:effectLst/>
              </a:rPr>
              <a:t> видим </a:t>
            </a:r>
            <a:r>
              <a:rPr lang="ru-RU" dirty="0">
                <a:effectLst/>
              </a:rPr>
              <a:t>необычной формы байдарки и каноэ, чем-то напоминающие красивые автомобили. Так же изменились весла для гребли и теперь спортсмены показывают невероятные скорости. Но все это становится невидимым, когда приходит зима. Во всяком случае у нас в России, зимы здесь бывают настолько суровыми, что снег выпадает на наших тренировочных базах в Краснодаре, Тимашевске, Ростове и т.д.  </a:t>
            </a:r>
            <a:r>
              <a:rPr lang="ru-RU" dirty="0" smtClean="0">
                <a:effectLst/>
              </a:rPr>
              <a:t>Летом гребцы тренируются на открытой воде и гребных каналах</a:t>
            </a:r>
            <a:r>
              <a:rPr lang="en-US" dirty="0" smtClean="0">
                <a:effectLst/>
              </a:rPr>
              <a:t>,</a:t>
            </a:r>
            <a:r>
              <a:rPr lang="ru-RU" dirty="0" smtClean="0">
                <a:effectLst/>
              </a:rPr>
              <a:t> </a:t>
            </a:r>
            <a:r>
              <a:rPr lang="ru-RU" dirty="0">
                <a:effectLst/>
              </a:rPr>
              <a:t>н</a:t>
            </a:r>
            <a:r>
              <a:rPr lang="ru-RU" dirty="0" smtClean="0">
                <a:effectLst/>
              </a:rPr>
              <a:t>о </a:t>
            </a:r>
            <a:r>
              <a:rPr lang="ru-RU" dirty="0">
                <a:effectLst/>
              </a:rPr>
              <a:t>основная тренировочная база для гребца, закладывается и нарабатывается именно зимой. Очень важно правильно спланировать весь зимний период.</a:t>
            </a:r>
          </a:p>
          <a:p>
            <a:pPr marL="18288" indent="0">
              <a:buNone/>
            </a:pPr>
            <a:endParaRPr lang="ru-RU" dirty="0"/>
          </a:p>
        </p:txBody>
      </p:sp>
      <p:pic>
        <p:nvPicPr>
          <p:cNvPr id="1026" name="Picture 2" descr="Картинки по запросу зимние тренировки гребцов"/>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775" y="4329558"/>
            <a:ext cx="3391545" cy="1872208"/>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4" descr="Картинки по запросу зимние тренировки гребцов"/>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6" descr="Картинки по запросу зимние тренировки гребцов"/>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8" descr="Картинки по запросу зимние тренировки гребцов"/>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10" descr="Картинки по запросу зимние тренировки гребцов"/>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AutoShape 12" descr="Картинки по запросу зимние тренировки гребцов"/>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AutoShape 14" descr="Картинки по запросу зимние тренировки гребцов"/>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40" name="Picture 16" descr="Картинки по запросу зимние тренировки гребцов"/>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4365104"/>
            <a:ext cx="3333750" cy="1872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9348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620688"/>
            <a:ext cx="8280920" cy="3312368"/>
          </a:xfrm>
        </p:spPr>
        <p:txBody>
          <a:bodyPr>
            <a:normAutofit fontScale="92500" lnSpcReduction="10000"/>
          </a:bodyPr>
          <a:lstStyle/>
          <a:p>
            <a:pPr marL="18288" indent="0">
              <a:buNone/>
            </a:pPr>
            <a:r>
              <a:rPr lang="ru-RU" sz="2600" dirty="0">
                <a:effectLst/>
              </a:rPr>
              <a:t>Зимние тренировки</a:t>
            </a:r>
            <a:r>
              <a:rPr lang="en-US" dirty="0">
                <a:effectLst/>
              </a:rPr>
              <a:t>:</a:t>
            </a:r>
            <a:endParaRPr lang="ru-RU" dirty="0">
              <a:effectLst/>
            </a:endParaRPr>
          </a:p>
          <a:p>
            <a:pPr>
              <a:buFontTx/>
              <a:buChar char="-"/>
            </a:pPr>
            <a:r>
              <a:rPr lang="ru-RU" dirty="0">
                <a:effectLst/>
              </a:rPr>
              <a:t>бег </a:t>
            </a:r>
          </a:p>
          <a:p>
            <a:pPr>
              <a:buFontTx/>
              <a:buChar char="-"/>
            </a:pPr>
            <a:r>
              <a:rPr lang="ru-RU" dirty="0">
                <a:effectLst/>
              </a:rPr>
              <a:t>тренажерный зал</a:t>
            </a:r>
          </a:p>
          <a:p>
            <a:pPr>
              <a:buFontTx/>
              <a:buChar char="-"/>
            </a:pPr>
            <a:r>
              <a:rPr lang="ru-RU" dirty="0">
                <a:effectLst/>
              </a:rPr>
              <a:t> гребля на тренажере</a:t>
            </a:r>
          </a:p>
          <a:p>
            <a:pPr>
              <a:buFontTx/>
              <a:buChar char="-"/>
            </a:pPr>
            <a:r>
              <a:rPr lang="ru-RU" dirty="0">
                <a:effectLst/>
              </a:rPr>
              <a:t> если есть возможность ходим на воду</a:t>
            </a:r>
          </a:p>
          <a:p>
            <a:pPr>
              <a:buFontTx/>
              <a:buChar char="-"/>
            </a:pPr>
            <a:r>
              <a:rPr lang="ru-RU" dirty="0">
                <a:effectLst/>
              </a:rPr>
              <a:t>тренировки на лыжах</a:t>
            </a:r>
          </a:p>
          <a:p>
            <a:pPr marL="18288" indent="0">
              <a:buNone/>
            </a:pPr>
            <a:r>
              <a:rPr lang="ru-RU" dirty="0">
                <a:effectLst/>
              </a:rPr>
              <a:t>      Если  ставить большие цели вместе со своим тренером, надо ценить и правильно использовать зимние тренировки. Ведь по сути дела в соревновательный период времени не будет на корректировки и ошибки, смену весла или лодки</a:t>
            </a:r>
          </a:p>
          <a:p>
            <a:pPr marL="18288" indent="0">
              <a:buNone/>
            </a:pPr>
            <a:endParaRPr lang="ru-RU" dirty="0"/>
          </a:p>
          <a:p>
            <a:endParaRPr lang="ru-RU" dirty="0"/>
          </a:p>
        </p:txBody>
      </p:sp>
      <p:sp>
        <p:nvSpPr>
          <p:cNvPr id="4" name="AutoShape 2" descr="Картинки по запросу зимние тренировки гребцов"/>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4" descr="Картинки по запросу зимние тренировки гребцов"/>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6" descr="Картинки по запросу зимние тренировки гребцов"/>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AutoShape 8" descr="Картинки по запросу зимние тренировки гребцов"/>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2058" name="Picture 10" descr="Картинки по запросу зимние тренировки гребцов"/>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04" y="3916971"/>
            <a:ext cx="3618032" cy="239235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Картинки по запросу зимние тренировки гребцов на лыжах"/>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5976" y="3916971"/>
            <a:ext cx="4293617" cy="2392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32824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0" y="692696"/>
            <a:ext cx="9036496" cy="914400"/>
          </a:xfrm>
        </p:spPr>
        <p:txBody>
          <a:bodyPr/>
          <a:lstStyle/>
          <a:p>
            <a:r>
              <a:rPr lang="ru-RU" dirty="0" smtClean="0"/>
              <a:t>Известные российские гребцы</a:t>
            </a:r>
            <a:endParaRPr lang="ru-RU" dirty="0"/>
          </a:p>
        </p:txBody>
      </p:sp>
      <p:pic>
        <p:nvPicPr>
          <p:cNvPr id="7170" name="Picture 2" descr="Картинки по запросу флаг рф"/>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30092"/>
            <a:ext cx="8576953" cy="4824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74457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Картинки по запросу сергей улегин фото"/>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71055"/>
            <a:ext cx="7992888" cy="533256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59532" y="5829971"/>
            <a:ext cx="8496944" cy="584775"/>
          </a:xfrm>
          <a:prstGeom prst="rect">
            <a:avLst/>
          </a:prstGeom>
          <a:noFill/>
        </p:spPr>
        <p:txBody>
          <a:bodyPr wrap="square" rtlCol="0">
            <a:spAutoFit/>
          </a:bodyPr>
          <a:lstStyle/>
          <a:p>
            <a:r>
              <a:rPr lang="ru-RU" sz="3200" dirty="0" smtClean="0"/>
              <a:t>Сергей </a:t>
            </a:r>
            <a:r>
              <a:rPr lang="ru-RU" sz="3200" dirty="0" err="1" smtClean="0"/>
              <a:t>Улегин</a:t>
            </a:r>
            <a:r>
              <a:rPr lang="ru-RU" sz="3200" dirty="0" smtClean="0"/>
              <a:t>            Александр </a:t>
            </a:r>
            <a:r>
              <a:rPr lang="ru-RU" sz="3200" dirty="0" err="1" smtClean="0"/>
              <a:t>Костоглод</a:t>
            </a:r>
            <a:endParaRPr lang="ru-RU" sz="3200" dirty="0"/>
          </a:p>
        </p:txBody>
      </p:sp>
    </p:spTree>
    <p:extLst>
      <p:ext uri="{BB962C8B-B14F-4D97-AF65-F5344CB8AC3E}">
        <p14:creationId xmlns:p14="http://schemas.microsoft.com/office/powerpoint/2010/main" val="29623512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1"/>
          <p:cNvSpPr>
            <a:spLocks noGrp="1"/>
          </p:cNvSpPr>
          <p:nvPr>
            <p:ph type="title"/>
          </p:nvPr>
        </p:nvSpPr>
        <p:spPr>
          <a:xfrm>
            <a:off x="2411760" y="5157192"/>
            <a:ext cx="7543800" cy="914400"/>
          </a:xfrm>
        </p:spPr>
        <p:txBody>
          <a:bodyPr/>
          <a:lstStyle/>
          <a:p>
            <a:r>
              <a:rPr lang="ru-RU" sz="4800" dirty="0" smtClean="0"/>
              <a:t>Игорь Салов</a:t>
            </a:r>
            <a:endParaRPr lang="ru-RU" sz="4800" dirty="0"/>
          </a:p>
        </p:txBody>
      </p:sp>
      <p:pic>
        <p:nvPicPr>
          <p:cNvPr id="8194" name="Picture 2" descr="Что у представителей,  Дело в том... Гребцы в России не"/>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3" y="404664"/>
            <a:ext cx="8150070" cy="45860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70054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403648" y="5157192"/>
            <a:ext cx="7543800" cy="914400"/>
          </a:xfrm>
        </p:spPr>
        <p:txBody>
          <a:bodyPr/>
          <a:lstStyle/>
          <a:p>
            <a:r>
              <a:rPr lang="ru-RU" dirty="0"/>
              <a:t>Сергей Федоровцев</a:t>
            </a:r>
          </a:p>
        </p:txBody>
      </p:sp>
      <p:pic>
        <p:nvPicPr>
          <p:cNvPr id="1026" name="Picture 2" descr="Картинки по запросу Сергей Федоровцев"/>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63803"/>
            <a:ext cx="8136904" cy="4399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563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23063"/>
            <a:ext cx="7918648" cy="1611610"/>
          </a:xfrm>
        </p:spPr>
        <p:txBody>
          <a:bodyPr>
            <a:normAutofit/>
          </a:bodyPr>
          <a:lstStyle/>
          <a:p>
            <a:r>
              <a:rPr lang="ru-RU" sz="6000" dirty="0" smtClean="0"/>
              <a:t>      Гребной </a:t>
            </a:r>
            <a:r>
              <a:rPr lang="ru-RU" sz="6000" dirty="0"/>
              <a:t>спорт</a:t>
            </a:r>
          </a:p>
        </p:txBody>
      </p:sp>
      <p:pic>
        <p:nvPicPr>
          <p:cNvPr id="1026" name="Picture 2" descr="C:\Users\TEMP\Desktop\g_05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28800"/>
            <a:ext cx="9252734" cy="4814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87513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195736" y="5373216"/>
            <a:ext cx="7543800" cy="914400"/>
          </a:xfrm>
        </p:spPr>
        <p:txBody>
          <a:bodyPr/>
          <a:lstStyle/>
          <a:p>
            <a:r>
              <a:rPr lang="ru-RU" dirty="0">
                <a:effectLst/>
              </a:rPr>
              <a:t>Илья </a:t>
            </a:r>
            <a:r>
              <a:rPr lang="ru-RU" dirty="0" smtClean="0">
                <a:effectLst/>
              </a:rPr>
              <a:t>Медведев</a:t>
            </a:r>
            <a:endParaRPr lang="ru-RU" dirty="0"/>
          </a:p>
        </p:txBody>
      </p:sp>
      <p:pic>
        <p:nvPicPr>
          <p:cNvPr id="2050" name="Picture 2" descr="Картинки по запросу илья медведев гребец"/>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2126" y="260648"/>
            <a:ext cx="7272808" cy="4888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28068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043608" y="5943600"/>
            <a:ext cx="7543800" cy="914400"/>
          </a:xfrm>
        </p:spPr>
        <p:txBody>
          <a:bodyPr/>
          <a:lstStyle/>
          <a:p>
            <a:r>
              <a:rPr lang="ru-RU" dirty="0" smtClean="0">
                <a:effectLst/>
              </a:rPr>
              <a:t>        </a:t>
            </a:r>
            <a:endParaRPr lang="ru-RU" dirty="0"/>
          </a:p>
        </p:txBody>
      </p:sp>
      <p:pic>
        <p:nvPicPr>
          <p:cNvPr id="3074" name="Picture 2" descr="Картинки по запросу Юлия Левин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3861048"/>
            <a:ext cx="4104456" cy="253722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51520" y="116632"/>
            <a:ext cx="8784976" cy="3693319"/>
          </a:xfrm>
          <a:prstGeom prst="rect">
            <a:avLst/>
          </a:prstGeom>
          <a:noFill/>
        </p:spPr>
        <p:txBody>
          <a:bodyPr wrap="square" rtlCol="0">
            <a:spAutoFit/>
          </a:bodyPr>
          <a:lstStyle/>
          <a:p>
            <a:r>
              <a:rPr lang="ru-RU" dirty="0"/>
              <a:t>Мы знаем, что для продления жизни нам в первую очередь необходима работа на выносливость (аэробная нагрузка). Такая нагрузка продлевает жизнь за счёт, как минимум, двух эффектов:</a:t>
            </a:r>
            <a:br>
              <a:rPr lang="ru-RU" dirty="0"/>
            </a:br>
            <a:r>
              <a:rPr lang="ru-RU" dirty="0"/>
              <a:t/>
            </a:r>
            <a:br>
              <a:rPr lang="ru-RU" dirty="0"/>
            </a:br>
            <a:r>
              <a:rPr lang="ru-RU" dirty="0"/>
              <a:t>1. Укрепляет сердечно-сосудистую систему - это самое слабое звено в нашем организме.</a:t>
            </a:r>
            <a:br>
              <a:rPr lang="ru-RU" dirty="0"/>
            </a:br>
            <a:r>
              <a:rPr lang="ru-RU" dirty="0"/>
              <a:t/>
            </a:r>
            <a:br>
              <a:rPr lang="ru-RU" dirty="0"/>
            </a:br>
            <a:r>
              <a:rPr lang="ru-RU" dirty="0"/>
              <a:t>2. Повышает экономичность обмена веществ, замедляет его. Как следствие, генетически определённый срок жизни растягивается, человек живёт дольше!</a:t>
            </a:r>
            <a:br>
              <a:rPr lang="ru-RU" dirty="0"/>
            </a:br>
            <a:r>
              <a:rPr lang="ru-RU" dirty="0"/>
              <a:t/>
            </a:r>
            <a:br>
              <a:rPr lang="ru-RU" dirty="0"/>
            </a:br>
            <a:r>
              <a:rPr lang="ru-RU" dirty="0"/>
              <a:t> Правильная нагрузка значительно увеличивает качество жизни. Повседневные нагрузки переносятся легче, появляется бодрость, улучшается сон, снижается давление и многое др.</a:t>
            </a:r>
          </a:p>
        </p:txBody>
      </p:sp>
      <p:sp>
        <p:nvSpPr>
          <p:cNvPr id="5" name="TextBox 4"/>
          <p:cNvSpPr txBox="1"/>
          <p:nvPr/>
        </p:nvSpPr>
        <p:spPr>
          <a:xfrm>
            <a:off x="2195736" y="6456445"/>
            <a:ext cx="4824536" cy="369332"/>
          </a:xfrm>
          <a:prstGeom prst="rect">
            <a:avLst/>
          </a:prstGeom>
          <a:noFill/>
        </p:spPr>
        <p:txBody>
          <a:bodyPr wrap="square" rtlCol="0">
            <a:spAutoFit/>
          </a:bodyPr>
          <a:lstStyle/>
          <a:p>
            <a:r>
              <a:rPr lang="ru-RU" dirty="0" smtClean="0"/>
              <a:t>                          Юлия Левина </a:t>
            </a:r>
            <a:endParaRPr lang="ru-RU" dirty="0"/>
          </a:p>
        </p:txBody>
      </p:sp>
    </p:spTree>
    <p:extLst>
      <p:ext uri="{BB962C8B-B14F-4D97-AF65-F5344CB8AC3E}">
        <p14:creationId xmlns:p14="http://schemas.microsoft.com/office/powerpoint/2010/main" val="4375071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55575" y="-144463"/>
            <a:ext cx="8751470" cy="3699792"/>
          </a:xfrm>
        </p:spPr>
        <p:txBody>
          <a:bodyPr>
            <a:normAutofit fontScale="77500" lnSpcReduction="20000"/>
          </a:bodyPr>
          <a:lstStyle/>
          <a:p>
            <a:pPr marL="18288" indent="0">
              <a:buNone/>
            </a:pPr>
            <a:r>
              <a:rPr lang="ru-RU" dirty="0"/>
              <a:t/>
            </a:r>
            <a:br>
              <a:rPr lang="ru-RU" dirty="0"/>
            </a:br>
            <a:r>
              <a:rPr lang="ru-RU" sz="2200" dirty="0"/>
              <a:t/>
            </a:r>
            <a:br>
              <a:rPr lang="ru-RU" sz="2200" dirty="0"/>
            </a:br>
            <a:r>
              <a:rPr lang="ru-RU" sz="2200" dirty="0" smtClean="0"/>
              <a:t> </a:t>
            </a:r>
            <a:r>
              <a:rPr lang="ru-RU" sz="2200" dirty="0" smtClean="0">
                <a:effectLst/>
              </a:rPr>
              <a:t>В </a:t>
            </a:r>
            <a:r>
              <a:rPr lang="ru-RU" sz="2200" dirty="0">
                <a:effectLst/>
              </a:rPr>
              <a:t>то же время, для длительной и качественной жизни очень важно поддерживать в здоровом состоянии и мускулатуру всего тела. Насколько это важно станет ясно, если мы вспомним, что мускулатура - это примерно 40% веса нашего тела. Старые дряблые мышцы просто </a:t>
            </a:r>
            <a:r>
              <a:rPr lang="ru-RU" sz="2200" dirty="0" err="1">
                <a:effectLst/>
              </a:rPr>
              <a:t>напросто</a:t>
            </a:r>
            <a:r>
              <a:rPr lang="ru-RU" sz="2200" dirty="0">
                <a:effectLst/>
              </a:rPr>
              <a:t> будут отравлять весь организм продуктами своей нездоровой жизнедеятельности! </a:t>
            </a:r>
            <a:r>
              <a:rPr lang="ru-RU" sz="2200" dirty="0"/>
              <a:t/>
            </a:r>
            <a:br>
              <a:rPr lang="ru-RU" sz="2200" dirty="0"/>
            </a:br>
            <a:endParaRPr lang="ru-RU" sz="2200" dirty="0" smtClean="0"/>
          </a:p>
          <a:p>
            <a:pPr marL="18288" indent="0">
              <a:buNone/>
            </a:pPr>
            <a:r>
              <a:rPr lang="ru-RU" sz="2200" dirty="0" smtClean="0">
                <a:effectLst/>
              </a:rPr>
              <a:t> </a:t>
            </a:r>
            <a:r>
              <a:rPr lang="ru-RU" sz="2200" dirty="0">
                <a:effectLst/>
              </a:rPr>
              <a:t>Безусловно </a:t>
            </a:r>
            <a:r>
              <a:rPr lang="ru-RU" sz="2200" dirty="0" smtClean="0">
                <a:effectLst/>
              </a:rPr>
              <a:t>лучшим видом спорта </a:t>
            </a:r>
            <a:r>
              <a:rPr lang="ru-RU" sz="2200" dirty="0">
                <a:effectLst/>
              </a:rPr>
              <a:t>в таком случае будет </a:t>
            </a:r>
            <a:r>
              <a:rPr lang="ru-RU" sz="2200" dirty="0" smtClean="0">
                <a:effectLst/>
              </a:rPr>
              <a:t>-</a:t>
            </a:r>
            <a:r>
              <a:rPr lang="ru-RU" sz="2200" dirty="0">
                <a:effectLst/>
              </a:rPr>
              <a:t> </a:t>
            </a:r>
            <a:r>
              <a:rPr lang="ru-RU" sz="2200" dirty="0" smtClean="0">
                <a:effectLst/>
              </a:rPr>
              <a:t>гребля ! </a:t>
            </a:r>
            <a:r>
              <a:rPr lang="ru-RU" sz="2200" dirty="0">
                <a:effectLst/>
              </a:rPr>
              <a:t>Достаточная длительность нагрузки позволит тренировать сердце и замедлять </a:t>
            </a:r>
            <a:r>
              <a:rPr lang="ru-RU" sz="2200" dirty="0" smtClean="0">
                <a:effectLst/>
              </a:rPr>
              <a:t>обмен веществ. </a:t>
            </a:r>
            <a:r>
              <a:rPr lang="ru-RU" sz="2200" dirty="0">
                <a:effectLst/>
              </a:rPr>
              <a:t>А правильная техника </a:t>
            </a:r>
            <a:r>
              <a:rPr lang="ru-RU" sz="2200" dirty="0" smtClean="0">
                <a:effectLst/>
              </a:rPr>
              <a:t> </a:t>
            </a:r>
            <a:r>
              <a:rPr lang="ru-RU" sz="2200" dirty="0">
                <a:effectLst/>
              </a:rPr>
              <a:t>позволит как следует нагрузить практически все мышцы: икры, бёдра, ягодицы, спину, плечевой пояс, руки и, частично, грудь и пресс. </a:t>
            </a:r>
            <a:r>
              <a:rPr lang="ru-RU" sz="2200" dirty="0"/>
              <a:t/>
            </a:r>
            <a:br>
              <a:rPr lang="ru-RU" sz="2200" dirty="0"/>
            </a:br>
            <a:r>
              <a:rPr lang="ru-RU" sz="2200" dirty="0">
                <a:effectLst/>
              </a:rPr>
              <a:t>Также</a:t>
            </a:r>
            <a:r>
              <a:rPr lang="ru-RU" sz="2200" dirty="0" smtClean="0">
                <a:effectLst/>
              </a:rPr>
              <a:t>,</a:t>
            </a:r>
            <a:r>
              <a:rPr lang="ru-RU" sz="2200" dirty="0">
                <a:effectLst/>
              </a:rPr>
              <a:t> гребля позволяет наиболее эффективно сбрасывать лишний вес!</a:t>
            </a:r>
            <a:r>
              <a:rPr lang="ru-RU" sz="2200" dirty="0"/>
              <a:t/>
            </a:r>
            <a:br>
              <a:rPr lang="ru-RU" sz="2200" dirty="0"/>
            </a:br>
            <a:r>
              <a:rPr lang="ru-RU" sz="2200" dirty="0"/>
              <a:t/>
            </a:r>
            <a:br>
              <a:rPr lang="ru-RU" sz="2200" dirty="0"/>
            </a:br>
            <a:r>
              <a:rPr lang="ru-RU" sz="2200" dirty="0">
                <a:effectLst/>
              </a:rPr>
              <a:t>Таким образом</a:t>
            </a:r>
            <a:r>
              <a:rPr lang="ru-RU" sz="2200" dirty="0" smtClean="0">
                <a:effectLst/>
              </a:rPr>
              <a:t>,</a:t>
            </a:r>
            <a:r>
              <a:rPr lang="ru-RU" sz="2200" dirty="0">
                <a:effectLst/>
              </a:rPr>
              <a:t> </a:t>
            </a:r>
            <a:r>
              <a:rPr lang="ru-RU" sz="2200" dirty="0" smtClean="0">
                <a:effectLst/>
              </a:rPr>
              <a:t>гребля - </a:t>
            </a:r>
            <a:r>
              <a:rPr lang="ru-RU" sz="2200" dirty="0">
                <a:effectLst/>
              </a:rPr>
              <a:t>идеальное </a:t>
            </a:r>
            <a:r>
              <a:rPr lang="ru-RU" sz="2200" dirty="0" smtClean="0">
                <a:effectLst/>
              </a:rPr>
              <a:t>занятие </a:t>
            </a:r>
            <a:r>
              <a:rPr lang="ru-RU" sz="2200" dirty="0">
                <a:effectLst/>
              </a:rPr>
              <a:t>для общего оздоровления организма и продления жизни!</a:t>
            </a:r>
            <a:endParaRPr lang="ru-RU" sz="2200" dirty="0"/>
          </a:p>
        </p:txBody>
      </p:sp>
      <p:sp>
        <p:nvSpPr>
          <p:cNvPr id="3" name="Заголовок 2"/>
          <p:cNvSpPr>
            <a:spLocks noGrp="1"/>
          </p:cNvSpPr>
          <p:nvPr>
            <p:ph type="title"/>
          </p:nvPr>
        </p:nvSpPr>
        <p:spPr>
          <a:xfrm>
            <a:off x="827584" y="-675456"/>
            <a:ext cx="7488832" cy="360040"/>
          </a:xfrm>
        </p:spPr>
        <p:txBody>
          <a:bodyPr/>
          <a:lstStyle/>
          <a:p>
            <a:endParaRPr lang="ru-RU" dirty="0"/>
          </a:p>
        </p:txBody>
      </p:sp>
      <p:sp>
        <p:nvSpPr>
          <p:cNvPr id="5" name="AutoShape 2" descr="https://af12.mail.ru/cgi-bin/readmsg?id=14807012850000000471;0;1&amp;mode=attachment&amp;email=2880162@mail.ru&amp;bs=4097&amp;bl=344391&amp;ct=image%2fjpeg&amp;cn=IMG_1685.JPG&amp;cte=binar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4" descr="https://af12.mail.ru/cgi-bin/readmsg?id=14807012850000000471;0;1&amp;mode=attachment&amp;email=2880162@mail.ru&amp;bs=4097&amp;bl=344391&amp;ct=image%2fjpeg&amp;cn=IMG_1685.JPG&amp;cte=binary"/>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AutoShape 6" descr="https://af12.mail.ru/cgi-bin/readmsg?id=14807012850000000471;0;1&amp;mode=attachment&amp;email=2880162@mail.ru&amp;bs=4097&amp;bl=344391&amp;ct=image%2fjpeg&amp;cn=IMG_1685.JPG&amp;cte=binary"/>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9" name="Picture 2" descr="C:\Users\TEMP.User-PC\Desktop\IMG_168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39752" y="3690127"/>
            <a:ext cx="4036434" cy="29860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33161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116632"/>
            <a:ext cx="8712968" cy="6369571"/>
          </a:xfrm>
        </p:spPr>
        <p:txBody>
          <a:bodyPr>
            <a:normAutofit fontScale="32500" lnSpcReduction="20000"/>
          </a:bodyPr>
          <a:lstStyle/>
          <a:p>
            <a:pPr marL="0" indent="0">
              <a:buNone/>
            </a:pPr>
            <a:r>
              <a:rPr lang="ru-RU" sz="6400" b="1" dirty="0" smtClean="0"/>
              <a:t>Гребля</a:t>
            </a:r>
            <a:r>
              <a:rPr lang="ru-RU" sz="5600" dirty="0" smtClean="0"/>
              <a:t>— способ перемещения судна по поверхности воды с помощью весел, приводимых в движение мускульными усилиями человека.</a:t>
            </a:r>
          </a:p>
          <a:p>
            <a:pPr marL="0" indent="0">
              <a:buNone/>
            </a:pPr>
            <a:r>
              <a:rPr lang="ru-RU" sz="5600" dirty="0" smtClean="0"/>
              <a:t> </a:t>
            </a:r>
          </a:p>
          <a:p>
            <a:pPr marL="0" indent="0">
              <a:buNone/>
            </a:pPr>
            <a:r>
              <a:rPr lang="ru-RU" sz="5600" dirty="0" smtClean="0">
                <a:latin typeface="Georgia" panose="02040502050405020303" pitchFamily="18" charset="0"/>
              </a:rPr>
              <a:t>  </a:t>
            </a:r>
            <a:r>
              <a:rPr lang="ru-RU" sz="6400" dirty="0" smtClean="0">
                <a:latin typeface="Georgia" panose="02040502050405020303" pitchFamily="18" charset="0"/>
              </a:rPr>
              <a:t>Виды гребного спорта</a:t>
            </a:r>
            <a:r>
              <a:rPr lang="ru-RU" sz="6400" dirty="0" smtClean="0"/>
              <a:t> </a:t>
            </a:r>
          </a:p>
          <a:p>
            <a:pPr marL="0" indent="0">
              <a:buNone/>
            </a:pPr>
            <a:r>
              <a:rPr lang="ru-RU" sz="5600" dirty="0" smtClean="0"/>
              <a:t>По конструкции гребных судов различаются гребля на судах с уключинами (академическая гребля) и на судах без уключин( гребля на байдарках и каноэ, гребля на драконьих лодках).Помимо гонок на реках, озёрах и гребных каналах также проводятся соревнования по гребному слалому на байдарках и каноэ— преодоление специально размеченных трасс на бурных и порожистых реках.</a:t>
            </a:r>
          </a:p>
          <a:p>
            <a:pPr marL="0" indent="0">
              <a:buNone/>
            </a:pPr>
            <a:r>
              <a:rPr lang="ru-RU" sz="5600" dirty="0" smtClean="0">
                <a:latin typeface="Georgia" panose="02040502050405020303" pitchFamily="18" charset="0"/>
              </a:rPr>
              <a:t>  </a:t>
            </a:r>
            <a:r>
              <a:rPr lang="ru-RU" sz="6400" dirty="0" smtClean="0">
                <a:latin typeface="Georgia" panose="02040502050405020303" pitchFamily="18" charset="0"/>
              </a:rPr>
              <a:t>История гребного спорта </a:t>
            </a:r>
          </a:p>
          <a:p>
            <a:pPr marL="0" indent="0">
              <a:buNone/>
            </a:pPr>
            <a:r>
              <a:rPr lang="ru-RU" sz="5600" dirty="0" smtClean="0"/>
              <a:t>В 13 веке Венецианские карнавалы включали соревнования по гребле. Первыми известными современными соревнованиями по гребле считаются гонки среди профессиональных лодочников, обслуживавших переправу через Темзу в Лондоне. Первые любительские соревнования по гребле относятся к XVIII веку. </a:t>
            </a:r>
          </a:p>
          <a:p>
            <a:pPr marL="0" indent="0">
              <a:buNone/>
            </a:pPr>
            <a:r>
              <a:rPr lang="ru-RU" sz="5600" dirty="0" smtClean="0"/>
              <a:t>В СССР также развивались:</a:t>
            </a:r>
          </a:p>
          <a:p>
            <a:pPr marL="0" indent="0">
              <a:buNone/>
            </a:pPr>
            <a:r>
              <a:rPr lang="ru-RU" sz="5600" dirty="0" smtClean="0"/>
              <a:t>    Народная гребля— в 1928—1952 годах проводились чемпионаты СССР по гребле на байдарках и народных судах; с 1953 года— только чемпионаты республик. В программу чемпионатов СССР входили: 1928 ( Всесоюзная спартакиада )— гребля на полугичках, челнах и ялах; с 1934 года— гребля на шлюпках, в 1951—1952 годах также гребля на ялах.</a:t>
            </a:r>
          </a:p>
          <a:p>
            <a:pPr marL="0" indent="0">
              <a:buNone/>
            </a:pPr>
            <a:r>
              <a:rPr lang="ru-RU" sz="5600" dirty="0" smtClean="0"/>
              <a:t>      Гребля на морских ялах— в качестве прикладного вида спорта (с 1930-х годов); с 1966 года проводились чемпионаты СССР</a:t>
            </a:r>
          </a:p>
          <a:p>
            <a:endParaRPr lang="ru-RU" dirty="0"/>
          </a:p>
        </p:txBody>
      </p:sp>
    </p:spTree>
    <p:extLst>
      <p:ext uri="{BB962C8B-B14F-4D97-AF65-F5344CB8AC3E}">
        <p14:creationId xmlns:p14="http://schemas.microsoft.com/office/powerpoint/2010/main" val="35249272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Графический объект3"/>
          <p:cNvPicPr/>
          <p:nvPr/>
        </p:nvPicPr>
        <p:blipFill>
          <a:blip r:embed="rId2">
            <a:lum/>
            <a:alphaModFix/>
          </a:blip>
          <a:srcRect/>
          <a:stretch>
            <a:fillRect/>
          </a:stretch>
        </p:blipFill>
        <p:spPr>
          <a:xfrm>
            <a:off x="174622" y="319645"/>
            <a:ext cx="4223426" cy="2880320"/>
          </a:xfrm>
          <a:prstGeom prst="rect">
            <a:avLst/>
          </a:prstGeom>
        </p:spPr>
      </p:pic>
      <p:sp>
        <p:nvSpPr>
          <p:cNvPr id="6" name="TextBox 5"/>
          <p:cNvSpPr txBox="1"/>
          <p:nvPr/>
        </p:nvSpPr>
        <p:spPr>
          <a:xfrm>
            <a:off x="-4569" y="4596811"/>
            <a:ext cx="9165659" cy="1631216"/>
          </a:xfrm>
          <a:prstGeom prst="rect">
            <a:avLst/>
          </a:prstGeom>
          <a:noFill/>
        </p:spPr>
        <p:txBody>
          <a:bodyPr wrap="square" rtlCol="0">
            <a:spAutoFit/>
          </a:bodyPr>
          <a:lstStyle/>
          <a:p>
            <a:r>
              <a:rPr lang="en-US" dirty="0" smtClean="0">
                <a:latin typeface="Georgia" panose="02040502050405020303" pitchFamily="18" charset="0"/>
              </a:rPr>
              <a:t>      </a:t>
            </a:r>
            <a:r>
              <a:rPr lang="ru-RU" dirty="0" smtClean="0">
                <a:latin typeface="Georgia" panose="02040502050405020303" pitchFamily="18" charset="0"/>
              </a:rPr>
              <a:t> </a:t>
            </a:r>
            <a:r>
              <a:rPr lang="ru-RU" sz="2000" dirty="0">
                <a:latin typeface="Georgia" panose="02040502050405020303" pitchFamily="18" charset="0"/>
              </a:rPr>
              <a:t>Гребля на байдарках и каноэ </a:t>
            </a:r>
            <a:r>
              <a:rPr lang="ru-RU" sz="2000" dirty="0"/>
              <a:t>зародилась в середине XIX века в Европе (сначала— на байдарках, позже— и на каноэ). В 1924 году была создана ICF (Международная федерация каноэ), с 1938 года стали проводиться чемпионаты мира, с 1957 года— чемпионаты Европы; с 1936 года— в олимпийской программе</a:t>
            </a:r>
            <a:r>
              <a:rPr lang="ru-RU" dirty="0"/>
              <a:t>.</a:t>
            </a:r>
          </a:p>
        </p:txBody>
      </p:sp>
      <p:sp>
        <p:nvSpPr>
          <p:cNvPr id="7" name="TextBox 6"/>
          <p:cNvSpPr txBox="1"/>
          <p:nvPr/>
        </p:nvSpPr>
        <p:spPr>
          <a:xfrm>
            <a:off x="698100" y="3414453"/>
            <a:ext cx="3176470" cy="461665"/>
          </a:xfrm>
          <a:prstGeom prst="rect">
            <a:avLst/>
          </a:prstGeom>
          <a:noFill/>
        </p:spPr>
        <p:txBody>
          <a:bodyPr wrap="square" rtlCol="0">
            <a:spAutoFit/>
          </a:bodyPr>
          <a:lstStyle/>
          <a:p>
            <a:r>
              <a:rPr lang="ru-RU" sz="2400" dirty="0" smtClean="0"/>
              <a:t>Гребля на байдарках </a:t>
            </a:r>
            <a:endParaRPr lang="ru-RU" sz="2400" dirty="0"/>
          </a:p>
        </p:txBody>
      </p:sp>
      <p:pic>
        <p:nvPicPr>
          <p:cNvPr id="8" name="Графический объект2"/>
          <p:cNvPicPr/>
          <p:nvPr/>
        </p:nvPicPr>
        <p:blipFill>
          <a:blip r:embed="rId3">
            <a:lum/>
            <a:alphaModFix/>
          </a:blip>
          <a:srcRect/>
          <a:stretch>
            <a:fillRect/>
          </a:stretch>
        </p:blipFill>
        <p:spPr>
          <a:xfrm>
            <a:off x="4660927" y="319646"/>
            <a:ext cx="4272750" cy="2880319"/>
          </a:xfrm>
          <a:prstGeom prst="rect">
            <a:avLst/>
          </a:prstGeom>
        </p:spPr>
      </p:pic>
      <p:sp>
        <p:nvSpPr>
          <p:cNvPr id="9" name="TextBox 8"/>
          <p:cNvSpPr txBox="1"/>
          <p:nvPr/>
        </p:nvSpPr>
        <p:spPr>
          <a:xfrm>
            <a:off x="5317666" y="3414453"/>
            <a:ext cx="2959273" cy="461665"/>
          </a:xfrm>
          <a:prstGeom prst="rect">
            <a:avLst/>
          </a:prstGeom>
          <a:noFill/>
        </p:spPr>
        <p:txBody>
          <a:bodyPr wrap="square" rtlCol="0">
            <a:spAutoFit/>
          </a:bodyPr>
          <a:lstStyle/>
          <a:p>
            <a:r>
              <a:rPr lang="ru-RU" sz="2400" dirty="0" smtClean="0"/>
              <a:t>Гребля на каноэ</a:t>
            </a:r>
            <a:endParaRPr lang="ru-RU" sz="2400" dirty="0"/>
          </a:p>
        </p:txBody>
      </p:sp>
    </p:spTree>
    <p:extLst>
      <p:ext uri="{BB962C8B-B14F-4D97-AF65-F5344CB8AC3E}">
        <p14:creationId xmlns:p14="http://schemas.microsoft.com/office/powerpoint/2010/main" val="470283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01464" y="4341355"/>
            <a:ext cx="8475280" cy="2224608"/>
          </a:xfrm>
        </p:spPr>
        <p:txBody>
          <a:bodyPr>
            <a:normAutofit/>
          </a:bodyPr>
          <a:lstStyle/>
          <a:p>
            <a:r>
              <a:rPr lang="ru-RU" sz="1600" dirty="0" smtClean="0">
                <a:latin typeface="Georgia" panose="02040502050405020303" pitchFamily="18" charset="0"/>
              </a:rPr>
              <a:t> </a:t>
            </a:r>
            <a:r>
              <a:rPr lang="en-US" sz="1600" dirty="0" smtClean="0">
                <a:latin typeface="Georgia" panose="02040502050405020303" pitchFamily="18" charset="0"/>
              </a:rPr>
              <a:t>  </a:t>
            </a:r>
            <a:r>
              <a:rPr lang="ru-RU" sz="1600" dirty="0" smtClean="0">
                <a:latin typeface="Georgia" panose="02040502050405020303" pitchFamily="18" charset="0"/>
              </a:rPr>
              <a:t> Гребля </a:t>
            </a:r>
            <a:r>
              <a:rPr lang="ru-RU" sz="1600" dirty="0">
                <a:latin typeface="Georgia" panose="02040502050405020303" pitchFamily="18" charset="0"/>
              </a:rPr>
              <a:t>на драконьих лодках</a:t>
            </a:r>
            <a:r>
              <a:rPr lang="ru-RU" sz="1600" dirty="0"/>
              <a:t>. Дракон или </a:t>
            </a:r>
            <a:r>
              <a:rPr lang="ru-RU" sz="1600" dirty="0" err="1"/>
              <a:t>драгонбот</a:t>
            </a:r>
            <a:r>
              <a:rPr lang="ru-RU" sz="1600" dirty="0"/>
              <a:t>— большое 20-местное каноэ, с головой дракона и хвостом. Впереди сидит барабанщик, который бьёт в большой барабан, задавая ритм гребцам. Двадцать гребцов сидят по десять с каждой стороны. На корме находится рулевой. Официальные соревнования проводятся только на 10-местных и 20-местных лодках на дистанциях 200, 500, 1000 и 2000 метров в мужском, женском и смешанном (микст) </a:t>
            </a:r>
            <a:r>
              <a:rPr lang="ru-RU" sz="1600" dirty="0" err="1"/>
              <a:t>классах.История</a:t>
            </a:r>
            <a:r>
              <a:rPr lang="ru-RU" sz="1600" dirty="0"/>
              <a:t> этого вида спорта началась более 2000 лет назад в Китае. Некоторые исследователи считают что впервые лодки «дракон» для соревнований стали использовать в южном Китае ещё 2500 лет назад</a:t>
            </a:r>
            <a:r>
              <a:rPr lang="ru-RU" sz="1600" dirty="0" smtClean="0"/>
              <a:t>.</a:t>
            </a:r>
            <a:endParaRPr lang="ru-RU" sz="1600" dirty="0"/>
          </a:p>
        </p:txBody>
      </p:sp>
      <p:pic>
        <p:nvPicPr>
          <p:cNvPr id="6" name="Графический объект1"/>
          <p:cNvPicPr/>
          <p:nvPr/>
        </p:nvPicPr>
        <p:blipFill>
          <a:blip r:embed="rId2">
            <a:lum/>
            <a:alphaModFix/>
          </a:blip>
          <a:srcRect/>
          <a:stretch>
            <a:fillRect/>
          </a:stretch>
        </p:blipFill>
        <p:spPr>
          <a:xfrm>
            <a:off x="966696" y="188640"/>
            <a:ext cx="7344816" cy="3600399"/>
          </a:xfrm>
          <a:prstGeom prst="rect">
            <a:avLst/>
          </a:prstGeom>
        </p:spPr>
      </p:pic>
      <p:sp>
        <p:nvSpPr>
          <p:cNvPr id="7" name="TextBox 6"/>
          <p:cNvSpPr txBox="1"/>
          <p:nvPr/>
        </p:nvSpPr>
        <p:spPr>
          <a:xfrm>
            <a:off x="2170378" y="3978252"/>
            <a:ext cx="4937452" cy="461665"/>
          </a:xfrm>
          <a:prstGeom prst="rect">
            <a:avLst/>
          </a:prstGeom>
          <a:noFill/>
        </p:spPr>
        <p:txBody>
          <a:bodyPr wrap="square" rtlCol="0">
            <a:spAutoFit/>
          </a:bodyPr>
          <a:lstStyle/>
          <a:p>
            <a:r>
              <a:rPr lang="ru-RU" sz="2400" dirty="0" smtClean="0"/>
              <a:t>Гребля на драконьих лодках</a:t>
            </a:r>
            <a:endParaRPr lang="ru-RU" sz="2400" dirty="0"/>
          </a:p>
        </p:txBody>
      </p:sp>
    </p:spTree>
    <p:extLst>
      <p:ext uri="{BB962C8B-B14F-4D97-AF65-F5344CB8AC3E}">
        <p14:creationId xmlns:p14="http://schemas.microsoft.com/office/powerpoint/2010/main" val="33950520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827584" y="5733256"/>
            <a:ext cx="7543800" cy="914400"/>
          </a:xfrm>
        </p:spPr>
        <p:txBody>
          <a:bodyPr>
            <a:noAutofit/>
          </a:bodyPr>
          <a:lstStyle/>
          <a:p>
            <a:r>
              <a:rPr lang="ru-RU" sz="1800" dirty="0" smtClean="0"/>
              <a:t> </a:t>
            </a:r>
            <a:r>
              <a:rPr lang="en-US" sz="1800" dirty="0" smtClean="0"/>
              <a:t>     </a:t>
            </a:r>
            <a:r>
              <a:rPr lang="ru-RU" sz="1800" dirty="0" smtClean="0">
                <a:latin typeface="Georgia" panose="02040502050405020303" pitchFamily="18" charset="0"/>
              </a:rPr>
              <a:t>Академическая </a:t>
            </a:r>
            <a:r>
              <a:rPr lang="ru-RU" sz="1800" dirty="0">
                <a:latin typeface="Georgia" panose="02040502050405020303" pitchFamily="18" charset="0"/>
              </a:rPr>
              <a:t>гребля </a:t>
            </a:r>
            <a:r>
              <a:rPr lang="ru-RU" sz="1800" dirty="0"/>
              <a:t>зародилась в 1-й половине XIX века в Великобритании. Знаменитая ныне гонка Оксфорд- Кембридж впервые была проведена в 1829 году. Позже академическая гребля распространилась в Северной Америке и Европе (в России— в 1860-е годы). В 1892 году была создана FISA (Международная федерация гребных обществ), с 1893 года стали проводиться чемпионаты Европы, с 1902 года— чемпионаты мира; с 1900 года— в олимпийской программе.</a:t>
            </a:r>
          </a:p>
        </p:txBody>
      </p:sp>
      <p:pic>
        <p:nvPicPr>
          <p:cNvPr id="4" name="Графический объект4"/>
          <p:cNvPicPr/>
          <p:nvPr/>
        </p:nvPicPr>
        <p:blipFill>
          <a:blip r:embed="rId2">
            <a:lum/>
            <a:alphaModFix/>
          </a:blip>
          <a:srcRect/>
          <a:stretch>
            <a:fillRect/>
          </a:stretch>
        </p:blipFill>
        <p:spPr>
          <a:xfrm>
            <a:off x="827584" y="260648"/>
            <a:ext cx="7488832" cy="3384376"/>
          </a:xfrm>
          <a:prstGeom prst="rect">
            <a:avLst/>
          </a:prstGeom>
        </p:spPr>
      </p:pic>
      <p:sp>
        <p:nvSpPr>
          <p:cNvPr id="5" name="TextBox 4"/>
          <p:cNvSpPr txBox="1"/>
          <p:nvPr/>
        </p:nvSpPr>
        <p:spPr>
          <a:xfrm>
            <a:off x="2519772" y="3925276"/>
            <a:ext cx="4104456" cy="461665"/>
          </a:xfrm>
          <a:prstGeom prst="rect">
            <a:avLst/>
          </a:prstGeom>
          <a:noFill/>
        </p:spPr>
        <p:txBody>
          <a:bodyPr wrap="square" rtlCol="0">
            <a:spAutoFit/>
          </a:bodyPr>
          <a:lstStyle/>
          <a:p>
            <a:r>
              <a:rPr lang="ru-RU" sz="2400" dirty="0" smtClean="0"/>
              <a:t>Академическая </a:t>
            </a:r>
            <a:r>
              <a:rPr lang="ru-RU" sz="2400" dirty="0"/>
              <a:t>г</a:t>
            </a:r>
            <a:r>
              <a:rPr lang="ru-RU" sz="2400" dirty="0" smtClean="0"/>
              <a:t>ребля</a:t>
            </a:r>
            <a:endParaRPr lang="ru-RU" sz="2400" dirty="0"/>
          </a:p>
        </p:txBody>
      </p:sp>
    </p:spTree>
    <p:extLst>
      <p:ext uri="{BB962C8B-B14F-4D97-AF65-F5344CB8AC3E}">
        <p14:creationId xmlns:p14="http://schemas.microsoft.com/office/powerpoint/2010/main" val="36923755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
            <a:ext cx="9144000" cy="3789039"/>
          </a:xfrm>
        </p:spPr>
        <p:txBody>
          <a:bodyPr>
            <a:normAutofit fontScale="70000" lnSpcReduction="20000"/>
          </a:bodyPr>
          <a:lstStyle/>
          <a:p>
            <a:pPr marL="0" indent="0">
              <a:buNone/>
            </a:pPr>
            <a:r>
              <a:rPr lang="ru-RU" sz="4400" dirty="0" smtClean="0">
                <a:effectLst/>
              </a:rPr>
              <a:t> </a:t>
            </a:r>
            <a:r>
              <a:rPr lang="ru-RU" sz="3600" dirty="0" smtClean="0">
                <a:effectLst/>
              </a:rPr>
              <a:t>ГРЕБЛЯ: ЦЕЛИ, ЗНАЧЕНИЕ, МОТИВАЦИЯ</a:t>
            </a:r>
            <a:endParaRPr lang="ru-RU" sz="3600" dirty="0" smtClean="0"/>
          </a:p>
          <a:p>
            <a:pPr marL="0" indent="0">
              <a:buNone/>
            </a:pPr>
            <a:r>
              <a:rPr lang="ru-RU" dirty="0" smtClean="0">
                <a:effectLst/>
              </a:rPr>
              <a:t>     </a:t>
            </a:r>
            <a:r>
              <a:rPr lang="ru-RU" sz="4000" dirty="0" smtClean="0">
                <a:effectLst/>
              </a:rPr>
              <a:t> </a:t>
            </a:r>
            <a:r>
              <a:rPr lang="ru-RU" sz="3100" dirty="0" smtClean="0">
                <a:effectLst/>
              </a:rPr>
              <a:t>Цели и социальная значимость занятий греблей в современном мире</a:t>
            </a:r>
            <a:r>
              <a:rPr lang="en-US" sz="3100" dirty="0" smtClean="0">
                <a:effectLst/>
              </a:rPr>
              <a:t>.</a:t>
            </a:r>
            <a:r>
              <a:rPr lang="ru-RU" sz="4000" dirty="0" smtClean="0"/>
              <a:t/>
            </a:r>
            <a:br>
              <a:rPr lang="ru-RU" sz="4000" dirty="0" smtClean="0"/>
            </a:br>
            <a:r>
              <a:rPr lang="en-US" sz="4000" dirty="0" smtClean="0"/>
              <a:t>   </a:t>
            </a:r>
            <a:r>
              <a:rPr lang="ru-RU" dirty="0" smtClean="0">
                <a:effectLst/>
              </a:rPr>
              <a:t>Гребля  - это один из немногих видов спорта, в котором спортсмен задействует около 95% мышц всего тела. Подбирая подходящие типы лодок и соответствующий объем нагрузки, греблей можно заниматься в любом возрасте.</a:t>
            </a:r>
            <a:r>
              <a:rPr lang="ru-RU" dirty="0" smtClean="0"/>
              <a:t/>
            </a:r>
            <a:br>
              <a:rPr lang="ru-RU" dirty="0" smtClean="0"/>
            </a:br>
            <a:r>
              <a:rPr lang="en-US" dirty="0" smtClean="0"/>
              <a:t>     </a:t>
            </a:r>
            <a:r>
              <a:rPr lang="ru-RU" dirty="0" smtClean="0">
                <a:effectLst/>
              </a:rPr>
              <a:t>Являясь соревновательным видом спорта, гребля относится к числу </a:t>
            </a:r>
            <a:r>
              <a:rPr lang="ru-RU" dirty="0" err="1" smtClean="0">
                <a:effectLst/>
              </a:rPr>
              <a:t>общеразвиваюших</a:t>
            </a:r>
            <a:r>
              <a:rPr lang="ru-RU" dirty="0" smtClean="0">
                <a:effectLst/>
              </a:rPr>
              <a:t> упражнений и одновременно может служить отличным средством активного отдыха для спортсменов, занимающихся другими видами спорта.</a:t>
            </a:r>
            <a:endParaRPr lang="en-US" dirty="0" smtClean="0">
              <a:effectLst/>
            </a:endParaRPr>
          </a:p>
          <a:p>
            <a:pPr marL="0" indent="0">
              <a:buNone/>
            </a:pPr>
            <a:r>
              <a:rPr lang="ru-RU" dirty="0" smtClean="0">
                <a:effectLst/>
              </a:rPr>
              <a:t>      В то же время это массовый вид спорта, которым занимаются в оздоровительных целях. </a:t>
            </a:r>
            <a:r>
              <a:rPr lang="en-US" dirty="0" smtClean="0">
                <a:effectLst/>
              </a:rPr>
              <a:t>                    </a:t>
            </a:r>
            <a:r>
              <a:rPr lang="ru-RU" dirty="0" smtClean="0">
                <a:effectLst/>
              </a:rPr>
              <a:t>Гребля очень популярна, особенно в форме водного туризма. Будучи не только одиночным, но и командным видом спорта, гребля имеет большое воспитательное значение, благодаря чему занимает важное место в физвоспитании.</a:t>
            </a:r>
            <a:r>
              <a:rPr lang="ru-RU" dirty="0" smtClean="0"/>
              <a:t/>
            </a:r>
            <a:br>
              <a:rPr lang="ru-RU" dirty="0" smtClean="0"/>
            </a:br>
            <a:r>
              <a:rPr lang="ru-RU" dirty="0" smtClean="0"/>
              <a:t/>
            </a:r>
            <a:br>
              <a:rPr lang="ru-RU" dirty="0" smtClean="0"/>
            </a:br>
            <a:r>
              <a:rPr lang="ru-RU" dirty="0" smtClean="0"/>
              <a:t> </a:t>
            </a:r>
            <a:endParaRPr lang="ru-RU" dirty="0"/>
          </a:p>
        </p:txBody>
      </p:sp>
      <p:pic>
        <p:nvPicPr>
          <p:cNvPr id="4098" name="Picture 2" descr="Картинки по запросу фото гребцов 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3356992"/>
            <a:ext cx="6120680" cy="3312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07231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685801"/>
            <a:ext cx="8568952" cy="3657599"/>
          </a:xfrm>
        </p:spPr>
        <p:txBody>
          <a:bodyPr>
            <a:normAutofit fontScale="77500" lnSpcReduction="20000"/>
          </a:bodyPr>
          <a:lstStyle/>
          <a:p>
            <a:pPr marL="18288" indent="0">
              <a:buNone/>
            </a:pPr>
            <a:r>
              <a:rPr lang="ru-RU" dirty="0" smtClean="0">
                <a:effectLst/>
              </a:rPr>
              <a:t>         Гребля </a:t>
            </a:r>
            <a:r>
              <a:rPr lang="ru-RU" dirty="0">
                <a:effectLst/>
              </a:rPr>
              <a:t>широко распространена во всем мире (наиболее популярна в странах Западной Европы, России, США, Австралии и др.). Привлекательность ее состоит, прежде всего, в разносторонней оздоровительной направленности, способствующей повышению уровня функциональных возможностей организма: развитию дыхательной системы, системы кровообращения, совершенствованию координации движений, а также развитию скоростно-силовых возможностей. Занятия греблей проводятся на свежем воздухе в условиях воздействия на организм человека оздоровляющих природных ресурсов окружающей среды. Спортсмены-гребцы отличаются атлетическим телосложением и высокой физической работоспособностью.</a:t>
            </a:r>
            <a:r>
              <a:rPr lang="ru-RU" dirty="0"/>
              <a:t/>
            </a:r>
            <a:br>
              <a:rPr lang="ru-RU" dirty="0"/>
            </a:br>
            <a:r>
              <a:rPr lang="en-US" dirty="0"/>
              <a:t>     </a:t>
            </a:r>
            <a:r>
              <a:rPr lang="ru-RU" dirty="0" smtClean="0"/>
              <a:t>    </a:t>
            </a:r>
            <a:r>
              <a:rPr lang="en-US" dirty="0" smtClean="0"/>
              <a:t> </a:t>
            </a:r>
            <a:r>
              <a:rPr lang="ru-RU" dirty="0">
                <a:effectLst/>
              </a:rPr>
              <a:t>В жизни современного человека значение гребли велико и многообразно. Возможность разнообразить и варьировать величину и интенсивность нагрузки позволяет использовать греблю для занятий с людьми различного возраста и пола. Помимо чисто спортивной направленности данный вид спорта может служить прекрасным средством активного отдыха.</a:t>
            </a:r>
            <a:r>
              <a:rPr lang="ru-RU" dirty="0"/>
              <a:t/>
            </a:r>
            <a:br>
              <a:rPr lang="ru-RU" dirty="0"/>
            </a:br>
            <a:endParaRPr lang="ru-RU" dirty="0"/>
          </a:p>
          <a:p>
            <a:endParaRPr lang="ru-RU" dirty="0"/>
          </a:p>
        </p:txBody>
      </p:sp>
      <p:pic>
        <p:nvPicPr>
          <p:cNvPr id="5122" name="Picture 2" descr="Картинки по запросу фото гребцов 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4005063"/>
            <a:ext cx="3571875" cy="2664297"/>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Картинки по запросу  тренировки гребцов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4005062"/>
            <a:ext cx="3966734" cy="26642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01014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
            <a:ext cx="9144000" cy="4077072"/>
          </a:xfrm>
        </p:spPr>
        <p:txBody>
          <a:bodyPr>
            <a:normAutofit fontScale="85000" lnSpcReduction="20000"/>
          </a:bodyPr>
          <a:lstStyle/>
          <a:p>
            <a:pPr marL="0" indent="0">
              <a:buNone/>
            </a:pPr>
            <a:r>
              <a:rPr lang="en-US" sz="4000" dirty="0" smtClean="0"/>
              <a:t> </a:t>
            </a:r>
            <a:r>
              <a:rPr lang="ru-RU" sz="3100" dirty="0" smtClean="0">
                <a:effectLst/>
              </a:rPr>
              <a:t>Цели и социальная значимость занятий греблей:</a:t>
            </a:r>
            <a:r>
              <a:rPr lang="ru-RU" dirty="0" smtClean="0"/>
              <a:t/>
            </a:r>
            <a:br>
              <a:rPr lang="ru-RU" dirty="0" smtClean="0"/>
            </a:br>
            <a:r>
              <a:rPr lang="en-US" dirty="0" smtClean="0"/>
              <a:t>-</a:t>
            </a:r>
            <a:r>
              <a:rPr lang="ru-RU" dirty="0" smtClean="0">
                <a:effectLst/>
              </a:rPr>
              <a:t> популяризация гребного спорта среди населения,</a:t>
            </a:r>
            <a:r>
              <a:rPr lang="ru-RU" dirty="0" smtClean="0"/>
              <a:t/>
            </a:r>
            <a:br>
              <a:rPr lang="ru-RU" dirty="0" smtClean="0"/>
            </a:br>
            <a:r>
              <a:rPr lang="en-US" dirty="0" smtClean="0"/>
              <a:t>-</a:t>
            </a:r>
            <a:r>
              <a:rPr lang="ru-RU" dirty="0" smtClean="0">
                <a:effectLst/>
              </a:rPr>
              <a:t> укрепление здоровья населения любого возраста,</a:t>
            </a:r>
            <a:r>
              <a:rPr lang="ru-RU" dirty="0" smtClean="0"/>
              <a:t/>
            </a:r>
            <a:br>
              <a:rPr lang="ru-RU" dirty="0" smtClean="0"/>
            </a:br>
            <a:r>
              <a:rPr lang="en-US" dirty="0" smtClean="0"/>
              <a:t>-</a:t>
            </a:r>
            <a:r>
              <a:rPr lang="ru-RU" dirty="0" smtClean="0">
                <a:effectLst/>
              </a:rPr>
              <a:t> воспитание и подготовка гребцов,</a:t>
            </a:r>
            <a:r>
              <a:rPr lang="ru-RU" dirty="0" smtClean="0"/>
              <a:t/>
            </a:r>
            <a:br>
              <a:rPr lang="ru-RU" dirty="0" smtClean="0"/>
            </a:br>
            <a:r>
              <a:rPr lang="en-US" dirty="0" smtClean="0"/>
              <a:t>-</a:t>
            </a:r>
            <a:r>
              <a:rPr lang="ru-RU" dirty="0" smtClean="0">
                <a:effectLst/>
              </a:rPr>
              <a:t> повышение уровня спортивного мастерства гребцов,</a:t>
            </a:r>
            <a:r>
              <a:rPr lang="ru-RU" dirty="0" smtClean="0"/>
              <a:t/>
            </a:r>
            <a:br>
              <a:rPr lang="ru-RU" dirty="0" smtClean="0"/>
            </a:br>
            <a:r>
              <a:rPr lang="en-US" dirty="0" smtClean="0"/>
              <a:t>-</a:t>
            </a:r>
            <a:r>
              <a:rPr lang="ru-RU" dirty="0" smtClean="0">
                <a:effectLst/>
              </a:rPr>
              <a:t> выявление сильнейших гребцов и экипажей для участия в соревнованиях,</a:t>
            </a:r>
            <a:r>
              <a:rPr lang="ru-RU" dirty="0" smtClean="0"/>
              <a:t/>
            </a:r>
            <a:br>
              <a:rPr lang="ru-RU" dirty="0" smtClean="0"/>
            </a:br>
            <a:r>
              <a:rPr lang="en-US" dirty="0" smtClean="0"/>
              <a:t>-</a:t>
            </a:r>
            <a:r>
              <a:rPr lang="ru-RU" dirty="0" smtClean="0">
                <a:effectLst/>
              </a:rPr>
              <a:t> решение проблемы воспитания и организации досуга молодежи, включая проблему «улицы», алкоголизма и наркотиков,</a:t>
            </a:r>
            <a:r>
              <a:rPr lang="ru-RU" dirty="0" smtClean="0"/>
              <a:t/>
            </a:r>
            <a:br>
              <a:rPr lang="ru-RU" dirty="0" smtClean="0"/>
            </a:br>
            <a:r>
              <a:rPr lang="en-US" dirty="0" smtClean="0"/>
              <a:t>-</a:t>
            </a:r>
            <a:r>
              <a:rPr lang="ru-RU" dirty="0" smtClean="0">
                <a:effectLst/>
              </a:rPr>
              <a:t> поддержание оптимальной физической активности в течение всей жизни каждого гражданина.</a:t>
            </a:r>
            <a:r>
              <a:rPr lang="ru-RU" dirty="0" smtClean="0"/>
              <a:t/>
            </a:r>
            <a:br>
              <a:rPr lang="ru-RU" dirty="0" smtClean="0"/>
            </a:br>
            <a:r>
              <a:rPr lang="en-US" dirty="0" smtClean="0"/>
              <a:t>-</a:t>
            </a:r>
            <a:r>
              <a:rPr lang="ru-RU" dirty="0" smtClean="0">
                <a:effectLst/>
              </a:rPr>
              <a:t> пропаганда здорового образа жизни населения путем проведения целого ряда спортивных соревнований и культурно - массовых мероприятий</a:t>
            </a:r>
            <a:r>
              <a:rPr lang="ru-RU" dirty="0" smtClean="0"/>
              <a:t/>
            </a:r>
            <a:br>
              <a:rPr lang="ru-RU" dirty="0" smtClean="0"/>
            </a:br>
            <a:r>
              <a:rPr lang="ru-RU" dirty="0" smtClean="0"/>
              <a:t/>
            </a:r>
            <a:br>
              <a:rPr lang="ru-RU" dirty="0" smtClean="0"/>
            </a:br>
            <a:r>
              <a:rPr lang="en-US" dirty="0" smtClean="0"/>
              <a:t>         </a:t>
            </a:r>
            <a:r>
              <a:rPr lang="ru-RU" dirty="0" smtClean="0">
                <a:effectLst/>
              </a:rPr>
              <a:t>Таким образом, гребля один из самых спортивных видов спорта, который на протяжении полувека включен в программу летних олимпийских игр и является стратегически «</a:t>
            </a:r>
            <a:r>
              <a:rPr lang="ru-RU" dirty="0" err="1" smtClean="0">
                <a:effectLst/>
              </a:rPr>
              <a:t>медалеёмким</a:t>
            </a:r>
            <a:r>
              <a:rPr lang="ru-RU" dirty="0" smtClean="0">
                <a:effectLst/>
              </a:rPr>
              <a:t>» для каждой страны.</a:t>
            </a:r>
            <a:r>
              <a:rPr lang="ru-RU" dirty="0" smtClean="0"/>
              <a:t/>
            </a:r>
            <a:br>
              <a:rPr lang="ru-RU" dirty="0" smtClean="0"/>
            </a:br>
            <a:r>
              <a:rPr lang="en-US" dirty="0" smtClean="0"/>
              <a:t>         </a:t>
            </a:r>
            <a:endParaRPr lang="ru-RU" dirty="0"/>
          </a:p>
        </p:txBody>
      </p:sp>
      <p:pic>
        <p:nvPicPr>
          <p:cNvPr id="4100" name="Picture 4" descr="Картинки по запросу гребцы"/>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4005064"/>
            <a:ext cx="6624736" cy="2715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405537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Базовая">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1794</TotalTime>
  <Words>886</Words>
  <Application>Microsoft Office PowerPoint</Application>
  <PresentationFormat>Экран (4:3)</PresentationFormat>
  <Paragraphs>53</Paragraphs>
  <Slides>22</Slides>
  <Notes>2</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22</vt:i4>
      </vt:variant>
    </vt:vector>
  </HeadingPairs>
  <TitlesOfParts>
    <vt:vector size="27" baseType="lpstr">
      <vt:lpstr>Calibri</vt:lpstr>
      <vt:lpstr>Georgia</vt:lpstr>
      <vt:lpstr>Palatino Linotype</vt:lpstr>
      <vt:lpstr>Wingdings</vt:lpstr>
      <vt:lpstr>Базовая</vt:lpstr>
      <vt:lpstr>Гребной спорт</vt:lpstr>
      <vt:lpstr>      Гребной спорт</vt:lpstr>
      <vt:lpstr>Презентация PowerPoint</vt:lpstr>
      <vt:lpstr>Презентация PowerPoint</vt:lpstr>
      <vt:lpstr>    Гребля на драконьих лодках. Дракон или драгонбот— большое 20-местное каноэ, с головой дракона и хвостом. Впереди сидит барабанщик, который бьёт в большой барабан, задавая ритм гребцам. Двадцать гребцов сидят по десять с каждой стороны. На корме находится рулевой. Официальные соревнования проводятся только на 10-местных и 20-местных лодках на дистанциях 200, 500, 1000 и 2000 метров в мужском, женском и смешанном (микст) классах.История этого вида спорта началась более 2000 лет назад в Китае. Некоторые исследователи считают что впервые лодки «дракон» для соревнований стали использовать в южном Китае ещё 2500 лет назад.</vt:lpstr>
      <vt:lpstr>      Академическая гребля зародилась в 1-й половине XIX века в Великобритании. Знаменитая ныне гонка Оксфорд- Кембридж впервые была проведена в 1829 году. Позже академическая гребля распространилась в Северной Америке и Европе (в России— в 1860-е годы). В 1892 году была создана FISA (Международная федерация гребных обществ), с 1893 года стали проводиться чемпионаты Европы, с 1902 года— чемпионаты мира; с 1900 года— в олимпийской программе.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Известные российские гребцы</vt:lpstr>
      <vt:lpstr>Презентация PowerPoint</vt:lpstr>
      <vt:lpstr>Игорь Салов</vt:lpstr>
      <vt:lpstr>Сергей Федоровцев</vt:lpstr>
      <vt:lpstr>Илья Медведев</vt:lpstr>
      <vt:lpstr>        </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Гребной спорт</dc:title>
  <dc:creator>Жизнь</dc:creator>
  <cp:lastModifiedBy>Nikolay</cp:lastModifiedBy>
  <cp:revision>46</cp:revision>
  <dcterms:created xsi:type="dcterms:W3CDTF">2016-10-14T20:14:35Z</dcterms:created>
  <dcterms:modified xsi:type="dcterms:W3CDTF">2017-05-13T09:39:20Z</dcterms:modified>
</cp:coreProperties>
</file>