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>
        <p:scale>
          <a:sx n="81" d="100"/>
          <a:sy n="81" d="100"/>
        </p:scale>
        <p:origin x="-78" y="-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E5D4-8DDD-4BBA-987F-48E20BD239A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FC75-632E-4FE9-8A50-31295D450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2746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E5D4-8DDD-4BBA-987F-48E20BD239A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FC75-632E-4FE9-8A50-31295D450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788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E5D4-8DDD-4BBA-987F-48E20BD239A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FC75-632E-4FE9-8A50-31295D450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0583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E5D4-8DDD-4BBA-987F-48E20BD239A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FC75-632E-4FE9-8A50-31295D4506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71119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E5D4-8DDD-4BBA-987F-48E20BD239A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FC75-632E-4FE9-8A50-31295D450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9086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E5D4-8DDD-4BBA-987F-48E20BD239A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FC75-632E-4FE9-8A50-31295D450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22247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E5D4-8DDD-4BBA-987F-48E20BD239A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FC75-632E-4FE9-8A50-31295D450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90617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E5D4-8DDD-4BBA-987F-48E20BD239A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FC75-632E-4FE9-8A50-31295D450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61021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E5D4-8DDD-4BBA-987F-48E20BD239A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FC75-632E-4FE9-8A50-31295D450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1814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E5D4-8DDD-4BBA-987F-48E20BD239A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FC75-632E-4FE9-8A50-31295D450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8267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E5D4-8DDD-4BBA-987F-48E20BD239A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FC75-632E-4FE9-8A50-31295D450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3635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E5D4-8DDD-4BBA-987F-48E20BD239A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FC75-632E-4FE9-8A50-31295D450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2763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E5D4-8DDD-4BBA-987F-48E20BD239A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FC75-632E-4FE9-8A50-31295D450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4279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E5D4-8DDD-4BBA-987F-48E20BD239A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FC75-632E-4FE9-8A50-31295D450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623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E5D4-8DDD-4BBA-987F-48E20BD239A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FC75-632E-4FE9-8A50-31295D450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4099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E5D4-8DDD-4BBA-987F-48E20BD239A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FC75-632E-4FE9-8A50-31295D450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6466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E5D4-8DDD-4BBA-987F-48E20BD239A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FC75-632E-4FE9-8A50-31295D450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6457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61E5D4-8DDD-4BBA-987F-48E20BD239A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CFC75-632E-4FE9-8A50-31295D450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93609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287887"/>
            <a:ext cx="8825658" cy="1184857"/>
          </a:xfrm>
        </p:spPr>
        <p:txBody>
          <a:bodyPr/>
          <a:lstStyle/>
          <a:p>
            <a:r>
              <a:rPr lang="ru-RU" dirty="0" smtClean="0"/>
              <a:t>  Игральные Кости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66929" y="2396461"/>
            <a:ext cx="5808371" cy="8391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      И их правила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93364" y="3229653"/>
            <a:ext cx="635302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buNone/>
            </a:pPr>
            <a:r>
              <a:rPr lang="ru-RU" dirty="0" smtClean="0"/>
              <a:t>Проект подготовили студенты 2 курса группы 131161к</a:t>
            </a:r>
            <a:br>
              <a:rPr lang="ru-RU" dirty="0" smtClean="0"/>
            </a:br>
            <a:r>
              <a:rPr lang="ru-RU" dirty="0" err="1" smtClean="0"/>
              <a:t>Кульченко</a:t>
            </a:r>
            <a:r>
              <a:rPr lang="ru-RU" dirty="0" smtClean="0"/>
              <a:t> Даниил</a:t>
            </a:r>
            <a:br>
              <a:rPr lang="ru-RU" dirty="0" smtClean="0"/>
            </a:br>
            <a:r>
              <a:rPr lang="ru-RU" dirty="0" smtClean="0"/>
              <a:t>Кузьмин Константин</a:t>
            </a:r>
            <a:br>
              <a:rPr lang="ru-RU" dirty="0" smtClean="0"/>
            </a:br>
            <a:r>
              <a:rPr lang="ru-RU" dirty="0" err="1" smtClean="0"/>
              <a:t>Пушкаш</a:t>
            </a:r>
            <a:r>
              <a:rPr lang="ru-RU" dirty="0" smtClean="0"/>
              <a:t> Максим</a:t>
            </a:r>
            <a:br>
              <a:rPr lang="ru-RU" dirty="0" smtClean="0"/>
            </a:br>
            <a:r>
              <a:rPr lang="ru-RU" dirty="0" smtClean="0"/>
              <a:t>Сахаров Михаил</a:t>
            </a:r>
          </a:p>
          <a:p>
            <a:pPr fontAlgn="base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9663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84828" y="1661719"/>
            <a:ext cx="4152099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Нет, не ты ее -</a:t>
            </a:r>
            <a:br>
              <a:rPr lang="ru-RU" sz="2800" b="1" dirty="0"/>
            </a:br>
            <a:r>
              <a:rPr lang="ru-RU" sz="2800" b="1" dirty="0"/>
              <a:t>Она тебя швыряет,</a:t>
            </a:r>
            <a:br>
              <a:rPr lang="ru-RU" sz="2800" b="1" dirty="0"/>
            </a:br>
            <a:r>
              <a:rPr lang="ru-RU" sz="2800" b="1" dirty="0"/>
              <a:t>Игральная кость</a:t>
            </a:r>
            <a:r>
              <a:rPr lang="ru-RU" sz="2800" b="1" dirty="0" smtClean="0"/>
              <a:t>.</a:t>
            </a:r>
          </a:p>
          <a:p>
            <a:endParaRPr lang="ru-RU" sz="2800" b="1" dirty="0"/>
          </a:p>
          <a:p>
            <a:r>
              <a:rPr lang="ru-RU" sz="2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Алмазная колесница </a:t>
            </a:r>
          </a:p>
          <a:p>
            <a:r>
              <a:rPr lang="ru-RU" sz="2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(Борис Акунин)</a:t>
            </a:r>
            <a:endParaRPr lang="ru-RU" sz="2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754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595" y="206062"/>
            <a:ext cx="6514543" cy="6336406"/>
          </a:xfrm>
        </p:spPr>
        <p:txBody>
          <a:bodyPr/>
          <a:lstStyle/>
          <a:p>
            <a:r>
              <a:rPr lang="ru-RU" dirty="0" smtClean="0"/>
              <a:t>История игры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Доподлинная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появления игральной кости неизвестна. Древнейшие игральные кости возрастом около 5200 лет были найдены в Иране вместе с комплектом для игры в нарды при раскопках города Шахри-Сухте; метки на гранях костей практически не отличаются от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современных.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75740" y="1262129"/>
            <a:ext cx="3537398" cy="2653049"/>
          </a:xfrm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708338" y="862885"/>
            <a:ext cx="369623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72420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506828"/>
            <a:ext cx="4713668" cy="2125014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Древнегреческие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игральные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примерно 550-570 г. до н. э.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6085" y="3876541"/>
            <a:ext cx="3983798" cy="285145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82971" y="3945335"/>
            <a:ext cx="4206496" cy="27138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54183" y="695458"/>
            <a:ext cx="43352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игральные кости были сделаны из костей животных. Древние люди делали ставки на то, на какую свою часть приземлится кость после подбрасывания. Это уже позже греки и римляне придумали делать на гранях отметки, а для изготовления костей стали применять другие материалы.</a:t>
            </a:r>
          </a:p>
        </p:txBody>
      </p:sp>
    </p:spTree>
    <p:extLst>
      <p:ext uri="{BB962C8B-B14F-4D97-AF65-F5344CB8AC3E}">
        <p14:creationId xmlns:p14="http://schemas.microsoft.com/office/powerpoint/2010/main" xmlns="" val="817906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7"/>
            <a:ext cx="4080435" cy="1388961"/>
          </a:xfrm>
        </p:spPr>
        <p:txBody>
          <a:bodyPr/>
          <a:lstStyle/>
          <a:p>
            <a:r>
              <a:rPr lang="ru-RU" dirty="0" smtClean="0"/>
              <a:t>Запреты на игру в кости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111" y="2636882"/>
            <a:ext cx="3818507" cy="2785123"/>
          </a:xfrm>
        </p:spPr>
      </p:pic>
      <p:sp>
        <p:nvSpPr>
          <p:cNvPr id="6" name="TextBox 5"/>
          <p:cNvSpPr txBox="1"/>
          <p:nvPr/>
        </p:nvSpPr>
        <p:spPr>
          <a:xfrm>
            <a:off x="6400800" y="785611"/>
            <a:ext cx="472654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Азартные игры в кости запрещались не только в Древнем Риме. В Древнем Китае за игру в кости можно было попасть на каторгу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Средние века Указы против игры в кости выходили с завидным постоянством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1291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1319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1369 годах. Однако Указ 1396 года демонстрирует некоторое смягчение суровых законников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указ запрещает уже не саму игру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 изготовление и распространение поддельных костей. В России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Бесовскую игру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гневно обличали христианские проповедники. Ведь согласно  древней легенде в кости играли солдаты у подножья креста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где был распят Иисус Христос.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3306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Задачи на вероятность с использованием игральных костей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9216" y="1853248"/>
            <a:ext cx="10392569" cy="4702098"/>
          </a:xfrm>
        </p:spPr>
        <p:txBody>
          <a:bodyPr/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Игральную кость (кубик) бросили один раз. Какова вероятность того, что выпало нечётное число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очков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0.5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354911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Задачи на вероятность с использованием игральных костей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9216" y="1853248"/>
            <a:ext cx="10943553" cy="1124414"/>
          </a:xfrm>
        </p:spPr>
        <p:txBody>
          <a:bodyPr/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случайном эксперименте бросают два игральных кубика. Найдите вероятность того, что в сумме выпадет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очков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98585" y="2840751"/>
            <a:ext cx="1118381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/>
              <a:t>Всего вариантов событий 36 штук</a:t>
            </a:r>
            <a:r>
              <a:rPr lang="ru-RU" sz="1600" dirty="0" smtClean="0"/>
              <a:t>. Все </a:t>
            </a:r>
            <a:r>
              <a:rPr lang="ru-RU" sz="1600" dirty="0"/>
              <a:t>они имеют равную между собой вероятность.</a:t>
            </a:r>
            <a:br>
              <a:rPr lang="ru-RU" sz="1600" dirty="0"/>
            </a:br>
            <a:r>
              <a:rPr lang="ru-RU" sz="1600" dirty="0"/>
              <a:t>Распишу их в виде (первый кубик: второй кубик)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(1:1) (1:2) (1:3) (1:4) </a:t>
            </a:r>
            <a:r>
              <a:rPr lang="ru-RU" sz="1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(1:5) </a:t>
            </a:r>
            <a:r>
              <a:rPr lang="ru-RU" sz="1600" dirty="0"/>
              <a:t>(1:6)</a:t>
            </a:r>
            <a:br>
              <a:rPr lang="ru-RU" sz="1600" dirty="0"/>
            </a:br>
            <a:r>
              <a:rPr lang="ru-RU" sz="1600" dirty="0"/>
              <a:t>(2:1) (2:2) (2:3)</a:t>
            </a:r>
            <a:r>
              <a:rPr lang="ru-RU" sz="1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(2:4)</a:t>
            </a:r>
            <a:r>
              <a:rPr lang="ru-RU" sz="1600" dirty="0"/>
              <a:t> (2:5) (2:6)</a:t>
            </a:r>
            <a:br>
              <a:rPr lang="ru-RU" sz="1600" dirty="0"/>
            </a:br>
            <a:r>
              <a:rPr lang="ru-RU" sz="1600" dirty="0"/>
              <a:t>(3:1) (3:2) </a:t>
            </a:r>
            <a:r>
              <a:rPr lang="ru-RU" sz="1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(3:3)</a:t>
            </a:r>
            <a:r>
              <a:rPr lang="ru-RU" sz="1600" dirty="0"/>
              <a:t> (3:4) (3:5) (3:6)</a:t>
            </a:r>
            <a:br>
              <a:rPr lang="ru-RU" sz="1600" dirty="0"/>
            </a:br>
            <a:r>
              <a:rPr lang="ru-RU" sz="1600" dirty="0"/>
              <a:t>(4:1)</a:t>
            </a:r>
            <a:r>
              <a:rPr lang="ru-RU" sz="1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(4:2)</a:t>
            </a:r>
            <a:r>
              <a:rPr lang="ru-RU" sz="1600" dirty="0"/>
              <a:t> (4:3) (4:4) (4:5) (4:6)</a:t>
            </a:r>
            <a:br>
              <a:rPr lang="ru-RU" sz="1600" dirty="0"/>
            </a:br>
            <a:r>
              <a:rPr lang="ru-RU" sz="1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(5:1)</a:t>
            </a:r>
            <a:r>
              <a:rPr lang="ru-RU" sz="1600" dirty="0"/>
              <a:t> (5:2) (5:3) (5:4) (5:5) (5:6)</a:t>
            </a:r>
            <a:br>
              <a:rPr lang="ru-RU" sz="1600" dirty="0"/>
            </a:br>
            <a:r>
              <a:rPr lang="ru-RU" sz="1600" dirty="0"/>
              <a:t>(6:1) (6:2) (6:3) (6:4) (6:5) (6:6)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Из них удовлетворяющих условию всего </a:t>
            </a:r>
            <a:r>
              <a:rPr lang="ru-RU" sz="1600" dirty="0" smtClean="0"/>
              <a:t>5.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Это (</a:t>
            </a:r>
            <a:r>
              <a:rPr lang="ru-RU" sz="1600" dirty="0" smtClean="0"/>
              <a:t>1:5), (3:3</a:t>
            </a:r>
            <a:r>
              <a:rPr lang="ru-RU" sz="1600" dirty="0"/>
              <a:t>), </a:t>
            </a:r>
            <a:r>
              <a:rPr lang="ru-RU" sz="1600" dirty="0" smtClean="0"/>
              <a:t>(4:2</a:t>
            </a:r>
            <a:r>
              <a:rPr lang="ru-RU" sz="1600" dirty="0"/>
              <a:t>), </a:t>
            </a:r>
            <a:r>
              <a:rPr lang="ru-RU" sz="1600" dirty="0" smtClean="0"/>
              <a:t>(5:1)(2+4)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Соответственно вероятность суммы 5 составляет</a:t>
            </a:r>
            <a:br>
              <a:rPr lang="ru-RU" sz="1600" dirty="0"/>
            </a:br>
            <a:r>
              <a:rPr lang="en-US" sz="1600" dirty="0" smtClean="0"/>
              <a:t>P=5/36=0,14        </a:t>
            </a:r>
            <a:r>
              <a:rPr lang="ru-RU" sz="1600" dirty="0" smtClean="0"/>
              <a:t>Ответ 0</a:t>
            </a:r>
            <a:r>
              <a:rPr lang="en-US" sz="1600" dirty="0" smtClean="0"/>
              <a:t>,14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334880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Задачи на вероятность с </a:t>
            </a:r>
            <a:r>
              <a:rPr lang="ru-RU" sz="3600" dirty="0" smtClean="0"/>
              <a:t>использованием</a:t>
            </a:r>
            <a:r>
              <a:rPr lang="ru-RU" sz="4400" dirty="0" smtClean="0"/>
              <a:t> игральных костей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1520" y="2052918"/>
            <a:ext cx="9318333" cy="447851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случайном эксперименте бросают 3 игральных кубика. Найти вероятность того что в сумме выпадет 16 очков.</a:t>
            </a:r>
          </a:p>
          <a:p>
            <a:r>
              <a:rPr lang="ru-RU" dirty="0" smtClean="0"/>
              <a:t>А – выпадение 16 очков;</a:t>
            </a:r>
          </a:p>
          <a:p>
            <a:r>
              <a:rPr lang="ru-RU" dirty="0" smtClean="0"/>
              <a:t>Р(А) – вероятность того, что выпадет 16 очков.</a:t>
            </a:r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m = 6, так как возможно 6 варианта выпадения 16 очков;</a:t>
            </a:r>
          </a:p>
          <a:p>
            <a:pPr fontAlgn="base"/>
            <a:r>
              <a:rPr lang="en-US" dirty="0" smtClean="0"/>
              <a:t>N=6*6*6=216</a:t>
            </a:r>
            <a:r>
              <a:rPr lang="ru-RU" dirty="0" smtClean="0"/>
              <a:t>;</a:t>
            </a:r>
          </a:p>
          <a:p>
            <a:pPr fontAlgn="base"/>
            <a:r>
              <a:rPr lang="ru-RU" dirty="0" smtClean="0"/>
              <a:t>Р(А) = </a:t>
            </a:r>
            <a:r>
              <a:rPr lang="en-US" dirty="0" smtClean="0"/>
              <a:t>m / n = 6/216 = </a:t>
            </a:r>
            <a:r>
              <a:rPr lang="ru-RU" dirty="0" smtClean="0"/>
              <a:t>0,03;     </a:t>
            </a:r>
          </a:p>
          <a:p>
            <a:pPr fontAlgn="base">
              <a:buNone/>
            </a:pPr>
            <a:r>
              <a:rPr lang="ru-RU" dirty="0" smtClean="0"/>
              <a:t>                                                                                        Ответ: 0,03.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0539" y="3265244"/>
            <a:ext cx="4572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9893" y="3253521"/>
            <a:ext cx="4572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6898" y="3257917"/>
            <a:ext cx="4286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80579" y="3289790"/>
            <a:ext cx="4286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66407" y="3290890"/>
            <a:ext cx="4572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09206" y="3289790"/>
            <a:ext cx="4572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3739" y="3321661"/>
            <a:ext cx="4572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1" y="3312137"/>
            <a:ext cx="4572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0939" y="3312137"/>
            <a:ext cx="4286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6786" y="3864586"/>
            <a:ext cx="4286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7283" y="3870082"/>
            <a:ext cx="4286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37782" y="3884003"/>
            <a:ext cx="4286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4982" y="3886203"/>
            <a:ext cx="4286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2314" y="3870081"/>
            <a:ext cx="4286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9564" y="3864584"/>
            <a:ext cx="4286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6898" y="3864585"/>
            <a:ext cx="4286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80578" y="3870448"/>
            <a:ext cx="4286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0939" y="3870448"/>
            <a:ext cx="4286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536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3128" y="426593"/>
            <a:ext cx="9404723" cy="140053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Статистические испытания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116375" y="2013729"/>
            <a:ext cx="9832979" cy="419548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Исследуем выпадения «3» очков при бросании игральной кости;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Вероятность выпадения числа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«3»: 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 = 0,16;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Вывод: при увеличении числа испытаний статистическая вероятность приближается к классической вероятности.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470298" y="2939142"/>
          <a:ext cx="8091712" cy="1491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2928"/>
                <a:gridCol w="2022928"/>
                <a:gridCol w="2022928"/>
                <a:gridCol w="2022928"/>
              </a:tblGrid>
              <a:tr h="48532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10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испытаний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100 испытаний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7984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 выпадения «3»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Вероятность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 выпадения «3»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Вероятность</a:t>
                      </a:r>
                      <a:endParaRPr lang="ru-RU" dirty="0"/>
                    </a:p>
                  </a:txBody>
                  <a:tcPr/>
                </a:tc>
              </a:tr>
              <a:tr h="358038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0,18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0431" y="426592"/>
            <a:ext cx="9404723" cy="140053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Статистические испытания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бросании 2 игральных кубиков исследуем выпадение «6» очков в сумме;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Вероятность: 0,14.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Вывод: при увеличении числа испытаний статистическая вероятность приближается к классической вероятности.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95977" y="3018729"/>
          <a:ext cx="8128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10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испытаний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100 испытаний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 выпадения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Вероятность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 выпадения «3»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Вероятность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 раза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0,16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485</TotalTime>
  <Words>410</Words>
  <Application>Microsoft Office PowerPoint</Application>
  <PresentationFormat>Произвольный</PresentationFormat>
  <Paragraphs>74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Ион</vt:lpstr>
      <vt:lpstr>  Игральные Кости</vt:lpstr>
      <vt:lpstr>История игры:  Доподлинная дата появления игральной кости неизвестна. Древнейшие игральные кости возрастом около 5200 лет были найдены в Иране вместе с комплектом для игры в нарды при раскопках города Шахри-Сухте; метки на гранях костей практически не отличаются от современных.  </vt:lpstr>
      <vt:lpstr>Древнегреческие игральные кости, примерно 550-570 г. до н. э. </vt:lpstr>
      <vt:lpstr>Запреты на игру в кости</vt:lpstr>
      <vt:lpstr>Задачи на вероятность с использованием игральных костей</vt:lpstr>
      <vt:lpstr>Задачи на вероятность с использованием игральных костей</vt:lpstr>
      <vt:lpstr>Задачи на вероятность с использованием игральных костей</vt:lpstr>
      <vt:lpstr>Статистические испытания</vt:lpstr>
      <vt:lpstr>Статистические испытания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Игральные Кости</dc:title>
  <dc:creator>Spais</dc:creator>
  <cp:lastModifiedBy>Admin</cp:lastModifiedBy>
  <cp:revision>26</cp:revision>
  <dcterms:created xsi:type="dcterms:W3CDTF">2017-02-02T23:22:07Z</dcterms:created>
  <dcterms:modified xsi:type="dcterms:W3CDTF">2017-03-23T18:20:13Z</dcterms:modified>
</cp:coreProperties>
</file>