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33"/>
    <a:srgbClr val="FFCC00"/>
    <a:srgbClr val="FFCC66"/>
    <a:srgbClr val="FF6600"/>
    <a:srgbClr val="CC6600"/>
    <a:srgbClr val="2B5737"/>
    <a:srgbClr val="426E50"/>
    <a:srgbClr val="00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rgbClr val="000000"/>
        </a:fontRef>
        <a:srgbClr val="000000"/>
      </a:tcTxStyle>
      <a:tcStyle>
        <a:tcBdr>
          <a:left>
            <a:ln w="12700" cmpd="sng">
              <a:solidFill>
                <a:srgbClr val="000000"/>
              </a:solidFill>
            </a:ln>
          </a:left>
          <a:right>
            <a:ln w="12700" cmpd="sng">
              <a:solidFill>
                <a:srgbClr val="000000"/>
              </a:solidFill>
            </a:ln>
          </a:right>
          <a:top>
            <a:ln w="12700" cmpd="sng">
              <a:solidFill>
                <a:srgbClr val="000000"/>
              </a:solidFill>
            </a:ln>
          </a:top>
          <a:bottom>
            <a:ln w="12700" cmpd="sng">
              <a:solidFill>
                <a:srgbClr val="000000"/>
              </a:solidFill>
            </a:ln>
          </a:bottom>
          <a:insideH>
            <a:ln w="12700" cmpd="sng">
              <a:solidFill>
                <a:srgbClr val="000000"/>
              </a:solidFill>
            </a:ln>
          </a:insideH>
          <a:insideV>
            <a:ln w="12700" cmpd="sng">
              <a:solidFill>
                <a:srgbClr val="000000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987" autoAdjust="0"/>
  </p:normalViewPr>
  <p:slideViewPr>
    <p:cSldViewPr>
      <p:cViewPr>
        <p:scale>
          <a:sx n="70" d="100"/>
          <a:sy n="70" d="100"/>
        </p:scale>
        <p:origin x="-1080" y="-654"/>
      </p:cViewPr>
      <p:guideLst>
        <p:guide orient="horz" pos="572"/>
        <p:guide pos="52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7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7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7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073517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07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72BF-8AF4-457C-B9EE-9EC97641A874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1048608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0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767E-8967-4715-8599-1DAFD637DB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8610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40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4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72BF-8AF4-457C-B9EE-9EC97641A874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104864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767E-8967-4715-8599-1DAFD637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4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35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3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72BF-8AF4-457C-B9EE-9EC97641A874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104863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3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767E-8967-4715-8599-1DAFD637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9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59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72BF-8AF4-457C-B9EE-9EC97641A874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104859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59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767E-8967-4715-8599-1DAFD637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27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4862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72BF-8AF4-457C-B9EE-9EC97641A874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104862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3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96F767E-8967-4715-8599-1DAFD637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82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583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58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72BF-8AF4-457C-B9EE-9EC97641A874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104858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58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767E-8967-4715-8599-1DAFD637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0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61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48662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48663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64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6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72BF-8AF4-457C-B9EE-9EC97641A874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1048666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67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767E-8967-4715-8599-1DAFD637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4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72BF-8AF4-457C-B9EE-9EC97641A874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104864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767E-8967-4715-8599-1DAFD637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72BF-8AF4-457C-B9EE-9EC97641A874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1048632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3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767E-8967-4715-8599-1DAFD637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55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48656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5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72BF-8AF4-457C-B9EE-9EC97641A874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104865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5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767E-8967-4715-8599-1DAFD637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8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49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48650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4865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72BF-8AF4-457C-B9EE-9EC97641A874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104865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5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767E-8967-4715-8599-1DAFD637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B5737"/>
            </a:gs>
            <a:gs pos="50000">
              <a:schemeClr val="bg1">
                <a:lumMod val="85000"/>
                <a:lumOff val="15000"/>
              </a:schemeClr>
            </a:gs>
            <a:gs pos="100000">
              <a:schemeClr val="bg1">
                <a:lumMod val="95000"/>
                <a:lumOff val="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77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578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D172BF-8AF4-457C-B9EE-9EC97641A874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1048579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96F767E-8967-4715-8599-1DAFD637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TextBox 5"/>
          <p:cNvSpPr txBox="1"/>
          <p:nvPr/>
        </p:nvSpPr>
        <p:spPr>
          <a:xfrm>
            <a:off x="755576" y="745350"/>
            <a:ext cx="7627605" cy="14122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Вероятность</a:t>
            </a:r>
            <a:r>
              <a:rPr lang="en-US" altLang="ru-RU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ru-RU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карточных</a:t>
            </a:r>
            <a:r>
              <a:rPr lang="en-US" altLang="ru-RU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играх</a:t>
            </a: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97169" name="Picture 2" descr="C:\Users\Margarita\Desktop\kubiki_karty_poker_kombinaciya_11561_1920x1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33053"/>
            <a:ext cx="6766721" cy="3806280"/>
          </a:xfrm>
          <a:prstGeom prst="rect">
            <a:avLst/>
          </a:prstGeom>
          <a:noFill/>
          <a:ln>
            <a:solidFill>
              <a:srgbClr val="FF9933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Заголовок 1"/>
          <p:cNvSpPr>
            <a:spLocks noGrp="1"/>
          </p:cNvSpPr>
          <p:nvPr>
            <p:ph type="title"/>
          </p:nvPr>
        </p:nvSpPr>
        <p:spPr>
          <a:xfrm>
            <a:off x="0" y="360040"/>
            <a:ext cx="9144000" cy="1124744"/>
          </a:xfrm>
        </p:spPr>
        <p:txBody>
          <a:bodyPr/>
          <a:lstStyle/>
          <a:p>
            <a:r>
              <a:rPr lang="ru-RU" i="1" dirty="0" smtClean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i="1" dirty="0">
              <a:solidFill>
                <a:srgbClr val="FF99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03" name="TextBox 3"/>
          <p:cNvSpPr txBox="1"/>
          <p:nvPr/>
        </p:nvSpPr>
        <p:spPr>
          <a:xfrm>
            <a:off x="539552" y="1628800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8872" algn="just"/>
            <a:r>
              <a:rPr lang="ru-RU" sz="2400" b="1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Какова </a:t>
            </a:r>
            <a:r>
              <a:rPr lang="ru-RU" sz="2400" b="1" i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вероятность выбора двух карт одной масти из колоды в 52 карты</a:t>
            </a:r>
            <a:r>
              <a:rPr lang="ru-RU" sz="2400" b="1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dirty="0" smtClean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8872" algn="just"/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118872" algn="just"/>
            <a:endParaRPr lang="ru-RU" sz="2400" b="1" dirty="0" smtClean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8872" algn="just"/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312</a:t>
            </a:r>
            <a:r>
              <a:rPr lang="ru-RU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4/1326=0,</a:t>
            </a:r>
            <a:r>
              <a:rPr lang="en-US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235</a:t>
            </a:r>
            <a:r>
              <a:rPr lang="ru-RU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ru-RU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5%</a:t>
            </a:r>
            <a:endParaRPr lang="ru-RU" sz="2400" smtClean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8872" algn="just"/>
            <a:endParaRPr lang="ru-RU" sz="2400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48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8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2" grpId="0"/>
      <p:bldP spid="104860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7" name="Заголовок 1"/>
          <p:cNvSpPr>
            <a:spLocks noGrp="1"/>
          </p:cNvSpPr>
          <p:nvPr>
            <p:ph type="title"/>
          </p:nvPr>
        </p:nvSpPr>
        <p:spPr>
          <a:xfrm>
            <a:off x="0" y="360040"/>
            <a:ext cx="9144000" cy="1124744"/>
          </a:xfrm>
        </p:spPr>
        <p:txBody>
          <a:bodyPr/>
          <a:lstStyle/>
          <a:p>
            <a:r>
              <a:rPr lang="ru-RU" i="1" dirty="0" smtClean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i="1" dirty="0">
              <a:solidFill>
                <a:srgbClr val="FF99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18" name="TextBox 3"/>
          <p:cNvSpPr txBox="1"/>
          <p:nvPr/>
        </p:nvSpPr>
        <p:spPr>
          <a:xfrm>
            <a:off x="545144" y="1628800"/>
            <a:ext cx="784887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8872" algn="just"/>
            <a:r>
              <a:rPr lang="ru-RU" sz="2400" b="1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 Какова </a:t>
            </a:r>
            <a:r>
              <a:rPr lang="ru-RU" sz="2400" b="1" i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вероятность выбора двух парных карт разных мастей или двух карт одной масти?</a:t>
            </a:r>
          </a:p>
          <a:p>
            <a:pPr marL="118872" algn="just"/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118872" algn="just"/>
            <a:endParaRPr lang="ru-RU" sz="2400" b="1" dirty="0" smtClean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8872" algn="just"/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0,059+0,</a:t>
            </a:r>
            <a:r>
              <a:rPr lang="en-US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235</a:t>
            </a:r>
            <a:r>
              <a:rPr lang="ru-RU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=0,</a:t>
            </a:r>
            <a:r>
              <a:rPr lang="en-US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294</a:t>
            </a:r>
            <a:r>
              <a:rPr lang="ru-RU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9%</a:t>
            </a:r>
            <a:endParaRPr lang="ru-RU" sz="2400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486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86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7" grpId="0"/>
      <p:bldP spid="1048618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9" name="Заголовок 1"/>
          <p:cNvSpPr>
            <a:spLocks noGrp="1"/>
          </p:cNvSpPr>
          <p:nvPr>
            <p:ph type="title"/>
          </p:nvPr>
        </p:nvSpPr>
        <p:spPr>
          <a:xfrm>
            <a:off x="0" y="360040"/>
            <a:ext cx="9144000" cy="1124744"/>
          </a:xfrm>
        </p:spPr>
        <p:txBody>
          <a:bodyPr/>
          <a:lstStyle/>
          <a:p>
            <a:r>
              <a:rPr lang="ru-RU" i="1" dirty="0" smtClean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i="1" dirty="0">
              <a:solidFill>
                <a:srgbClr val="FF99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20" name="TextBox 3"/>
          <p:cNvSpPr txBox="1"/>
          <p:nvPr/>
        </p:nvSpPr>
        <p:spPr>
          <a:xfrm>
            <a:off x="545144" y="1628800"/>
            <a:ext cx="784887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8872" algn="just"/>
            <a:r>
              <a:rPr lang="ru-RU" sz="2400" b="1" i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Какова вероятность появления комбинации КАРЕ? (4 туза и произвольная карта)</a:t>
            </a:r>
            <a:endParaRPr lang="ru-RU" sz="2400" b="1" i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8872" algn="just"/>
            <a:endParaRPr lang="ru-RU" sz="2400" b="1" dirty="0" smtClean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8872" algn="just"/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Решение</a:t>
            </a:r>
          </a:p>
          <a:p>
            <a:pPr marL="118872" algn="just"/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– появление 4-х тузов</a:t>
            </a:r>
          </a:p>
          <a:p>
            <a:pPr marL="118872" algn="just"/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baseline="-250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появление первого туза 	Р( А</a:t>
            </a:r>
            <a:r>
              <a:rPr lang="ru-RU" sz="2400" b="1" baseline="-250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)=4/52</a:t>
            </a:r>
          </a:p>
          <a:p>
            <a:pPr marL="118872" algn="just"/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baseline="-250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появление первого туза 	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baseline="-250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А1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А</a:t>
            </a:r>
            <a:r>
              <a:rPr lang="ru-RU" sz="2400" b="1" baseline="-250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)=3/51</a:t>
            </a:r>
            <a:endParaRPr lang="ru-RU" sz="2400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8872" algn="just"/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baseline="-250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появление первого туза 	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baseline="-250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А1А2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А</a:t>
            </a:r>
            <a:r>
              <a:rPr lang="ru-RU" sz="2400" b="1" baseline="-250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)=2/50</a:t>
            </a:r>
            <a:endParaRPr lang="ru-RU" sz="2400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8872" algn="just"/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baseline="-250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появление первого туза 	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baseline="-250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А1А3 А3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А</a:t>
            </a:r>
            <a:r>
              <a:rPr lang="ru-RU" sz="2400" b="1" baseline="-250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)=1/49</a:t>
            </a:r>
            <a:endParaRPr lang="ru-RU" sz="2400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8872" algn="just"/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Р(А)=Р( А</a:t>
            </a:r>
            <a:r>
              <a:rPr lang="ru-RU" sz="2400" b="1" baseline="-250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ru-RU" sz="2400" b="1" baseline="-250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А1</a:t>
            </a: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А</a:t>
            </a:r>
            <a:r>
              <a:rPr lang="ru-RU" sz="2400" b="1" baseline="-250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ru-RU" sz="2400" b="1" baseline="-250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А1А2</a:t>
            </a: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А</a:t>
            </a:r>
            <a:r>
              <a:rPr lang="ru-RU" sz="2400" b="1" baseline="-250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ru-RU" sz="2400" b="1" baseline="-250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А1А2</a:t>
            </a: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А</a:t>
            </a:r>
            <a:r>
              <a:rPr lang="ru-RU" sz="2400" b="1" baseline="-250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ru-RU" sz="2400" b="1" baseline="-250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А1А3 А3</a:t>
            </a: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А</a:t>
            </a:r>
            <a:r>
              <a:rPr lang="ru-RU" sz="2400" b="1" baseline="-250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0,000004=0,0004</a:t>
            </a:r>
            <a:r>
              <a:rPr lang="en-US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18872" algn="just"/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0,0004</a:t>
            </a:r>
            <a:r>
              <a:rPr lang="en-US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486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486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486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486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486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486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486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486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9" grpId="0"/>
      <p:bldP spid="104862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4304" name="Таблица 4194303"/>
          <p:cNvGraphicFramePr>
            <a:graphicFrameLocks/>
          </p:cNvGraphicFramePr>
          <p:nvPr/>
        </p:nvGraphicFramePr>
        <p:xfrm>
          <a:off x="0" y="1251728"/>
          <a:ext cx="8812188" cy="56062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8884"/>
                <a:gridCol w="1258884"/>
                <a:gridCol w="1258884"/>
                <a:gridCol w="1258884"/>
                <a:gridCol w="1258884"/>
                <a:gridCol w="1258884"/>
                <a:gridCol w="1258884"/>
              </a:tblGrid>
              <a:tr h="1868757">
                <a:tc>
                  <a:txBody>
                    <a:bodyPr/>
                    <a:lstStyle/>
                    <a:p>
                      <a:r>
                        <a:rPr lang="ru-RU" altLang="en-US" sz="2000">
                          <a:solidFill>
                            <a:srgbClr val="FF9900"/>
                          </a:solidFill>
                        </a:rPr>
                        <a:t>Кол</a:t>
                      </a:r>
                      <a:r>
                        <a:rPr lang="en-US" altLang="ru-RU" sz="2000">
                          <a:solidFill>
                            <a:srgbClr val="FF9900"/>
                          </a:solidFill>
                        </a:rPr>
                        <a:t>-</a:t>
                      </a:r>
                      <a:r>
                        <a:rPr lang="ru-RU" altLang="en-US" sz="2000">
                          <a:solidFill>
                            <a:srgbClr val="FF9900"/>
                          </a:solidFill>
                        </a:rPr>
                        <a:t>во </a:t>
                      </a:r>
                    </a:p>
                    <a:p>
                      <a:r>
                        <a:rPr lang="ru-RU" altLang="en-US" sz="2000">
                          <a:solidFill>
                            <a:srgbClr val="FF9900"/>
                          </a:solidFill>
                        </a:rPr>
                        <a:t>опытов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ru-RU" sz="2000">
                          <a:solidFill>
                            <a:srgbClr val="FF9900"/>
                          </a:solidFill>
                        </a:rPr>
                        <a:t>2 </a:t>
                      </a:r>
                      <a:r>
                        <a:rPr lang="ru-RU" altLang="en-US" sz="2000">
                          <a:solidFill>
                            <a:srgbClr val="FF9900"/>
                          </a:solidFill>
                        </a:rPr>
                        <a:t>карты одной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altLang="en-US" sz="2000">
                          <a:solidFill>
                            <a:srgbClr val="FF9900"/>
                          </a:solidFill>
                        </a:rPr>
                        <a:t>Р(А</a:t>
                      </a:r>
                      <a:r>
                        <a:rPr lang="en-US" altLang="ru-RU" sz="2000">
                          <a:solidFill>
                            <a:srgbClr val="FF9900"/>
                          </a:solidFill>
                        </a:rPr>
                        <a:t>)</a:t>
                      </a:r>
                      <a:endParaRPr lang="ru-RU" altLang="en-US" sz="200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ru-RU" sz="2000">
                          <a:solidFill>
                            <a:srgbClr val="FF9900"/>
                          </a:solidFill>
                        </a:rPr>
                        <a:t>2 </a:t>
                      </a:r>
                      <a:r>
                        <a:rPr lang="ru-RU" altLang="en-US" sz="2000">
                          <a:solidFill>
                            <a:srgbClr val="FF9900"/>
                          </a:solidFill>
                        </a:rPr>
                        <a:t>парные карты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altLang="en-US" sz="2000">
                          <a:solidFill>
                            <a:srgbClr val="FF9900"/>
                          </a:solidFill>
                        </a:rPr>
                        <a:t>Р(А</a:t>
                      </a:r>
                      <a:r>
                        <a:rPr lang="en-US" altLang="ru-RU" sz="2000">
                          <a:solidFill>
                            <a:srgbClr val="FF9900"/>
                          </a:solidFill>
                        </a:rPr>
                        <a:t>)</a:t>
                      </a:r>
                      <a:endParaRPr lang="ru-RU" altLang="en-US" sz="2000">
                        <a:solidFill>
                          <a:srgbClr val="FF9900"/>
                        </a:solidFill>
                      </a:endParaRPr>
                    </a:p>
                    <a:p>
                      <a:endParaRPr lang="ru-RU" altLang="en-US">
                        <a:solidFill>
                          <a:srgbClr val="FFCC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ru-RU" sz="2000">
                          <a:solidFill>
                            <a:srgbClr val="FF9900"/>
                          </a:solidFill>
                        </a:rPr>
                        <a:t>4 </a:t>
                      </a:r>
                      <a:r>
                        <a:rPr lang="ru-RU" altLang="en-US" sz="2000">
                          <a:solidFill>
                            <a:srgbClr val="FF9900"/>
                          </a:solidFill>
                        </a:rPr>
                        <a:t>одинако-</a:t>
                      </a:r>
                    </a:p>
                    <a:p>
                      <a:r>
                        <a:rPr lang="ru-RU" altLang="en-US" sz="2000">
                          <a:solidFill>
                            <a:srgbClr val="FF9900"/>
                          </a:solidFill>
                        </a:rPr>
                        <a:t>вые карты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altLang="en-US" sz="2000">
                          <a:solidFill>
                            <a:srgbClr val="FF9900"/>
                          </a:solidFill>
                        </a:rPr>
                        <a:t>Р(А</a:t>
                      </a:r>
                      <a:r>
                        <a:rPr lang="en-US" altLang="ru-RU" sz="2000">
                          <a:solidFill>
                            <a:srgbClr val="FF9900"/>
                          </a:solidFill>
                        </a:rPr>
                        <a:t>)</a:t>
                      </a:r>
                      <a:endParaRPr lang="ru-RU" altLang="en-US" sz="2000">
                        <a:solidFill>
                          <a:srgbClr val="FF9900"/>
                        </a:solidFill>
                      </a:endParaRPr>
                    </a:p>
                    <a:p>
                      <a:endParaRPr lang="ru-RU" altLang="en-US"/>
                    </a:p>
                  </a:txBody>
                  <a:tcPr/>
                </a:tc>
              </a:tr>
              <a:tr h="1868757">
                <a:tc>
                  <a:txBody>
                    <a:bodyPr/>
                    <a:lstStyle/>
                    <a:p>
                      <a:r>
                        <a:rPr lang="en-US" altLang="ru-RU" sz="2400">
                          <a:solidFill>
                            <a:srgbClr val="FF9900"/>
                          </a:solidFill>
                        </a:rPr>
                        <a:t>10</a:t>
                      </a:r>
                      <a:endParaRPr lang="ru-RU" altLang="en-US" sz="240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ru-RU" sz="2400">
                          <a:solidFill>
                            <a:srgbClr val="FF9900"/>
                          </a:solidFill>
                        </a:rPr>
                        <a:t>2</a:t>
                      </a:r>
                      <a:endParaRPr lang="ru-RU" altLang="en-US" sz="240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ru-RU" sz="2400">
                          <a:solidFill>
                            <a:srgbClr val="FF9900"/>
                          </a:solidFill>
                        </a:rPr>
                        <a:t>0,2</a:t>
                      </a:r>
                      <a:endParaRPr lang="ru-RU" altLang="en-US" sz="240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ru-RU" sz="2400">
                          <a:solidFill>
                            <a:srgbClr val="FF9900"/>
                          </a:solidFill>
                        </a:rPr>
                        <a:t>1</a:t>
                      </a:r>
                      <a:endParaRPr lang="ru-RU" altLang="en-US" sz="240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ru-RU" sz="2400">
                          <a:solidFill>
                            <a:srgbClr val="FF9900"/>
                          </a:solidFill>
                        </a:rPr>
                        <a:t>0,01</a:t>
                      </a:r>
                      <a:endParaRPr lang="ru-RU" altLang="en-US" sz="240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ru-RU" sz="2400">
                          <a:solidFill>
                            <a:srgbClr val="FF9900"/>
                          </a:solidFill>
                        </a:rPr>
                        <a:t>0</a:t>
                      </a:r>
                      <a:endParaRPr lang="ru-RU" altLang="en-US" sz="240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ru-RU" sz="2400">
                          <a:solidFill>
                            <a:srgbClr val="FF9900"/>
                          </a:solidFill>
                        </a:rPr>
                        <a:t>0</a:t>
                      </a:r>
                      <a:endParaRPr lang="ru-RU" altLang="en-US" sz="240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</a:tr>
              <a:tr h="1868757">
                <a:tc>
                  <a:txBody>
                    <a:bodyPr/>
                    <a:lstStyle/>
                    <a:p>
                      <a:r>
                        <a:rPr lang="en-US" altLang="ru-RU" sz="2400">
                          <a:solidFill>
                            <a:srgbClr val="FF9900"/>
                          </a:solidFill>
                        </a:rPr>
                        <a:t>100</a:t>
                      </a:r>
                      <a:endParaRPr lang="ru-RU" altLang="en-US" sz="240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ru-RU" sz="2400">
                          <a:solidFill>
                            <a:srgbClr val="FF9900"/>
                          </a:solidFill>
                        </a:rPr>
                        <a:t>19</a:t>
                      </a:r>
                      <a:endParaRPr lang="ru-RU" altLang="en-US" sz="240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ru-RU" sz="2400">
                          <a:solidFill>
                            <a:srgbClr val="FF9900"/>
                          </a:solidFill>
                        </a:rPr>
                        <a:t>0,19</a:t>
                      </a:r>
                      <a:endParaRPr lang="ru-RU" altLang="en-US" sz="240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ru-RU" sz="2400">
                          <a:solidFill>
                            <a:srgbClr val="FF9900"/>
                          </a:solidFill>
                        </a:rPr>
                        <a:t>6</a:t>
                      </a:r>
                      <a:endParaRPr lang="ru-RU" altLang="en-US" sz="240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ru-RU" sz="2400">
                          <a:solidFill>
                            <a:srgbClr val="FF9900"/>
                          </a:solidFill>
                        </a:rPr>
                        <a:t>0,06</a:t>
                      </a:r>
                      <a:endParaRPr lang="ru-RU" altLang="en-US" sz="240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ru-RU" sz="2400">
                          <a:solidFill>
                            <a:srgbClr val="FF9900"/>
                          </a:solidFill>
                        </a:rPr>
                        <a:t>0</a:t>
                      </a:r>
                      <a:endParaRPr lang="ru-RU" altLang="en-US" sz="240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ru-RU" sz="2400">
                          <a:solidFill>
                            <a:srgbClr val="FF9900"/>
                          </a:solidFill>
                        </a:rPr>
                        <a:t>0</a:t>
                      </a:r>
                      <a:endParaRPr lang="ru-RU" altLang="en-US" sz="240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48676" name="TextBox 1048675"/>
          <p:cNvSpPr txBox="1"/>
          <p:nvPr/>
        </p:nvSpPr>
        <p:spPr>
          <a:xfrm>
            <a:off x="239216" y="393559"/>
            <a:ext cx="8665567" cy="51054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2800">
                <a:solidFill>
                  <a:srgbClr val="FF9900"/>
                </a:solidFill>
              </a:rPr>
              <a:t>Статистические испытания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TextBox 2"/>
          <p:cNvSpPr txBox="1"/>
          <p:nvPr/>
        </p:nvSpPr>
        <p:spPr>
          <a:xfrm>
            <a:off x="650555" y="826434"/>
            <a:ext cx="7488832" cy="2021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Понятно </a:t>
            </a:r>
            <a:r>
              <a:rPr lang="ru-RU" sz="32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в такой карточной игре, как </a:t>
            </a:r>
            <a:r>
              <a:rPr lang="ru-RU" sz="3200" i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покер</a:t>
            </a:r>
            <a:r>
              <a:rPr lang="ru-RU" sz="3200" i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2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3200" b="1" i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маленькие шансы на </a:t>
            </a:r>
            <a:r>
              <a:rPr lang="ru-RU" sz="3200" b="1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выигрышную раздачу, </a:t>
            </a:r>
            <a:r>
              <a:rPr lang="ru-RU" sz="32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говоря уже и о самом выигрыше.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48622" name="TextBox 1048621"/>
          <p:cNvSpPr txBox="1"/>
          <p:nvPr/>
        </p:nvSpPr>
        <p:spPr>
          <a:xfrm>
            <a:off x="791080" y="4300122"/>
            <a:ext cx="7762182" cy="156966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rgbClr val="FF9900"/>
                </a:solidFill>
              </a:rPr>
              <a:t>При любом раскладе карт </a:t>
            </a:r>
            <a:r>
              <a:rPr lang="en-US" altLang="ru-RU" sz="3200" i="1" dirty="0">
                <a:solidFill>
                  <a:srgbClr val="FF9900"/>
                </a:solidFill>
              </a:rPr>
              <a:t>- </a:t>
            </a:r>
            <a:r>
              <a:rPr lang="ru-RU" altLang="en-US" sz="3200" i="1" dirty="0">
                <a:solidFill>
                  <a:srgbClr val="FF9900"/>
                </a:solidFill>
              </a:rPr>
              <a:t>только азарт всегда в выигрыше</a:t>
            </a:r>
            <a:r>
              <a:rPr lang="en-US" altLang="ru-RU" sz="3200" i="1" dirty="0">
                <a:solidFill>
                  <a:srgbClr val="FF9900"/>
                </a:solidFill>
              </a:rPr>
              <a:t>. </a:t>
            </a:r>
            <a:endParaRPr lang="ru-RU" sz="3200" i="1" dirty="0">
              <a:solidFill>
                <a:srgbClr val="FF9900"/>
              </a:solidFill>
            </a:endParaRPr>
          </a:p>
          <a:p>
            <a:r>
              <a:rPr lang="en-US" altLang="ru-RU" sz="3200" i="1" dirty="0">
                <a:solidFill>
                  <a:srgbClr val="FF9900"/>
                </a:solidFill>
              </a:rPr>
              <a:t>                                  </a:t>
            </a:r>
            <a:r>
              <a:rPr lang="en-US" altLang="ru-RU" sz="3200" i="1" dirty="0" smtClean="0">
                <a:solidFill>
                  <a:srgbClr val="FF9900"/>
                </a:solidFill>
              </a:rPr>
              <a:t>      </a:t>
            </a:r>
            <a:r>
              <a:rPr lang="ru-RU" altLang="en-US" sz="3200" i="1" dirty="0">
                <a:solidFill>
                  <a:srgbClr val="FF9900"/>
                </a:solidFill>
              </a:rPr>
              <a:t>Юрий</a:t>
            </a:r>
            <a:r>
              <a:rPr lang="en-US" altLang="ru-RU" sz="3200" i="1" dirty="0">
                <a:solidFill>
                  <a:srgbClr val="FF9900"/>
                </a:solidFill>
              </a:rPr>
              <a:t> </a:t>
            </a:r>
            <a:r>
              <a:rPr lang="ru-RU" altLang="en-US" sz="3200" i="1" dirty="0">
                <a:solidFill>
                  <a:srgbClr val="FF9900"/>
                </a:solidFill>
              </a:rPr>
              <a:t>Татаркин </a:t>
            </a:r>
            <a:endParaRPr lang="ru-RU" sz="3200" i="1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9933"/>
                </a:solidFill>
                <a:latin typeface="+mn-lt"/>
              </a:rPr>
              <a:t>Спасибо за внимание!</a:t>
            </a:r>
            <a:endParaRPr lang="ru-RU" i="1" dirty="0">
              <a:solidFill>
                <a:srgbClr val="FF9933"/>
              </a:solidFill>
              <a:latin typeface="+mn-lt"/>
            </a:endParaRPr>
          </a:p>
        </p:txBody>
      </p:sp>
      <p:sp>
        <p:nvSpPr>
          <p:cNvPr id="1048624" name="TextBox 3"/>
          <p:cNvSpPr txBox="1"/>
          <p:nvPr/>
        </p:nvSpPr>
        <p:spPr>
          <a:xfrm>
            <a:off x="1043608" y="1556792"/>
            <a:ext cx="6408712" cy="1310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ru-RU" sz="20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Проект </a:t>
            </a:r>
            <a:r>
              <a:rPr lang="ru-RU" sz="20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подготовили: 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Студенты </a:t>
            </a:r>
            <a:r>
              <a:rPr lang="ru-RU" sz="20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группы 131161к Тульского </a:t>
            </a:r>
            <a:r>
              <a:rPr lang="ru-RU" sz="20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Государственного Машиностроительного Колледжа </a:t>
            </a:r>
            <a:r>
              <a:rPr lang="ru-RU" sz="20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им. Н. </a:t>
            </a:r>
            <a:r>
              <a:rPr lang="ru-RU" sz="20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Демидова</a:t>
            </a:r>
            <a:endParaRPr lang="ru-RU" sz="2000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048625" name="TextBox 4"/>
          <p:cNvSpPr txBox="1"/>
          <p:nvPr/>
        </p:nvSpPr>
        <p:spPr>
          <a:xfrm>
            <a:off x="4427984" y="2852936"/>
            <a:ext cx="3816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b="1" i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Грибков </a:t>
            </a:r>
            <a:r>
              <a:rPr lang="ru-RU" sz="2000" b="1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Роман  </a:t>
            </a:r>
            <a:r>
              <a:rPr lang="ru-RU" sz="2000" b="1" i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Олегович</a:t>
            </a:r>
          </a:p>
          <a:p>
            <a:pPr>
              <a:buNone/>
            </a:pPr>
            <a:r>
              <a:rPr lang="ru-RU" sz="2000" b="1" i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Мишин </a:t>
            </a:r>
            <a:r>
              <a:rPr lang="ru-RU" sz="2000" b="1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Виктор  Николаевич</a:t>
            </a:r>
            <a:endParaRPr lang="ru-RU" sz="2000" b="1" i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Сорогин</a:t>
            </a:r>
            <a:r>
              <a:rPr lang="ru-RU" sz="2000" b="1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Вадим </a:t>
            </a:r>
            <a:r>
              <a:rPr lang="ru-RU" sz="2000" b="1" i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Иванович </a:t>
            </a:r>
            <a:endParaRPr lang="ru-RU" sz="2000" b="1" i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48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8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3" grpId="0"/>
      <p:bldP spid="1048624" grpId="0"/>
      <p:bldP spid="10486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96752"/>
          </a:xfrm>
        </p:spPr>
        <p:txBody>
          <a:bodyPr/>
          <a:lstStyle/>
          <a:p>
            <a:r>
              <a:rPr lang="ru-RU" i="1" dirty="0" smtClean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История происхождения:</a:t>
            </a:r>
            <a:endParaRPr lang="ru-RU" i="1" dirty="0">
              <a:solidFill>
                <a:srgbClr val="FF99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13" name="TextBox 3"/>
          <p:cNvSpPr txBox="1"/>
          <p:nvPr/>
        </p:nvSpPr>
        <p:spPr>
          <a:xfrm>
            <a:off x="827584" y="1484784"/>
            <a:ext cx="7416824" cy="1651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500"/>
              </a:lnSpc>
            </a:pPr>
            <a:r>
              <a:rPr lang="en-U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 одному из предположений, первые карты с фигурами появились в Китае в VII–VIII веках. Изготавливались они с помощью гравировки изображения на хлопчатой бумаге. </a:t>
            </a:r>
          </a:p>
          <a:p>
            <a:pPr algn="just">
              <a:lnSpc>
                <a:spcPts val="2500"/>
              </a:lnSpc>
            </a:pP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97170" name="Picture 3" descr="C:\Users\Margarita\Desktop\кр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6639" y="2924944"/>
            <a:ext cx="6578713" cy="3036329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4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9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2" grpId="0"/>
      <p:bldP spid="104861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Комбинации:</a:t>
            </a:r>
            <a:endParaRPr lang="ru-RU" i="1" dirty="0">
              <a:solidFill>
                <a:srgbClr val="FF99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71" name="Picture 2" descr="C:\Users\Margarita\Desktop\роял флэш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1620" y="5725721"/>
            <a:ext cx="3661779" cy="560036"/>
          </a:xfrm>
          <a:prstGeom prst="rect">
            <a:avLst/>
          </a:prstGeom>
          <a:noFill/>
        </p:spPr>
      </p:pic>
      <p:pic>
        <p:nvPicPr>
          <p:cNvPr id="2097172" name="Picture 3" descr="C:\Users\Margarita\Desktop\роял флэш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7672" y="3261994"/>
            <a:ext cx="3497262" cy="2352675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</p:pic>
      <p:pic>
        <p:nvPicPr>
          <p:cNvPr id="2097173" name="Picture 4" descr="C:\Users\Margarita\Desktop\стрит флэш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543" y="1405241"/>
            <a:ext cx="3874351" cy="535815"/>
          </a:xfrm>
          <a:prstGeom prst="rect">
            <a:avLst/>
          </a:prstGeom>
          <a:noFill/>
        </p:spPr>
      </p:pic>
      <p:pic>
        <p:nvPicPr>
          <p:cNvPr id="2097174" name="Picture 5" descr="C:\Users\Margarita\Desktop\стрит флеш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2082986"/>
            <a:ext cx="3497262" cy="2352675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</p:pic>
      <p:sp>
        <p:nvSpPr>
          <p:cNvPr id="1048615" name="TextBox 5"/>
          <p:cNvSpPr txBox="1"/>
          <p:nvPr/>
        </p:nvSpPr>
        <p:spPr>
          <a:xfrm>
            <a:off x="4687361" y="1405241"/>
            <a:ext cx="3661780" cy="1958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англ. </a:t>
            </a: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oa</a:t>
            </a: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flush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«королевская масть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»):</a:t>
            </a:r>
            <a:r>
              <a:rPr lang="en-U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является 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частным случаем стрит-флэша, старшим из всех возможных, и состоит из 5 старших карт одной масти, например: </a:t>
            </a: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10</a:t>
            </a:r>
          </a:p>
          <a:p>
            <a:endParaRPr lang="ru-RU" dirty="0"/>
          </a:p>
        </p:txBody>
      </p:sp>
      <p:sp>
        <p:nvSpPr>
          <p:cNvPr id="1048616" name="TextBox 6"/>
          <p:cNvSpPr txBox="1"/>
          <p:nvPr/>
        </p:nvSpPr>
        <p:spPr>
          <a:xfrm>
            <a:off x="827088" y="4534229"/>
            <a:ext cx="3497262" cy="1958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англ. </a:t>
            </a: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traight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flush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«масть по порядку»): любые пять карт одной масти по порядку, например: 6, 7, 8, 9, 10. Туз может как начинать порядок, так и заканчивать его</a:t>
            </a: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9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9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9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4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4" grpId="0"/>
      <p:bldP spid="1048615" grpId="0"/>
      <p:bldP spid="10486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TextBox 4"/>
          <p:cNvSpPr txBox="1"/>
          <p:nvPr/>
        </p:nvSpPr>
        <p:spPr>
          <a:xfrm>
            <a:off x="832389" y="4448629"/>
            <a:ext cx="3497262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Четвёрка/Покер </a:t>
            </a: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англ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four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kind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quads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— «четыре одинаковых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))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карты одного достоинства, например: </a:t>
            </a: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2097165" name="Picture 2" descr="C:\Users\Margarita\Desktop\кар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2320" y="945319"/>
            <a:ext cx="2057400" cy="660400"/>
          </a:xfrm>
          <a:prstGeom prst="rect">
            <a:avLst/>
          </a:prstGeom>
          <a:noFill/>
        </p:spPr>
      </p:pic>
      <p:sp>
        <p:nvSpPr>
          <p:cNvPr id="1048605" name="TextBox 5"/>
          <p:cNvSpPr txBox="1"/>
          <p:nvPr/>
        </p:nvSpPr>
        <p:spPr>
          <a:xfrm>
            <a:off x="4797634" y="953929"/>
            <a:ext cx="3497262" cy="1691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Полный 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дом/Три плюс два </a:t>
            </a:r>
            <a:r>
              <a:rPr lang="en-U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house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boat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«полный дом», «полная лодка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en-U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))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 тройка и одна пара, например: </a:t>
            </a: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8, 8, 8.</a:t>
            </a:r>
          </a:p>
          <a:p>
            <a:endParaRPr lang="ru-RU" dirty="0"/>
          </a:p>
        </p:txBody>
      </p:sp>
      <p:pic>
        <p:nvPicPr>
          <p:cNvPr id="2097166" name="Picture 4" descr="C:\Users\Margarita\Desktop\фулл хауз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2062" y="5325792"/>
            <a:ext cx="3497262" cy="556140"/>
          </a:xfrm>
          <a:prstGeom prst="rect">
            <a:avLst/>
          </a:prstGeom>
          <a:noFill/>
        </p:spPr>
      </p:pic>
      <p:pic>
        <p:nvPicPr>
          <p:cNvPr id="2097167" name="Picture 5" descr="C:\Users\Margarita\Desktop\фулл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7001" y="2721477"/>
            <a:ext cx="3497262" cy="2352675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</p:pic>
      <p:pic>
        <p:nvPicPr>
          <p:cNvPr id="2097168" name="Picture 3" descr="C:\Users\Margarita\Desktop\кар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2389" y="1835818"/>
            <a:ext cx="3497262" cy="2352675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97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8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97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97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48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4" grpId="0"/>
      <p:bldP spid="104860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TextBox 4"/>
          <p:cNvSpPr txBox="1"/>
          <p:nvPr/>
        </p:nvSpPr>
        <p:spPr>
          <a:xfrm>
            <a:off x="827584" y="4759114"/>
            <a:ext cx="3497263" cy="891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англ.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flush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«масть»): пять карт одной масти, например: 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9, 8, 5. </a:t>
            </a:r>
          </a:p>
        </p:txBody>
      </p:sp>
      <p:pic>
        <p:nvPicPr>
          <p:cNvPr id="2097161" name="Picture 2" descr="C:\Users\Margarita\Desktop\флэш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2265" y="1217948"/>
            <a:ext cx="2247900" cy="660400"/>
          </a:xfrm>
          <a:prstGeom prst="rect">
            <a:avLst/>
          </a:prstGeom>
          <a:noFill/>
        </p:spPr>
      </p:pic>
      <p:pic>
        <p:nvPicPr>
          <p:cNvPr id="2097162" name="Picture 3" descr="C:\Users\Margarita\Desktop\флеш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132856"/>
            <a:ext cx="3497262" cy="2352675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</p:pic>
      <p:sp>
        <p:nvSpPr>
          <p:cNvPr id="1048601" name="TextBox 5"/>
          <p:cNvSpPr txBox="1"/>
          <p:nvPr/>
        </p:nvSpPr>
        <p:spPr>
          <a:xfrm>
            <a:off x="4860031" y="865780"/>
            <a:ext cx="3497263" cy="1958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англ.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straight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«порядок»): пять карт по порядку любых мастей, например: 5, 4, 3, 2, Т. Туз может как начинать порядок, так и заканчивать его.  </a:t>
            </a:r>
          </a:p>
          <a:p>
            <a:endParaRPr lang="ru-RU" dirty="0"/>
          </a:p>
        </p:txBody>
      </p:sp>
      <p:pic>
        <p:nvPicPr>
          <p:cNvPr id="2097163" name="Picture 4" descr="C:\Users\Margarita\Desktop\стри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897105"/>
            <a:ext cx="3497263" cy="2352675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</p:pic>
      <p:pic>
        <p:nvPicPr>
          <p:cNvPr id="2097164" name="Picture 5" descr="C:\Users\Margarita\Desktop\стрит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8662" y="5586988"/>
            <a:ext cx="2540000" cy="66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97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8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97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97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48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0" grpId="0"/>
      <p:bldP spid="10486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TextBox 4"/>
          <p:cNvSpPr txBox="1"/>
          <p:nvPr/>
        </p:nvSpPr>
        <p:spPr>
          <a:xfrm>
            <a:off x="838315" y="4972152"/>
            <a:ext cx="3497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англ.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pairs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): две пары карт, например: Q, Q, 7, 7.  </a:t>
            </a:r>
          </a:p>
        </p:txBody>
      </p:sp>
      <p:sp>
        <p:nvSpPr>
          <p:cNvPr id="1048597" name="TextBox 5"/>
          <p:cNvSpPr txBox="1"/>
          <p:nvPr/>
        </p:nvSpPr>
        <p:spPr>
          <a:xfrm>
            <a:off x="4831453" y="1048931"/>
            <a:ext cx="3497262" cy="1158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(англ.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pair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): две карты одного достоинства, например: A, A. </a:t>
            </a:r>
          </a:p>
          <a:p>
            <a:endParaRPr lang="ru-RU" dirty="0"/>
          </a:p>
        </p:txBody>
      </p:sp>
      <p:pic>
        <p:nvPicPr>
          <p:cNvPr id="2097157" name="Picture 2" descr="C:\Users\Margarita\Desktop\две пары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846" y="1115121"/>
            <a:ext cx="3886200" cy="660400"/>
          </a:xfrm>
          <a:prstGeom prst="rect">
            <a:avLst/>
          </a:prstGeom>
          <a:noFill/>
        </p:spPr>
      </p:pic>
      <p:pic>
        <p:nvPicPr>
          <p:cNvPr id="2097158" name="Picture 3" descr="C:\Users\Margarita\Desktop\одна пар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3665" y="4938906"/>
            <a:ext cx="4165600" cy="660400"/>
          </a:xfrm>
          <a:prstGeom prst="rect">
            <a:avLst/>
          </a:prstGeom>
          <a:noFill/>
        </p:spPr>
      </p:pic>
      <p:pic>
        <p:nvPicPr>
          <p:cNvPr id="2097159" name="Picture 4" descr="C:\Users\Margarita\Desktop\две пар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315" y="2249577"/>
            <a:ext cx="3497262" cy="2352675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</p:pic>
      <p:pic>
        <p:nvPicPr>
          <p:cNvPr id="2097160" name="Picture 5" descr="C:\Users\Margarita\Desktop\пар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47834" y="2249578"/>
            <a:ext cx="3497262" cy="2352675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9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8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9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97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48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6" grpId="0"/>
      <p:bldP spid="10485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7" name="TextBox 4"/>
          <p:cNvSpPr txBox="1"/>
          <p:nvPr/>
        </p:nvSpPr>
        <p:spPr>
          <a:xfrm>
            <a:off x="807145" y="4412590"/>
            <a:ext cx="3497263" cy="142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Сет</a:t>
            </a:r>
            <a:r>
              <a:rPr lang="en-U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Триплет</a:t>
            </a:r>
            <a:r>
              <a:rPr lang="en-U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Трипс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kind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«три одинаковых», «набор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en-U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))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 карты одного достоинства, например: J, J, J.</a:t>
            </a:r>
          </a:p>
        </p:txBody>
      </p:sp>
      <p:sp>
        <p:nvSpPr>
          <p:cNvPr id="1048588" name="TextBox 5"/>
          <p:cNvSpPr txBox="1"/>
          <p:nvPr/>
        </p:nvSpPr>
        <p:spPr>
          <a:xfrm>
            <a:off x="4860031" y="1054611"/>
            <a:ext cx="3497264" cy="142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англ.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): ни одна из вышеописанных комбинаций, например (комбинация называется «старший туз»): K, 7, 5, 3, 2.</a:t>
            </a:r>
          </a:p>
        </p:txBody>
      </p:sp>
      <p:pic>
        <p:nvPicPr>
          <p:cNvPr id="2097152" name="Picture 2" descr="C:\Users\Margarita\Desktop\трой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4476" y="886826"/>
            <a:ext cx="3022600" cy="762000"/>
          </a:xfrm>
          <a:prstGeom prst="rect">
            <a:avLst/>
          </a:prstGeom>
          <a:noFill/>
        </p:spPr>
      </p:pic>
      <p:pic>
        <p:nvPicPr>
          <p:cNvPr id="2097153" name="Picture 3" descr="C:\Users\Margarita\Desktop\старшая карт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9391" y="5517232"/>
            <a:ext cx="4798544" cy="517685"/>
          </a:xfrm>
          <a:prstGeom prst="rect">
            <a:avLst/>
          </a:prstGeom>
          <a:noFill/>
        </p:spPr>
      </p:pic>
      <p:pic>
        <p:nvPicPr>
          <p:cNvPr id="2097154" name="Picture 4" descr="C:\Users\Margarita\Desktop\старшая карт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798579"/>
            <a:ext cx="3497263" cy="2352675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</p:pic>
      <p:pic>
        <p:nvPicPr>
          <p:cNvPr id="2097155" name="Picture 5" descr="C:\Users\Margarita\Desktop\трой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145" y="1869562"/>
            <a:ext cx="3497263" cy="2352675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97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8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97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97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48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87" grpId="0" build="p"/>
      <p:bldP spid="104858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408176"/>
          </a:xfrm>
        </p:spPr>
        <p:txBody>
          <a:bodyPr/>
          <a:lstStyle/>
          <a:p>
            <a:r>
              <a:rPr lang="ru-RU" i="1" dirty="0" smtClean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Цель игры:</a:t>
            </a:r>
            <a:endParaRPr lang="ru-RU" i="1" dirty="0">
              <a:solidFill>
                <a:srgbClr val="FF99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595" name="TextBox 6"/>
          <p:cNvSpPr txBox="1"/>
          <p:nvPr/>
        </p:nvSpPr>
        <p:spPr>
          <a:xfrm>
            <a:off x="917919" y="1411109"/>
            <a:ext cx="7272809" cy="1651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500"/>
              </a:lnSpc>
            </a:pPr>
            <a:r>
              <a:rPr lang="en-U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Выиграть </a:t>
            </a:r>
            <a:r>
              <a:rPr lang="ru-RU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ставки, собрав как можно более высокую покерную комбинацию, используя 4 (старый классический вариант), или 5 карт, или вынудив всех соперников прекратить участвовать в игре.</a:t>
            </a:r>
          </a:p>
          <a:p>
            <a:endParaRPr lang="ru-RU" dirty="0"/>
          </a:p>
        </p:txBody>
      </p:sp>
      <p:pic>
        <p:nvPicPr>
          <p:cNvPr id="2097156" name="Picture 2" descr="C:\Users\Margarita\Desktop\rfhnbyr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4142" y="2888437"/>
            <a:ext cx="6131794" cy="3206158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48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97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4" grpId="0"/>
      <p:bldP spid="104859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Заголовок 1"/>
          <p:cNvSpPr>
            <a:spLocks noGrp="1"/>
          </p:cNvSpPr>
          <p:nvPr>
            <p:ph type="title"/>
          </p:nvPr>
        </p:nvSpPr>
        <p:spPr>
          <a:xfrm>
            <a:off x="0" y="360040"/>
            <a:ext cx="9144000" cy="1124744"/>
          </a:xfrm>
        </p:spPr>
        <p:txBody>
          <a:bodyPr/>
          <a:lstStyle/>
          <a:p>
            <a:r>
              <a:rPr lang="ru-RU" i="1" dirty="0" smtClean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i="1" dirty="0">
              <a:solidFill>
                <a:srgbClr val="FF99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599" name="TextBox 3"/>
          <p:cNvSpPr txBox="1"/>
          <p:nvPr/>
        </p:nvSpPr>
        <p:spPr>
          <a:xfrm>
            <a:off x="539552" y="1556792"/>
            <a:ext cx="7848872" cy="2225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8872" algn="just"/>
            <a:r>
              <a:rPr lang="ru-RU" sz="2400" b="1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Какова </a:t>
            </a:r>
            <a:r>
              <a:rPr lang="ru-RU" sz="2400" b="1" i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вероятность выбора двух одинаковых </a:t>
            </a:r>
            <a:r>
              <a:rPr lang="ru-RU" sz="2400" b="1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 разной </a:t>
            </a:r>
            <a:r>
              <a:rPr lang="ru-RU" sz="2400" b="1" i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масти при игре в карты из колоды в 52 карты</a:t>
            </a:r>
            <a:r>
              <a:rPr lang="ru-RU" sz="2400" b="1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i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8872" algn="just"/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118872" algn="just"/>
            <a:endParaRPr lang="ru-RU" sz="2400" b="1" dirty="0" smtClean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8872" algn="just"/>
            <a:r>
              <a:rPr lang="ru-RU" sz="24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78/1326=0,059=5,9</a:t>
            </a:r>
            <a:r>
              <a:rPr lang="en-US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endParaRPr lang="ru-RU" sz="2400" dirty="0" smtClean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48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85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85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8" grpId="0"/>
      <p:bldP spid="1048599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503</Words>
  <Application>Microsoft Office PowerPoint</Application>
  <PresentationFormat>Экран (4:3)</PresentationFormat>
  <Paragraphs>75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Слайд 1</vt:lpstr>
      <vt:lpstr>История происхождения:</vt:lpstr>
      <vt:lpstr>Комбинации:</vt:lpstr>
      <vt:lpstr>Слайд 4</vt:lpstr>
      <vt:lpstr>Слайд 5</vt:lpstr>
      <vt:lpstr>Слайд 6</vt:lpstr>
      <vt:lpstr>Слайд 7</vt:lpstr>
      <vt:lpstr>Цель игры:</vt:lpstr>
      <vt:lpstr>Задачи:</vt:lpstr>
      <vt:lpstr>Задачи:</vt:lpstr>
      <vt:lpstr>Задачи:</vt:lpstr>
      <vt:lpstr>Задачи:</vt:lpstr>
      <vt:lpstr>Слайд 13</vt:lpstr>
      <vt:lpstr>Слайд 14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Карточная игра:  Дурак.</dc:title>
  <dc:creator>User</dc:creator>
  <cp:lastModifiedBy>Admin</cp:lastModifiedBy>
  <cp:revision>4</cp:revision>
  <dcterms:created xsi:type="dcterms:W3CDTF">2017-01-30T07:54:38Z</dcterms:created>
  <dcterms:modified xsi:type="dcterms:W3CDTF">2017-03-28T18:52:09Z</dcterms:modified>
</cp:coreProperties>
</file>