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5" autoAdjust="0"/>
    <p:restoredTop sz="94660"/>
  </p:normalViewPr>
  <p:slideViewPr>
    <p:cSldViewPr>
      <p:cViewPr>
        <p:scale>
          <a:sx n="80" d="100"/>
          <a:sy n="80" d="100"/>
        </p:scale>
        <p:origin x="-870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20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7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2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5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2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62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8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6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5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21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4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ABE2A-036E-4841-BB16-A05F75D32C5C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5B917-A82E-45B8-ADE4-A8BE04900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Выигрыш  в лотерею: реальность или МИФ!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5150" y="5105400"/>
            <a:ext cx="512885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выполнили:</a:t>
            </a:r>
          </a:p>
          <a:p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Зверев Дмитрий</a:t>
            </a:r>
          </a:p>
          <a:p>
            <a:r>
              <a:rPr lang="ru-RU" sz="2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Кирилкин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Евгений</a:t>
            </a:r>
          </a:p>
          <a:p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Кузин Дмитрий</a:t>
            </a:r>
            <a:r>
              <a:rPr lang="ru-RU" sz="2600" dirty="0" smtClean="0"/>
              <a:t>: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308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MS Mincho" pitchFamily="49" charset="-128"/>
              </a:rPr>
              <a:t>Мы провели исследования и оказалось, что шансы выиграть в лотерее одинаковы, независимо от того, играешь ты или нет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MS Mincho" pitchFamily="49" charset="-128"/>
              </a:rPr>
              <a:t>.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ea typeface="MS Mincho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479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2492896"/>
            <a:ext cx="5652121" cy="42220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08912" cy="1470025"/>
          </a:xfrm>
        </p:spPr>
        <p:txBody>
          <a:bodyPr>
            <a:prstTxWarp prst="textDeflate">
              <a:avLst>
                <a:gd name="adj" fmla="val 19692"/>
              </a:avLst>
            </a:prstTxWarp>
            <a:normAutofit fontScale="90000"/>
          </a:bodyPr>
          <a:lstStyle/>
          <a:p>
            <a:r>
              <a:rPr lang="ru-RU" sz="7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Определение лотереи</a:t>
            </a:r>
            <a:endParaRPr lang="ru-RU" sz="7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3528392" cy="417646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Лотерея</a:t>
            </a:r>
            <a:r>
              <a:rPr lang="ru-RU" dirty="0"/>
              <a:t> –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разновидность азартных игр, выигрыш в которых зависит от случайного выпадения какой-либо числовой комбинации или номера лотерейного билета. Организатором лотереи может выступать государство или частная компания, которая имеет специальную аккредитацию. Во втором случае некоторая доля выручки от продажи билетов и выигрышей игроков идет на уплату налогов.</a:t>
            </a:r>
          </a:p>
        </p:txBody>
      </p:sp>
    </p:spTree>
    <p:extLst>
      <p:ext uri="{BB962C8B-B14F-4D97-AF65-F5344CB8AC3E}">
        <p14:creationId xmlns:p14="http://schemas.microsoft.com/office/powerpoint/2010/main" val="310043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</a:extLst>
          </a:blip>
          <a:srcRect/>
          <a:stretch>
            <a:fillRect l="-3000" t="-2000" r="-2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  <a:noAutofit/>
          </a:bodyPr>
          <a:lstStyle/>
          <a:p>
            <a:r>
              <a:rPr lang="ru-RU" sz="8000" b="1" dirty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Виды </a:t>
            </a:r>
            <a:r>
              <a:rPr lang="ru-RU" sz="8000" b="1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лотерей</a:t>
            </a:r>
            <a:endParaRPr lang="ru-RU" sz="8000" b="1" dirty="0"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7612" y="1988839"/>
            <a:ext cx="7056784" cy="23907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Современные лотереи можно разделить на три вида: </a:t>
            </a:r>
            <a:r>
              <a:rPr lang="ru-RU" sz="2800" b="1" dirty="0" smtClean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моментальные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28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тиражные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</a:t>
            </a:r>
            <a:r>
              <a:rPr lang="ru-RU" sz="2800" b="1" dirty="0" err="1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единоразовые</a:t>
            </a:r>
            <a:r>
              <a:rPr lang="ru-RU" sz="2800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промо-акции и розыгрыши</a:t>
            </a:r>
            <a:endParaRPr lang="ru-RU" sz="2800" b="1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503" y="557840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hlinkClick r:id="rId4" action="ppaction://hlinksldjump"/>
              </a:rPr>
              <a:t>Вероятность выигрыша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9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>
                <a:gd name="adj" fmla="val 51515"/>
              </a:avLst>
            </a:prstTxWarp>
            <a:norm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моментальная лотерея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Принцип моментальной лотереи очень простой. Участник покупает билет и путем стирания защитного слоя или открыв упаковку и сразу узнает результат. Это и есть главное преимущество этого вида лотереи, ведь не нужно ждать даты розыгрыша. Но в отличие от тиражных лотерей, сумма Джек-пота здесь намного скромнее.</a:t>
            </a:r>
          </a:p>
        </p:txBody>
      </p:sp>
    </p:spTree>
    <p:extLst>
      <p:ext uri="{BB962C8B-B14F-4D97-AF65-F5344CB8AC3E}">
        <p14:creationId xmlns:p14="http://schemas.microsoft.com/office/powerpoint/2010/main" val="388392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Тиражная лотерея</a:t>
            </a:r>
            <a:endParaRPr lang="ru-RU" sz="60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2088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самый популярный вид из существующих сегодня лотерей с самыми внушительными призами. Их можно разделить на два типа. Первый, там, где участник самостоятельно заполняет 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лотерейный билет.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второй вид– там, где участник приобретает билет, где уже нанесена числовая комбинация.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25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единоразовые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промо-акции и розыгрыши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Проводятся, как правило, в рекламных целях. Обычно их проводят различные торговые организации с целью привлечения покупателей. Выбирается главный приз, обычно это дорогая бытовая техника и несколько десятков призов поменьше. Чтобы поучаствовать в таком розыгрыше, обычно, нужно совершить покупку в какой-то определенный срок или на указанную минимальную сумму.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40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Вероятность выигрыша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Задача </a:t>
            </a:r>
          </a:p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Какова вероятность выигрыша в лотерее«5 из 36»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9512" y="2924944"/>
                <a:ext cx="5246221" cy="319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Решение</a:t>
                </a:r>
              </a:p>
              <a:p>
                <a:r>
                  <a:rPr lang="ru-RU" sz="20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Так как во время заполнения лотерейного билета нас не просят указать порядок чисел будем пользоваться формулой сочетания.</a:t>
                </a:r>
              </a:p>
              <a:p>
                <a:r>
                  <a:rPr lang="ru-RU" sz="20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Так же все шары в барабане разные, значит формула без повторений.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ln w="12700">
                                <a:solidFill>
                                  <a:schemeClr val="tx2">
                                    <a:satMod val="155000"/>
                                  </a:schemeClr>
                                </a:solidFill>
                                <a:prstDash val="solid"/>
                              </a:ln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effectLst>
                                <a:outerShdw blurRad="41275" dist="20320" dir="1800000" algn="tl" rotWithShape="0">
                                  <a:srgbClr val="00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ln w="12700">
                                <a:solidFill>
                                  <a:schemeClr val="tx2">
                                    <a:satMod val="155000"/>
                                  </a:schemeClr>
                                </a:solidFill>
                                <a:prstDash val="solid"/>
                              </a:ln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effectLst>
                                <a:outerShdw blurRad="41275" dist="20320" dir="1800000" algn="tl" rotWithShape="0">
                                  <a:srgbClr val="00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ru-RU" sz="4000" b="1" i="1" smtClean="0">
                                  <a:ln w="12700">
                                    <a:solidFill>
                                      <a:schemeClr val="tx2">
                                        <a:satMod val="155000"/>
                                      </a:schemeClr>
                                    </a:solidFill>
                                    <a:prstDash val="solid"/>
                                  </a:ln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effectLst>
                                    <a:outerShdw blurRad="41275" dist="20320" dir="1800000" algn="tl" rotWithShape="0">
                                      <a:srgbClr val="00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ru-RU" sz="4000" b="1" i="1" smtClean="0">
                                  <a:ln w="12700">
                                    <a:solidFill>
                                      <a:schemeClr val="tx2">
                                        <a:satMod val="155000"/>
                                      </a:schemeClr>
                                    </a:solidFill>
                                    <a:prstDash val="solid"/>
                                  </a:ln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effectLst>
                                    <a:outerShdw blurRad="41275" dist="20320" dir="1800000" algn="tl" rotWithShape="0">
                                      <a:srgbClr val="00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С</m:t>
                              </m:r>
                            </m:e>
                            <m:sub/>
                            <m:sup>
                              <m:r>
                                <a:rPr lang="ru-RU" sz="4000" b="1" i="1" smtClean="0">
                                  <a:ln w="12700">
                                    <a:solidFill>
                                      <a:schemeClr val="tx2">
                                        <a:satMod val="155000"/>
                                      </a:schemeClr>
                                    </a:solidFill>
                                    <a:prstDash val="solid"/>
                                  </a:ln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effectLst>
                                    <a:outerShdw blurRad="41275" dist="20320" dir="1800000" algn="tl" rotWithShape="0">
                                      <a:srgbClr val="00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5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924944"/>
                <a:ext cx="5246221" cy="3196388"/>
              </a:xfrm>
              <a:prstGeom prst="rect">
                <a:avLst/>
              </a:prstGeom>
              <a:blipFill rotWithShape="1">
                <a:blip r:embed="rId3"/>
                <a:stretch>
                  <a:fillRect l="-1394" t="-13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02622" y="566655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36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378" y="5928666"/>
            <a:ext cx="3564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Ответ:1 к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376992</a:t>
            </a:r>
          </a:p>
        </p:txBody>
      </p:sp>
      <p:pic>
        <p:nvPicPr>
          <p:cNvPr id="1026" name="Picture 2" descr="http://ngsdo.ru/preview/market/f409142ed4c48e2e4d536cb10eca057d_1430742260_1000_7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t="8375" r="18773" b="15423"/>
          <a:stretch/>
        </p:blipFill>
        <p:spPr bwMode="auto">
          <a:xfrm>
            <a:off x="5425733" y="3344305"/>
            <a:ext cx="3793481" cy="335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9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Вероятность выигрыша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Задача </a:t>
            </a:r>
          </a:p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Какова вероятность выигрыша в лотерее«4 из 20»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378" y="5928666"/>
            <a:ext cx="400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Ответ:1 к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23474025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68959"/>
          <a:stretch/>
        </p:blipFill>
        <p:spPr>
          <a:xfrm>
            <a:off x="1303649" y="2564904"/>
            <a:ext cx="5981882" cy="311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2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Вероятность выигрыша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12241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Задача </a:t>
            </a:r>
          </a:p>
          <a:p>
            <a:pPr marL="0" indent="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Какова вероятность выигрыша в лотерее «русское лото»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924944"/>
            <a:ext cx="475252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Решение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мешке 90 бочонков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вас за первые 15 ходов закрылись 15 чисел из 30, находящихся в двух игровых полях билета, — вы выиграли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Джекпот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378" y="5928666"/>
            <a:ext cx="400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Ответ:1 к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4,5*10</a:t>
            </a:r>
            <a:r>
              <a:rPr lang="ru-RU" sz="3600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4395140"/>
            <a:ext cx="433387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322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Выигрыш  в лотерею: реальность или МИФ!</vt:lpstr>
      <vt:lpstr>Определение лотереи</vt:lpstr>
      <vt:lpstr>Виды лотерей</vt:lpstr>
      <vt:lpstr>моментальная лотерея</vt:lpstr>
      <vt:lpstr>Тиражная лотерея</vt:lpstr>
      <vt:lpstr>единоразовые промо-акции и розыгрыши</vt:lpstr>
      <vt:lpstr>Вероятность выигрыша</vt:lpstr>
      <vt:lpstr>Вероятность выигрыша</vt:lpstr>
      <vt:lpstr>Вероятность выигрыша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лотерея?</dc:title>
  <dc:creator>naprimer</dc:creator>
  <cp:lastModifiedBy>User</cp:lastModifiedBy>
  <cp:revision>29</cp:revision>
  <dcterms:created xsi:type="dcterms:W3CDTF">2017-02-02T21:40:32Z</dcterms:created>
  <dcterms:modified xsi:type="dcterms:W3CDTF">2017-02-15T08:43:51Z</dcterms:modified>
</cp:coreProperties>
</file>