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3" r:id="rId2"/>
    <p:sldId id="267" r:id="rId3"/>
    <p:sldId id="264" r:id="rId4"/>
    <p:sldId id="265" r:id="rId5"/>
    <p:sldId id="266" r:id="rId6"/>
    <p:sldId id="256" r:id="rId7"/>
    <p:sldId id="258" r:id="rId8"/>
    <p:sldId id="259" r:id="rId9"/>
    <p:sldId id="268" r:id="rId10"/>
    <p:sldId id="269" r:id="rId11"/>
    <p:sldId id="261" r:id="rId12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54" y="-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899A22-D6CC-4EB8-9DBF-E08AEB32C54B}" type="datetimeFigureOut">
              <a:rPr lang="ru-RU" smtClean="0"/>
              <a:t>09.12.2015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9911AB-2B5B-426B-B3B6-F436164E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3895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F602B-1EF9-4707-B28B-EC3F01CCAA9E}" type="datetimeFigureOut">
              <a:rPr lang="ru-RU" smtClean="0"/>
              <a:t>09.12.2015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10EED-F75F-4965-94C5-D7403FDD1C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08532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041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2" y="273051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9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9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1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бюджетное дошкольное образовательное учреждение </a:t>
            </a:r>
            <a:r>
              <a:rPr lang="en-US" sz="1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«Детский сад комбинированного вида №28 </a:t>
            </a:r>
            <a:r>
              <a:rPr lang="en-US" sz="1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Чистопольского муниципального района </a:t>
            </a:r>
            <a:br>
              <a:rPr lang="ru-RU" sz="1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Республики Татарстан</a:t>
            </a:r>
            <a:br>
              <a:rPr lang="ru-RU" sz="1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1800" b="1" i="1" dirty="0">
              <a:solidFill>
                <a:srgbClr val="002060"/>
              </a:solidFill>
            </a:endParaRP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dirty="0"/>
              <a:t>             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400" b="1" i="1" dirty="0" smtClean="0">
                <a:solidFill>
                  <a:srgbClr val="002060"/>
                </a:solidFill>
              </a:rPr>
              <a:t>    интерактивная игра</a:t>
            </a:r>
            <a:endParaRPr lang="ru-RU" altLang="ru-RU" sz="2400" b="1" i="1" dirty="0">
              <a:solidFill>
                <a:srgbClr val="002060"/>
              </a:solidFill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400" b="1" i="1" dirty="0">
                <a:solidFill>
                  <a:srgbClr val="FF0000"/>
                </a:solidFill>
              </a:rPr>
              <a:t>     </a:t>
            </a:r>
            <a:r>
              <a:rPr lang="ru-RU" altLang="ru-RU" b="1" i="1" dirty="0" smtClean="0">
                <a:solidFill>
                  <a:srgbClr val="FF0000"/>
                </a:solidFill>
              </a:rPr>
              <a:t>Музыкальные загадки</a:t>
            </a:r>
            <a:endParaRPr lang="ru-RU" altLang="ru-RU" b="1" i="1" dirty="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400" b="1" i="1" dirty="0">
                <a:solidFill>
                  <a:srgbClr val="002060"/>
                </a:solidFill>
              </a:rPr>
              <a:t>   </a:t>
            </a:r>
            <a:r>
              <a:rPr lang="ru-RU" altLang="ru-RU" sz="2400" b="1" i="1" dirty="0" smtClean="0">
                <a:solidFill>
                  <a:srgbClr val="002060"/>
                </a:solidFill>
              </a:rPr>
              <a:t> </a:t>
            </a:r>
            <a:r>
              <a:rPr lang="ru-RU" altLang="ru-RU" sz="1600" b="1" i="1" dirty="0">
                <a:solidFill>
                  <a:srgbClr val="002060"/>
                </a:solidFill>
              </a:rPr>
              <a:t>Для детей 4-7 лет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altLang="ru-RU" sz="1600" b="1" i="1" dirty="0"/>
          </a:p>
          <a:p>
            <a:pPr>
              <a:lnSpc>
                <a:spcPct val="80000"/>
              </a:lnSpc>
              <a:buFontTx/>
              <a:buNone/>
            </a:pPr>
            <a:endParaRPr lang="ru-RU" altLang="ru-RU" sz="1400" b="1" i="1" dirty="0"/>
          </a:p>
          <a:p>
            <a:pPr>
              <a:lnSpc>
                <a:spcPct val="80000"/>
              </a:lnSpc>
              <a:buFontTx/>
              <a:buNone/>
            </a:pPr>
            <a:endParaRPr lang="ru-RU" altLang="ru-RU" sz="1400" b="1" i="1" dirty="0"/>
          </a:p>
          <a:p>
            <a:pPr>
              <a:lnSpc>
                <a:spcPct val="80000"/>
              </a:lnSpc>
              <a:buFontTx/>
              <a:buNone/>
            </a:pPr>
            <a:endParaRPr lang="ru-RU" altLang="ru-RU" sz="1400" b="1" i="1" dirty="0"/>
          </a:p>
          <a:p>
            <a:pPr>
              <a:lnSpc>
                <a:spcPct val="80000"/>
              </a:lnSpc>
              <a:buFontTx/>
              <a:buNone/>
            </a:pPr>
            <a:endParaRPr lang="ru-RU" altLang="ru-RU" sz="1400" b="1" i="1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400" b="1" i="1" dirty="0">
                <a:solidFill>
                  <a:srgbClr val="C00000"/>
                </a:solidFill>
              </a:rPr>
              <a:t>                                                                </a:t>
            </a:r>
            <a:r>
              <a:rPr lang="ru-RU" altLang="ru-RU" sz="1600" b="1" i="1" dirty="0">
                <a:solidFill>
                  <a:srgbClr val="C00000"/>
                </a:solidFill>
              </a:rPr>
              <a:t>Авторы пособия: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600" b="1" i="1" dirty="0">
                <a:solidFill>
                  <a:srgbClr val="002060"/>
                </a:solidFill>
              </a:rPr>
              <a:t>                                                       Музыкальный руководитель </a:t>
            </a:r>
            <a:r>
              <a:rPr lang="ru-RU" altLang="ru-RU" sz="1600" b="1" i="1" dirty="0" smtClean="0">
                <a:solidFill>
                  <a:srgbClr val="002060"/>
                </a:solidFill>
              </a:rPr>
              <a:t>высшей </a:t>
            </a:r>
            <a:r>
              <a:rPr lang="ru-RU" altLang="ru-RU" sz="1600" b="1" i="1" dirty="0" err="1">
                <a:solidFill>
                  <a:srgbClr val="002060"/>
                </a:solidFill>
              </a:rPr>
              <a:t>кв.категории</a:t>
            </a:r>
            <a:r>
              <a:rPr lang="ru-RU" altLang="ru-RU" sz="1600" b="1" i="1" dirty="0">
                <a:solidFill>
                  <a:srgbClr val="002060"/>
                </a:solidFill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600" b="1" i="1" dirty="0">
                <a:solidFill>
                  <a:srgbClr val="C00000"/>
                </a:solidFill>
              </a:rPr>
              <a:t>                                                       Маликова Эльвира </a:t>
            </a:r>
            <a:r>
              <a:rPr lang="ru-RU" altLang="ru-RU" sz="1600" b="1" i="1" dirty="0" err="1" smtClean="0">
                <a:solidFill>
                  <a:srgbClr val="C00000"/>
                </a:solidFill>
              </a:rPr>
              <a:t>Ростямовна</a:t>
            </a:r>
            <a:endParaRPr lang="ru-RU" altLang="ru-RU" sz="1600" b="1" i="1" dirty="0" smtClean="0">
              <a:solidFill>
                <a:srgbClr val="C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600" b="1" i="1" dirty="0" smtClean="0">
                <a:solidFill>
                  <a:srgbClr val="002060"/>
                </a:solidFill>
              </a:rPr>
              <a:t>                                                       Музыкальный </a:t>
            </a:r>
            <a:r>
              <a:rPr lang="ru-RU" altLang="ru-RU" sz="1600" b="1" i="1" dirty="0">
                <a:solidFill>
                  <a:srgbClr val="002060"/>
                </a:solidFill>
              </a:rPr>
              <a:t>руководитель </a:t>
            </a:r>
            <a:r>
              <a:rPr lang="en-US" altLang="ru-RU" sz="1600" b="1" i="1" dirty="0">
                <a:solidFill>
                  <a:srgbClr val="002060"/>
                </a:solidFill>
              </a:rPr>
              <a:t>I</a:t>
            </a:r>
            <a:r>
              <a:rPr lang="ru-RU" altLang="ru-RU" sz="1600" b="1" i="1" dirty="0">
                <a:solidFill>
                  <a:srgbClr val="002060"/>
                </a:solidFill>
              </a:rPr>
              <a:t> </a:t>
            </a:r>
            <a:r>
              <a:rPr lang="ru-RU" altLang="ru-RU" sz="1600" b="1" i="1" dirty="0" err="1">
                <a:solidFill>
                  <a:srgbClr val="002060"/>
                </a:solidFill>
              </a:rPr>
              <a:t>кв.категории</a:t>
            </a:r>
            <a:r>
              <a:rPr lang="ru-RU" altLang="ru-RU" sz="1600" b="1" i="1" dirty="0">
                <a:solidFill>
                  <a:srgbClr val="002060"/>
                </a:solidFill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600" b="1" i="1" dirty="0">
                <a:solidFill>
                  <a:srgbClr val="002060"/>
                </a:solidFill>
              </a:rPr>
              <a:t>                                                       </a:t>
            </a:r>
            <a:r>
              <a:rPr lang="ru-RU" altLang="ru-RU" sz="1600" b="1" i="1" dirty="0" smtClean="0">
                <a:solidFill>
                  <a:srgbClr val="C00000"/>
                </a:solidFill>
              </a:rPr>
              <a:t>Бочкарева Ирина Николаевна</a:t>
            </a:r>
            <a:endParaRPr lang="ru-RU" altLang="ru-RU" sz="1600" b="1" i="1" dirty="0">
              <a:solidFill>
                <a:srgbClr val="C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600" b="1" i="1" dirty="0">
                <a:solidFill>
                  <a:srgbClr val="002060"/>
                </a:solidFill>
              </a:rPr>
              <a:t>                                                       Воспитатель </a:t>
            </a:r>
            <a:r>
              <a:rPr lang="en-US" altLang="ru-RU" sz="1600" b="1" i="1" dirty="0">
                <a:solidFill>
                  <a:srgbClr val="002060"/>
                </a:solidFill>
              </a:rPr>
              <a:t>I</a:t>
            </a:r>
            <a:r>
              <a:rPr lang="ru-RU" altLang="ru-RU" sz="1600" b="1" i="1" dirty="0">
                <a:solidFill>
                  <a:srgbClr val="002060"/>
                </a:solidFill>
              </a:rPr>
              <a:t> </a:t>
            </a:r>
            <a:r>
              <a:rPr lang="ru-RU" altLang="ru-RU" sz="1600" b="1" i="1" dirty="0" err="1">
                <a:solidFill>
                  <a:srgbClr val="002060"/>
                </a:solidFill>
              </a:rPr>
              <a:t>кв.категории</a:t>
            </a:r>
            <a:r>
              <a:rPr lang="ru-RU" altLang="ru-RU" sz="1600" b="1" i="1" dirty="0">
                <a:solidFill>
                  <a:srgbClr val="002060"/>
                </a:solidFill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600" b="1" i="1" dirty="0">
                <a:solidFill>
                  <a:srgbClr val="C00000"/>
                </a:solidFill>
              </a:rPr>
              <a:t>                                                       </a:t>
            </a:r>
            <a:r>
              <a:rPr lang="ru-RU" altLang="ru-RU" sz="1600" b="1" i="1" dirty="0" smtClean="0">
                <a:solidFill>
                  <a:srgbClr val="C00000"/>
                </a:solidFill>
              </a:rPr>
              <a:t>Предеина Ольга Васильевна</a:t>
            </a:r>
            <a:endParaRPr lang="ru-RU" altLang="ru-RU" sz="1600" b="1" i="1" dirty="0">
              <a:solidFill>
                <a:srgbClr val="C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600" b="1" i="1" dirty="0"/>
              <a:t>             </a:t>
            </a:r>
            <a:endParaRPr lang="ru-RU" altLang="ru-RU" sz="1600" dirty="0"/>
          </a:p>
        </p:txBody>
      </p:sp>
    </p:spTree>
    <p:extLst>
      <p:ext uri="{BB962C8B-B14F-4D97-AF65-F5344CB8AC3E}">
        <p14:creationId xmlns:p14="http://schemas.microsoft.com/office/powerpoint/2010/main" val="190634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.lenovo-ПК\Desktop\муз.игра\дом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" r="4347"/>
          <a:stretch/>
        </p:blipFill>
        <p:spPr bwMode="auto">
          <a:xfrm>
            <a:off x="4779818" y="0"/>
            <a:ext cx="515356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ramki-vsem.ru/png/klipart-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561" y="-19067"/>
            <a:ext cx="2185280" cy="115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://ds25.seversk.ru/wp-content/uploads/2015/08/romashka-1024x102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530" y="5791005"/>
            <a:ext cx="555073" cy="55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://ds25.seversk.ru/wp-content/uploads/2015/08/romashka-1024x102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4349" y="5789952"/>
            <a:ext cx="555073" cy="55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ds25.seversk.ru/wp-content/uploads/2015/08/romashka-1024x102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4391" y="5791005"/>
            <a:ext cx="555073" cy="55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ds25.seversk.ru/wp-content/uploads/2015/08/romashka-1024x102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632" y="5704854"/>
            <a:ext cx="676840" cy="674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ds25.seversk.ru/wp-content/uploads/2015/08/romashka-1024x102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1329" y="5755939"/>
            <a:ext cx="555073" cy="55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://ds25.seversk.ru/wp-content/uploads/2015/08/romashka-1024x102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841" y="5755940"/>
            <a:ext cx="555073" cy="55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ds25.seversk.ru/wp-content/uploads/2015/08/romashka-1024x102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3280" y="5791005"/>
            <a:ext cx="555073" cy="55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://ds25.seversk.ru/wp-content/uploads/2015/08/romashka-1024x102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818" y="6252262"/>
            <a:ext cx="555073" cy="55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ds25.seversk.ru/wp-content/uploads/2015/08/romashka-1024x102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557" y="5771950"/>
            <a:ext cx="555073" cy="55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94550" y="4219273"/>
            <a:ext cx="885268" cy="148558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80790" y="4653137"/>
            <a:ext cx="813760" cy="10414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432719" y="5142991"/>
            <a:ext cx="648071" cy="5618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712640" y="5423922"/>
            <a:ext cx="720079" cy="2809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3" name="Picture 5" descr="C:\Users\lenovo.lenovo-ПК\Desktop\муз.игра\3231499b792beec17fb83f63cc8d6b20.jpg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1" r="53212" b="-2331"/>
          <a:stretch/>
        </p:blipFill>
        <p:spPr bwMode="auto">
          <a:xfrm flipH="1">
            <a:off x="3080790" y="1484784"/>
            <a:ext cx="1782235" cy="2971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01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4 -0.008 -0.018 -0.016 -0.023 -0.016 c -0.031 0 -0.063 0.125 -0.063 0.25 c 0 -0.063 -0.016 -0.125 -0.031 -0.125 c -0.016 0 -0.031 0.063 -0.031 0.125 c 0 -0.031 -0.008 -0.063 -0.016 -0.063 c -0.008 0 -0.016 0.031 -0.016 0.063 c 0 -0.016 -0.004 -0.031 -0.008 -0.031 c -0.004 0 -0.008 0.016 -0.008 0.031 c 0 -0.008 -0.002 -0.016 -0.004 -0.016 c -0.001 0 -0.004 0.008 -0.004 0.016 c 0 -0.004 -0.001 -0.008 -0.002 -0.008 c 0 -0.001 -0.002 0.004 -0.002 0.008 c 0 -0.002 0 -0.004 -0.001 -0.004 c 0 0.001 -0.001 0.002 -0.001 0.004 c 0 -0.001 0 -0.002 0 -0.003 c -0.001 0 -0.001 0.001 -0.001 0.002 c -0.001 0 -0.001 -0.001 -0.001 -0.002 c -0.001 0 -0.001 0.001 -0.001 0.002 E" pathEditMode="relative" ptsTypes="">
                                      <p:cBhvr>
                                        <p:cTn id="6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12" y="5156362"/>
            <a:ext cx="1895475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 descr="http://www.playcast.ru/uploads/2015/09/18/15113183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36976" y="3645025"/>
            <a:ext cx="2773863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475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1800" b="1" i="1"/>
              <a:t>«Музыкальные образы побуждают ребенка к сопереживанию и заставляют задуматься над тем, о чем музыка рассказывает. Ребенок не просто воспринимает музыкальные звуки, красоту и гармоничность их сочетаний, но стремится сопоставить все это с чем-то реальным». Н.А.Ветлугина.</a:t>
            </a:r>
          </a:p>
        </p:txBody>
      </p:sp>
      <p:pic>
        <p:nvPicPr>
          <p:cNvPr id="4104" name="Picture 8" descr="SDC14149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10690" y="1863726"/>
            <a:ext cx="5773340" cy="39973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655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altLang="ru-RU" sz="2400" b="1" i="1"/>
              <a:t>Образовательная область - музыка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07339" y="1628776"/>
            <a:ext cx="8915400" cy="4525963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altLang="ru-RU" sz="1800" b="1" i="1"/>
              <a:t> Цель: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1800" b="1" i="1"/>
              <a:t>     Способствовать более активному восприятию музыки дошкольниками, в доступной форме приобщать их к основам музыкального искусства.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1800" b="1" i="1"/>
              <a:t> Задачи: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1800" b="1" i="1"/>
              <a:t>   - Развивать у детей представление об основных жанрах музыки, способность различать песню, танец, марш.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1800" b="1" i="1"/>
              <a:t>   - Развивать представление о различном характере музыки.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1800" b="1" i="1"/>
              <a:t>   - Учить детей различать регистры (высокий, средний, низкий).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1800" b="1" i="1"/>
              <a:t>   - Учить детей чувствовать изменение темпа.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1800" b="1" i="1"/>
              <a:t>   - Закреплять умение детей различать динамические оттенки музыки: тихо, громко, не слишком громко.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1800" b="1" i="1"/>
              <a:t>   - Развивать умение различать форму музыкального произведения, выделять его части.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1800" b="1" i="1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0796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95300" y="1700213"/>
            <a:ext cx="8915400" cy="4425950"/>
          </a:xfrm>
          <a:noFill/>
          <a:ln/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buFontTx/>
              <a:buNone/>
            </a:pPr>
            <a:r>
              <a:rPr lang="ru-RU" alt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Пособие включает наглядный </a:t>
            </a:r>
            <a:r>
              <a:rPr lang="ru-RU" altLang="ru-RU" sz="2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материал. </a:t>
            </a:r>
            <a:r>
              <a:rPr lang="ru-RU" alt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Оно универсально мобильно, просто в обращении.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alt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9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Магнитная доска с изображением лесной музыкальной полянки.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altLang="ru-RU" sz="29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2. Раздаточный материал : карточки с изображением элементов игры.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altLang="ru-RU" sz="29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3. «Компас настроений» - пособие, отображающее эмоционально – образное содержание произведения, с подвижной стрелкой двух цветов (в соответствии с эмоциональным восприятием ребенка конкретного произведения).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alt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Как работать с пособием.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alt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alt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Дети отправляются в путешествие на лесную полянку. Число участников определяется количеством комплектов пособий. Детям раздают карточки, предлагают прослушать произведение. Аналогичными карточками пользуется и водящий (ребенок, воспитатель, музыкальный руководитель), который во время анализа произведения крепит их к изображению магнитной доски, рассказывая о музыке. Анализ произведения ведем по следующей схеме: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ru-RU" alt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«Компас настроений» - эмоциональная сфера, характеризующая чувства и настроения, переданные в музыке.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ru-RU" alt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«Кто-что» - момент </a:t>
            </a:r>
            <a:r>
              <a:rPr lang="ru-RU" altLang="ru-RU" sz="29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программности</a:t>
            </a:r>
            <a:r>
              <a:rPr lang="ru-RU" alt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изобразительности (если имеются).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ru-RU" altLang="ru-RU" sz="19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1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ru-RU" altLang="ru-RU" sz="1200" b="1" i="1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500" b="1" i="1" dirty="0"/>
              <a:t> </a:t>
            </a: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title"/>
          </p:nvPr>
        </p:nvSpPr>
        <p:spPr>
          <a:xfrm>
            <a:off x="495300" y="260350"/>
            <a:ext cx="8915400" cy="1157288"/>
          </a:xfrm>
          <a:noFill/>
          <a:ln/>
        </p:spPr>
        <p:txBody>
          <a:bodyPr/>
          <a:lstStyle/>
          <a:p>
            <a:r>
              <a:rPr lang="ru-RU" altLang="ru-RU" sz="2400" b="1" i="1"/>
              <a:t>Описание пособия</a:t>
            </a:r>
          </a:p>
        </p:txBody>
      </p:sp>
    </p:spTree>
    <p:extLst>
      <p:ext uri="{BB962C8B-B14F-4D97-AF65-F5344CB8AC3E}">
        <p14:creationId xmlns:p14="http://schemas.microsoft.com/office/powerpoint/2010/main" val="281126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altLang="ru-RU" sz="2400" b="1" i="1"/>
              <a:t>Средства музыкальной выразительности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28229" y="1196975"/>
            <a:ext cx="8915400" cy="4857750"/>
          </a:xfrm>
          <a:noFill/>
          <a:ln/>
        </p:spPr>
        <p:txBody>
          <a:bodyPr/>
          <a:lstStyle/>
          <a:p>
            <a:pPr>
              <a:buFontTx/>
              <a:buChar char="-"/>
            </a:pPr>
            <a:r>
              <a:rPr lang="ru-RU" altLang="ru-RU" sz="1400" b="1" i="1"/>
              <a:t>Темп (улитка «Очень медленный», черепаха «Медленный», ежик «Быстрый», заяц «Очень быстрый»);</a:t>
            </a:r>
          </a:p>
          <a:p>
            <a:pPr>
              <a:buFontTx/>
              <a:buChar char="-"/>
            </a:pPr>
            <a:r>
              <a:rPr lang="ru-RU" altLang="ru-RU" sz="1400" b="1" i="1"/>
              <a:t>Регистр (звуковысотный муравейник: высокий, средний, низкий);</a:t>
            </a:r>
          </a:p>
          <a:p>
            <a:pPr>
              <a:buFontTx/>
              <a:buChar char="-"/>
            </a:pPr>
            <a:r>
              <a:rPr lang="ru-RU" altLang="ru-RU" sz="1400" b="1" i="1"/>
              <a:t>Ритм (ритмический вьюнок: долгие звуки, короткие звуки);</a:t>
            </a:r>
          </a:p>
          <a:p>
            <a:pPr>
              <a:buFontTx/>
              <a:buChar char="-"/>
            </a:pPr>
            <a:r>
              <a:rPr lang="ru-RU" altLang="ru-RU" sz="1400" b="1" i="1"/>
              <a:t>Динамика (медведь-папа –</a:t>
            </a:r>
            <a:r>
              <a:rPr lang="en-US" altLang="ru-RU" sz="1400" b="1" i="1"/>
              <a:t>f, ff</a:t>
            </a:r>
            <a:r>
              <a:rPr lang="ru-RU" altLang="ru-RU" sz="1400" b="1" i="1"/>
              <a:t>; мама-медведица – </a:t>
            </a:r>
            <a:r>
              <a:rPr lang="en-US" altLang="ru-RU" sz="1400" b="1" i="1"/>
              <a:t>mf, mp</a:t>
            </a:r>
            <a:r>
              <a:rPr lang="ru-RU" altLang="ru-RU" sz="1400" b="1" i="1"/>
              <a:t>, медвежонок – </a:t>
            </a:r>
            <a:r>
              <a:rPr lang="en-US" altLang="ru-RU" sz="1400" b="1" i="1"/>
              <a:t>p, pp</a:t>
            </a:r>
            <a:r>
              <a:rPr lang="ru-RU" altLang="ru-RU" sz="1400" b="1" i="1"/>
              <a:t>.</a:t>
            </a:r>
          </a:p>
          <a:p>
            <a:pPr>
              <a:buFontTx/>
              <a:buChar char="-"/>
            </a:pPr>
            <a:r>
              <a:rPr lang="ru-RU" altLang="ru-RU" sz="1400" b="1" i="1"/>
              <a:t>Лад (дерево: мажор; минор).</a:t>
            </a:r>
          </a:p>
          <a:p>
            <a:pPr>
              <a:buFontTx/>
              <a:buNone/>
            </a:pPr>
            <a:r>
              <a:rPr lang="ru-RU" altLang="ru-RU" sz="1400" b="1" i="1"/>
              <a:t>                   </a:t>
            </a:r>
            <a:r>
              <a:rPr lang="ru-RU" altLang="ru-RU" sz="2400" b="1" i="1"/>
              <a:t>Форма музыкального произведения</a:t>
            </a:r>
          </a:p>
          <a:p>
            <a:pPr>
              <a:buFontTx/>
              <a:buChar char="-"/>
            </a:pPr>
            <a:r>
              <a:rPr lang="ru-RU" altLang="ru-RU" sz="1400" b="1" i="1"/>
              <a:t>Структура (1-,2-,3-частная формы).</a:t>
            </a:r>
          </a:p>
          <a:p>
            <a:pPr>
              <a:buFontTx/>
              <a:buNone/>
            </a:pPr>
            <a:r>
              <a:rPr lang="ru-RU" altLang="ru-RU" sz="1400" b="1" i="1"/>
              <a:t>       Жанры (песня, танец, марш)  </a:t>
            </a:r>
          </a:p>
          <a:p>
            <a:pPr>
              <a:buFontTx/>
              <a:buNone/>
            </a:pPr>
            <a:r>
              <a:rPr lang="ru-RU" altLang="ru-RU" sz="1400" b="1" i="1"/>
              <a:t>       Музыкальный репертуар подбирается согласно плану музыкального руководителя. Каждая часть пособия может быть использована как самостоятельная музыкально- дидактическая игра. В целом же это полный и последовательный анализ музыкального произведения. Не обязательно сразу на одном занятии выполнять все задание, его можно выполнять и на последующих.</a:t>
            </a:r>
          </a:p>
          <a:p>
            <a:pPr>
              <a:buFontTx/>
              <a:buNone/>
            </a:pPr>
            <a:r>
              <a:rPr lang="ru-RU" altLang="ru-RU" sz="1400" b="1" i="1"/>
              <a:t>       Пособие используется начиная со средней группы (дети определяют содержание, передающее характер и средства выразительности). Начиная со старшей группы педагог использует весь комплект (дети знакомятся со стилем, жанрами и формой произведения).      </a:t>
            </a:r>
          </a:p>
        </p:txBody>
      </p:sp>
    </p:spTree>
    <p:extLst>
      <p:ext uri="{BB962C8B-B14F-4D97-AF65-F5344CB8AC3E}">
        <p14:creationId xmlns:p14="http://schemas.microsoft.com/office/powerpoint/2010/main" val="264273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00358" y="0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Monotype Corsiva" panose="03010101010201010101" pitchFamily="66" charset="0"/>
              </a:rPr>
              <a:t>Ладовое дерево</a:t>
            </a:r>
            <a:endParaRPr lang="ru-RU" sz="3600" b="1" dirty="0"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49344" y="1628800"/>
            <a:ext cx="1383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м</a:t>
            </a:r>
            <a:r>
              <a:rPr lang="ru-RU" sz="2800" b="1" dirty="0" smtClean="0"/>
              <a:t>ажор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53585" y="1836488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минор</a:t>
            </a:r>
            <a:endParaRPr lang="ru-RU" sz="32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264" y="3140969"/>
            <a:ext cx="2117848" cy="217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76"/>
          <a:stretch/>
        </p:blipFill>
        <p:spPr bwMode="auto">
          <a:xfrm>
            <a:off x="704528" y="3075819"/>
            <a:ext cx="2100853" cy="1882869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456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ds25.seversk.ru/wp-content/uploads/2015/08/romashka-1024x102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7564" y="5647229"/>
            <a:ext cx="492963" cy="491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ds25.seversk.ru/wp-content/uploads/2015/08/romashka-1024x102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929" y="5504107"/>
            <a:ext cx="722196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ds25.seversk.ru/wp-content/uploads/2015/08/romashka-1024x102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3247" y="5947463"/>
            <a:ext cx="555073" cy="55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ds25.seversk.ru/wp-content/uploads/2015/08/romashka-1024x102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862" y="5947463"/>
            <a:ext cx="625329" cy="623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ds25.seversk.ru/wp-content/uploads/2015/08/romashka-1024x102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3471" y="6099862"/>
            <a:ext cx="555073" cy="55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Users\lenovo.lenovo-ПК\Desktop\муз.игра\0009-036-A-v-etom-domike-zhili-tri-medvedja.pn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52" y="2463735"/>
            <a:ext cx="3131933" cy="4154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C:\Users\lenovo.lenovo-ПК\Desktop\муз.игра\0009-038-A-v-etom-domike-zhili-tri-medvedja.pn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864" y="4017839"/>
            <a:ext cx="1630875" cy="253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C:\Users\lenovo.lenovo-ПК\Desktop\муз.игра\0009-040-A-v-etom-domike-zhili-tri-medvedja.pn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972" y="2498705"/>
            <a:ext cx="2805245" cy="4154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037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0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840" y="2492896"/>
            <a:ext cx="1805001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Users\lenovo.lenovo-ПК\Desktop\муз.игра\luntik035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200" y="2206024"/>
            <a:ext cx="2304256" cy="329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lenovo.lenovo-ПК\Desktop\муз.игра\luntik036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1585398"/>
            <a:ext cx="2304256" cy="317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64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.lenovo-ПК\Desktop\муз.игра\дом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" r="4347"/>
          <a:stretch/>
        </p:blipFill>
        <p:spPr bwMode="auto">
          <a:xfrm>
            <a:off x="4779818" y="0"/>
            <a:ext cx="515356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ramki-vsem.ru/png/klipart-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561" y="-19067"/>
            <a:ext cx="2185280" cy="115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://ds25.seversk.ru/wp-content/uploads/2015/08/romashka-1024x102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530" y="5791005"/>
            <a:ext cx="555073" cy="55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://ds25.seversk.ru/wp-content/uploads/2015/08/romashka-1024x102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4349" y="5789952"/>
            <a:ext cx="555073" cy="55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ds25.seversk.ru/wp-content/uploads/2015/08/romashka-1024x102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4391" y="5791005"/>
            <a:ext cx="555073" cy="55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ds25.seversk.ru/wp-content/uploads/2015/08/romashka-1024x102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632" y="5704854"/>
            <a:ext cx="676840" cy="674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ds25.seversk.ru/wp-content/uploads/2015/08/romashka-1024x102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1329" y="5755939"/>
            <a:ext cx="555073" cy="55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://ds25.seversk.ru/wp-content/uploads/2015/08/romashka-1024x102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841" y="5755940"/>
            <a:ext cx="555073" cy="55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ds25.seversk.ru/wp-content/uploads/2015/08/romashka-1024x102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3280" y="5791005"/>
            <a:ext cx="555073" cy="55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://ds25.seversk.ru/wp-content/uploads/2015/08/romashka-1024x102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818" y="6252262"/>
            <a:ext cx="555073" cy="55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ds25.seversk.ru/wp-content/uploads/2015/08/romashka-1024x102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557" y="5771950"/>
            <a:ext cx="555073" cy="55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94550" y="4219273"/>
            <a:ext cx="885268" cy="148558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80790" y="4653137"/>
            <a:ext cx="813760" cy="10414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432719" y="5142991"/>
            <a:ext cx="648071" cy="5618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712640" y="5423922"/>
            <a:ext cx="720079" cy="2809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3" name="Picture 5" descr="C:\Users\lenovo.lenovo-ПК\Desktop\муз.игра\3231499b792beec17fb83f63cc8d6b20.jpg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1" r="53212" b="-2331"/>
          <a:stretch/>
        </p:blipFill>
        <p:spPr bwMode="auto">
          <a:xfrm>
            <a:off x="821522" y="2452760"/>
            <a:ext cx="1782235" cy="2971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286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87 0.12893 L 0.05465 0.06551 C 0.07116 0.05254 0.09391 0.0294 0.11683 0.00278 C 0.14247 -0.02732 0.16202 -0.05347 0.17404 -0.07408 L 0.23382 -0.17153 " pathEditMode="relative" rAng="-2335906" ptsTypes="FffFF">
                                      <p:cBhvr>
                                        <p:cTn id="6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26" y="-13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553</Words>
  <Application>Microsoft Office PowerPoint</Application>
  <PresentationFormat>Лист A4 (210x297 мм)</PresentationFormat>
  <Paragraphs>58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Муниципальное бюджетное дошкольное образовательное учреждение  «Детский сад комбинированного вида №28  Чистопольского муниципального района  Республики Татарстан </vt:lpstr>
      <vt:lpstr>«Музыкальные образы побуждают ребенка к сопереживанию и заставляют задуматься над тем, о чем музыка рассказывает. Ребенок не просто воспринимает музыкальные звуки, красоту и гармоничность их сочетаний, но стремится сопоставить все это с чем-то реальным». Н.А.Ветлугина.</vt:lpstr>
      <vt:lpstr>Образовательная область - музыка</vt:lpstr>
      <vt:lpstr>Описание пособия</vt:lpstr>
      <vt:lpstr>Средства музыкальной выразительности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34</cp:revision>
  <cp:lastPrinted>2015-06-18T17:08:54Z</cp:lastPrinted>
  <dcterms:created xsi:type="dcterms:W3CDTF">2014-10-16T18:01:03Z</dcterms:created>
  <dcterms:modified xsi:type="dcterms:W3CDTF">2015-12-09T08:55:54Z</dcterms:modified>
</cp:coreProperties>
</file>