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59" r:id="rId5"/>
    <p:sldId id="260" r:id="rId6"/>
    <p:sldId id="265" r:id="rId7"/>
    <p:sldId id="268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0.png"/><Relationship Id="rId18" Type="http://schemas.openxmlformats.org/officeDocument/2006/relationships/image" Target="../media/image17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1.png"/><Relationship Id="rId17" Type="http://schemas.openxmlformats.org/officeDocument/2006/relationships/image" Target="../media/image160.png"/><Relationship Id="rId2" Type="http://schemas.openxmlformats.org/officeDocument/2006/relationships/image" Target="../media/image110.png"/><Relationship Id="rId16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100.png"/><Relationship Id="rId5" Type="http://schemas.openxmlformats.org/officeDocument/2006/relationships/image" Target="../media/image49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5460"/>
            <a:ext cx="5965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Характеристики переменного тока.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4320480" cy="407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76056" y="1412776"/>
                <a:ext cx="322145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𝐸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𝐵𝑣𝑙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</m:func>
                      <m:r>
                        <a:rPr lang="en-US" sz="2800" b="0" i="1" smtClean="0">
                          <a:latin typeface="Cambria Math"/>
                        </a:rPr>
                        <m:t>.   (</m:t>
                      </m:r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412776"/>
                <a:ext cx="3221459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6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802037"/>
            <a:ext cx="5876221" cy="377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1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9" y="4218682"/>
            <a:ext cx="3635586" cy="582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82" y="5584865"/>
            <a:ext cx="2486390" cy="762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7077" y="16688"/>
                <a:ext cx="33550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𝑬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𝑩𝒗𝒍</m:t>
                      </m:r>
                      <m:func>
                        <m:func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8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𝜶</m:t>
                          </m:r>
                        </m:e>
                      </m:func>
                      <m:r>
                        <a:rPr lang="en-US" sz="2800" b="1" i="1" smtClean="0">
                          <a:latin typeface="Cambria Math"/>
                        </a:rPr>
                        <m:t>.   (</m:t>
                      </m:r>
                      <m:r>
                        <a:rPr lang="en-US" sz="2800" b="1" i="1" smtClean="0">
                          <a:latin typeface="Cambria Math"/>
                        </a:rPr>
                        <m:t>𝑩</m:t>
                      </m:r>
                      <m:r>
                        <a:rPr lang="en-US" sz="28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077" y="16688"/>
                <a:ext cx="335502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82997" y="3314878"/>
                <a:ext cx="16603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𝑩𝒗𝒍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997" y="3314878"/>
                <a:ext cx="1660391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68218" y="3776543"/>
                <a:ext cx="19922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𝒆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𝜶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218" y="3776543"/>
                <a:ext cx="1992212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5576" y="4801061"/>
                <a:ext cx="1801519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𝒇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𝑻</m:t>
                          </m:r>
                        </m:den>
                      </m:f>
                      <m:r>
                        <a:rPr lang="en-US" sz="2400" b="1" i="0" smtClean="0">
                          <a:latin typeface="Cambria Math"/>
                        </a:rPr>
                        <m:t>  (</m:t>
                      </m:r>
                      <m:r>
                        <a:rPr lang="ru-RU" sz="2400" b="1" i="0" smtClean="0">
                          <a:latin typeface="Cambria Math"/>
                        </a:rPr>
                        <m:t>Гц)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801061"/>
                <a:ext cx="1801519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646696" y="3314878"/>
            <a:ext cx="3248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Амплитудное значение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2345" y="3776543"/>
            <a:ext cx="3122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Мгновенное значение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7493" y="4279038"/>
            <a:ext cx="3289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Действующее значение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9027" y="4962130"/>
            <a:ext cx="185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Частота тока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9114" y="5735220"/>
            <a:ext cx="3697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Угловая частота (скорость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69" y="539908"/>
            <a:ext cx="7552134" cy="277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78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057056" cy="22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18456"/>
            <a:ext cx="4320480" cy="2332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71482" y="2256791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ym typeface="Symbol"/>
              </a:rPr>
              <a:t>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652120" y="3140968"/>
                <a:ext cx="4860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𝝋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3140968"/>
                <a:ext cx="48603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27853" y="5229200"/>
                <a:ext cx="30139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𝒆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m:rPr>
                              <m:nor/>
                            </m:rPr>
                            <a:rPr lang="ru-RU" sz="2400" b="1" dirty="0">
                              <a:sym typeface="Symbol"/>
                            </a:rPr>
                            <m:t></m:t>
                          </m:r>
                          <m:r>
                            <m:rPr>
                              <m:nor/>
                            </m:rPr>
                            <a:rPr lang="ru-RU" sz="2400" b="1" dirty="0"/>
                            <m:t> 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853" y="5229200"/>
                <a:ext cx="3013902" cy="461665"/>
              </a:xfrm>
              <a:prstGeom prst="rect">
                <a:avLst/>
              </a:prstGeom>
              <a:blipFill rotWithShape="1">
                <a:blip r:embed="rId5"/>
                <a:stretch>
                  <a:fillRect r="-202"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843808" y="2256791"/>
            <a:ext cx="3746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Начальная фаза колебаний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3730" y="3150004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Сдвиг фаз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9655" y="5229199"/>
            <a:ext cx="4585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Уравнение мгновенного значения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7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0"/>
            <a:ext cx="8533663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56992"/>
            <a:ext cx="3240361" cy="2618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77072"/>
            <a:ext cx="3172767" cy="91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6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19672" y="20782"/>
                <a:ext cx="36359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𝒖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𝟑𝟏𝟎</m:t>
                      </m:r>
                      <m:r>
                        <a:rPr lang="en-US" sz="2400" b="1" i="1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𝟑𝟏𝟒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𝟒𝟓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0782"/>
                <a:ext cx="3635932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05966" y="620685"/>
                <a:ext cx="20274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𝟑𝟏𝟎</m:t>
                      </m:r>
                      <m:r>
                        <a:rPr lang="en-US" sz="2400" b="1" i="1" smtClean="0">
                          <a:latin typeface="Cambria Math"/>
                        </a:rPr>
                        <m:t> В.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966" y="620685"/>
                <a:ext cx="2027478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86461" y="1082350"/>
                <a:ext cx="32612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𝑼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𝟎</m:t>
                      </m:r>
                      <m:r>
                        <a:rPr lang="en-US" sz="2400" b="1" i="1" smtClean="0">
                          <a:latin typeface="Cambria Math"/>
                        </a:rPr>
                        <m:t>,</m:t>
                      </m:r>
                      <m:r>
                        <a:rPr lang="en-US" sz="2400" b="1" i="1" smtClean="0">
                          <a:latin typeface="Cambria Math"/>
                        </a:rPr>
                        <m:t>𝟕𝟏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𝟐𝟐𝟎</m:t>
                      </m:r>
                      <m:r>
                        <a:rPr lang="en-US" sz="2400" b="1" i="1" smtClean="0">
                          <a:latin typeface="Cambria Math"/>
                        </a:rPr>
                        <m:t> В.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461" y="1082350"/>
                <a:ext cx="326121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05966" y="1544018"/>
                <a:ext cx="1880066" cy="4993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𝝎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𝟑𝟏𝟒</m:t>
                      </m:r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 </m:t>
                      </m:r>
                      <m:box>
                        <m:boxPr>
                          <m:ctrlPr>
                            <a:rPr lang="ru-RU" sz="2400" b="1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b="1" i="1" smtClean="0">
                                  <a:latin typeface="Cambria Math"/>
                                  <a:ea typeface="Cambria Math"/>
                                </a:rPr>
                                <m:t>рад</m:t>
                              </m:r>
                            </m:num>
                            <m:den>
                              <m:r>
                                <a:rPr lang="ru-RU" sz="2400" b="1" i="1" smtClean="0">
                                  <a:latin typeface="Cambria Math"/>
                                  <a:ea typeface="Cambria Math"/>
                                </a:rPr>
                                <m:t>с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966" y="1544018"/>
                <a:ext cx="1880066" cy="499367"/>
              </a:xfrm>
              <a:prstGeom prst="rect">
                <a:avLst/>
              </a:prstGeom>
              <a:blipFill rotWithShape="1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86463" y="2043385"/>
                <a:ext cx="3992247" cy="825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𝒇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𝝅</m:t>
                          </m:r>
                        </m:den>
                      </m:f>
                      <m:r>
                        <a:rPr lang="ru-RU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1" i="1" smtClean="0">
                              <a:latin typeface="Cambria Math"/>
                            </a:rPr>
                            <m:t>𝟑𝟏𝟒</m:t>
                          </m:r>
                        </m:num>
                        <m:den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ru-RU" sz="2400" b="1" i="1" smtClean="0">
                              <a:latin typeface="Cambria Math"/>
                              <a:ea typeface="Cambria Math"/>
                            </a:rPr>
                            <m:t>𝟏𝟒</m:t>
                          </m:r>
                        </m:den>
                      </m:f>
                      <m:r>
                        <a:rPr lang="ru-RU" sz="2400" b="1" i="1" smtClean="0">
                          <a:latin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</a:rPr>
                        <m:t>𝟓𝟎</m:t>
                      </m:r>
                      <m:r>
                        <a:rPr lang="ru-RU" sz="2400" b="1" i="1" smtClean="0">
                          <a:latin typeface="Cambria Math"/>
                        </a:rPr>
                        <m:t>  Гц.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463" y="2043385"/>
                <a:ext cx="3992247" cy="8252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86463" y="2891274"/>
                <a:ext cx="3199787" cy="850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𝑻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𝒇</m:t>
                          </m:r>
                        </m:den>
                      </m:f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𝟓𝟎</m:t>
                          </m:r>
                        </m:den>
                      </m:f>
                      <m:r>
                        <a:rPr lang="ru-RU" sz="2400" b="1" i="1" smtClean="0">
                          <a:latin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</a:rPr>
                        <m:t>𝟎</m:t>
                      </m:r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r>
                        <a:rPr lang="ru-RU" sz="2400" b="1" i="1" smtClean="0">
                          <a:latin typeface="Cambria Math"/>
                        </a:rPr>
                        <m:t>𝟎𝟐</m:t>
                      </m:r>
                      <m:r>
                        <a:rPr lang="en-US" sz="2400" b="1" i="1" smtClean="0">
                          <a:latin typeface="Cambria Math"/>
                        </a:rPr>
                        <m:t>  </m:t>
                      </m:r>
                      <m:r>
                        <a:rPr lang="ru-RU" sz="2400" b="1" i="1" smtClean="0">
                          <a:latin typeface="Cambria Math"/>
                        </a:rPr>
                        <m:t>с.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463" y="2891274"/>
                <a:ext cx="3199787" cy="8509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86463" y="3846239"/>
                <a:ext cx="1136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dirty="0" smtClean="0">
                          <a:latin typeface="Cambria Math"/>
                          <a:ea typeface="Cambria Math"/>
                          <a:sym typeface="Symbol"/>
                        </a:rPr>
                        <m:t>Ψ</m:t>
                      </m:r>
                      <m:r>
                        <m:rPr>
                          <m:nor/>
                        </m:rPr>
                        <a:rPr lang="ru-RU" sz="2400" b="0" i="0" dirty="0" smtClean="0">
                          <a:latin typeface="Cambria Math"/>
                          <a:ea typeface="Cambria Math"/>
                          <a:sym typeface="Symbol"/>
                        </a:rPr>
                        <m:t>=−</m:t>
                      </m:r>
                      <m:r>
                        <m:rPr>
                          <m:nor/>
                        </m:rPr>
                        <a:rPr lang="ru-RU" sz="2400" i="0" dirty="0" smtClean="0">
                          <a:sym typeface="Symbol"/>
                        </a:rPr>
                        <m:t>45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463" y="3846239"/>
                <a:ext cx="1136850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14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3216" y="5938"/>
                <a:ext cx="22678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6" y="5938"/>
                <a:ext cx="2267800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730" y="467603"/>
                <a:ext cx="31063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=2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+90)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0" y="467603"/>
                <a:ext cx="3106363" cy="461665"/>
              </a:xfrm>
              <a:prstGeom prst="rect">
                <a:avLst/>
              </a:prstGeom>
              <a:blipFill rotWithShape="1">
                <a:blip r:embed="rId3"/>
                <a:stretch>
                  <a:fillRect r="-196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-5605" y="929268"/>
                <a:ext cx="35087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=1,5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+135)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05" y="929268"/>
                <a:ext cx="3508717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174"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390933"/>
                <a:ext cx="35087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=2,5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−135)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90933"/>
                <a:ext cx="3508717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>
            <a:off x="28730" y="1988840"/>
            <a:ext cx="38231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730" y="2132856"/>
                <a:ext cx="28139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𝑖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0" y="2132856"/>
                <a:ext cx="2813912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единительная линия 9"/>
          <p:cNvCxnSpPr/>
          <p:nvPr/>
        </p:nvCxnSpPr>
        <p:spPr>
          <a:xfrm>
            <a:off x="1259632" y="4221088"/>
            <a:ext cx="2808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259632" y="4221088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259632" y="2996952"/>
            <a:ext cx="0" cy="12241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611560" y="3609020"/>
            <a:ext cx="648072" cy="6120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67544" y="4221088"/>
            <a:ext cx="792088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84168" y="2708920"/>
            <a:ext cx="2808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084168" y="2708920"/>
            <a:ext cx="172819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7804486" y="2708920"/>
            <a:ext cx="0" cy="12241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7139090" y="3320988"/>
            <a:ext cx="648072" cy="6120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H="1">
            <a:off x="7139090" y="2392129"/>
            <a:ext cx="792088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084168" y="2392129"/>
            <a:ext cx="1847010" cy="31679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931178" y="2161296"/>
                <a:ext cx="7232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1178" y="2161296"/>
                <a:ext cx="723211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886111" y="3627022"/>
                <a:ext cx="4939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111" y="3627022"/>
                <a:ext cx="493981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912720" y="2996952"/>
                <a:ext cx="7232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2720" y="2996952"/>
                <a:ext cx="723211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520808" y="2743936"/>
                <a:ext cx="486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808" y="2743936"/>
                <a:ext cx="486865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65651" y="4813006"/>
                <a:ext cx="4939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51" y="4813006"/>
                <a:ext cx="493981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13597" y="3505936"/>
                <a:ext cx="4939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97" y="3505936"/>
                <a:ext cx="493981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334920" y="2896336"/>
                <a:ext cx="4939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920" y="2896336"/>
                <a:ext cx="493981" cy="4616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663788" y="4351341"/>
                <a:ext cx="486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788" y="4351341"/>
                <a:ext cx="486865" cy="46166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948264" y="1994777"/>
                <a:ext cx="367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𝒊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1994777"/>
                <a:ext cx="367408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655670" y="4689139"/>
                <a:ext cx="32059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𝑖</m:t>
                      </m:r>
                      <m:r>
                        <a:rPr lang="en-US" sz="2400" b="0" i="1" smtClean="0">
                          <a:latin typeface="Cambria Math"/>
                        </a:rPr>
                        <m:t>=3,7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+20)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670" y="4689139"/>
                <a:ext cx="3205942" cy="461665"/>
              </a:xfrm>
              <a:prstGeom prst="rect">
                <a:avLst/>
              </a:prstGeom>
              <a:blipFill rotWithShape="1">
                <a:blip r:embed="rId16"/>
                <a:stretch>
                  <a:fillRect r="-190"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718641" y="5661248"/>
                <a:ext cx="31286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𝑖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641" y="5661248"/>
                <a:ext cx="3128613" cy="461665"/>
              </a:xfrm>
              <a:prstGeom prst="rect">
                <a:avLst/>
              </a:prstGeom>
              <a:blipFill rotWithShape="1">
                <a:blip r:embed="rId17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735048" y="5661247"/>
                <a:ext cx="26982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1,5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(314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+90)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048" y="5661247"/>
                <a:ext cx="2698239" cy="461665"/>
              </a:xfrm>
              <a:prstGeom prst="rect">
                <a:avLst/>
              </a:prstGeom>
              <a:blipFill rotWithShape="1">
                <a:blip r:embed="rId18"/>
                <a:stretch>
                  <a:fillRect r="-452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880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31640" y="3207"/>
                <a:ext cx="18744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 smtClean="0">
                          <a:latin typeface="Cambria Math"/>
                        </a:rPr>
                        <m:t>𝟏</m:t>
                      </m:r>
                      <m:r>
                        <a:rPr lang="ru-RU" sz="2000" b="1" i="1" smtClean="0">
                          <a:latin typeface="Cambria Math"/>
                        </a:rPr>
                        <m:t>−</m:t>
                      </m:r>
                      <m:r>
                        <a:rPr lang="ru-RU" sz="2000" b="0" i="1" smtClean="0">
                          <a:latin typeface="Cambria Math"/>
                        </a:rPr>
                        <m:t>ВАРИАНТ.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207"/>
                <a:ext cx="1874424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664905" y="6414"/>
                <a:ext cx="16898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/>
                  <a:t>2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latin typeface="Cambria Math"/>
                      </a:rPr>
                      <m:t>−</m:t>
                    </m:r>
                    <m:r>
                      <a:rPr lang="ru-RU" sz="2000" b="0" i="1" smtClean="0">
                        <a:latin typeface="Cambria Math"/>
                      </a:rPr>
                      <m:t>ВАРИАНТ.</m:t>
                    </m:r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905" y="6414"/>
                <a:ext cx="1689886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3610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46586" y="493380"/>
                <a:ext cx="36359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𝒖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</a:rPr>
                        <m:t>𝟏𝟕𝟗</m:t>
                      </m:r>
                      <m:r>
                        <a:rPr lang="en-US" sz="2400" b="1" i="1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𝟔𝟐𝟖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86" y="493380"/>
                <a:ext cx="3635932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55604" y="506775"/>
                <a:ext cx="38202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𝒖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ru-RU" sz="2400" b="1" i="1" smtClean="0">
                          <a:latin typeface="Cambria Math"/>
                        </a:rPr>
                        <m:t>𝟓𝟑𝟓</m:t>
                      </m:r>
                      <m:r>
                        <a:rPr lang="en-US" sz="2400" b="1" i="1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𝟏𝟐𝟓𝟔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ru-RU" sz="2400" b="1" i="1" smtClean="0">
                              <a:latin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604" y="506775"/>
                <a:ext cx="3820277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>
            <a:off x="36062" y="2348880"/>
            <a:ext cx="90758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537940" y="0"/>
            <a:ext cx="0" cy="6858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47998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28498" y="3198167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𝟒𝟓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498" y="3198167"/>
                <a:ext cx="2956194" cy="461665"/>
              </a:xfrm>
              <a:prstGeom prst="rect">
                <a:avLst/>
              </a:prstGeom>
              <a:blipFill rotWithShape="1">
                <a:blip r:embed="rId6"/>
                <a:stretch>
                  <a:fillRect r="-206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328498" y="3717032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𝟏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498" y="3717032"/>
                <a:ext cx="2956194" cy="461665"/>
              </a:xfrm>
              <a:prstGeom prst="rect">
                <a:avLst/>
              </a:prstGeom>
              <a:blipFill rotWithShape="1">
                <a:blip r:embed="rId7"/>
                <a:stretch>
                  <a:fillRect r="-206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328498" y="2736502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498" y="2736502"/>
                <a:ext cx="2956194" cy="461665"/>
              </a:xfrm>
              <a:prstGeom prst="rect">
                <a:avLst/>
              </a:prstGeom>
              <a:blipFill rotWithShape="1">
                <a:blip r:embed="rId8"/>
                <a:stretch>
                  <a:fillRect r="-206"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88392" y="3717032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92" y="3717032"/>
                <a:ext cx="2956194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8392" y="3255367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𝟏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𝟒𝟓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92" y="3255367"/>
                <a:ext cx="2956194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88392" y="2810545"/>
                <a:ext cx="29561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  <m:func>
                        <m:func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1" i="0" smtClean="0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  <m:r>
                            <a:rPr lang="en-US" sz="24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92" y="2810545"/>
                <a:ext cx="2956194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24799" y="4365104"/>
                <a:ext cx="22833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𝒊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99" y="4365104"/>
                <a:ext cx="2283381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664905" y="4365104"/>
                <a:ext cx="22833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𝒊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905" y="4365104"/>
                <a:ext cx="2283381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8809" y="1124744"/>
                <a:ext cx="6991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09" y="1124744"/>
                <a:ext cx="699166" cy="46166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775562" y="1124743"/>
                <a:ext cx="4780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562" y="1124743"/>
                <a:ext cx="478016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1427113" y="1124742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>
                          <a:latin typeface="Cambria Math"/>
                          <a:ea typeface="Cambria Math"/>
                        </a:rPr>
                        <m:t>𝝎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113" y="1124742"/>
                <a:ext cx="500458" cy="46166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2175095" y="1124869"/>
                <a:ext cx="42672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𝒇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5095" y="1124869"/>
                <a:ext cx="426720" cy="461665"/>
              </a:xfrm>
              <a:prstGeom prst="rect">
                <a:avLst/>
              </a:prstGeom>
              <a:blipFill rotWithShape="1">
                <a:blip r:embed="rId17"/>
                <a:stretch>
                  <a:fillRect l="-4286" r="-2857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2898630" y="1124741"/>
                <a:ext cx="4459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𝑻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8630" y="1124741"/>
                <a:ext cx="445956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3588472" y="1124869"/>
                <a:ext cx="4940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dirty="0">
                          <a:latin typeface="Cambria Math"/>
                          <a:ea typeface="Cambria Math"/>
                          <a:sym typeface="Symbol"/>
                        </a:rPr>
                        <m:t>Ψ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472" y="1124869"/>
                <a:ext cx="494046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4651214" y="1124744"/>
                <a:ext cx="6991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1214" y="1124744"/>
                <a:ext cx="699166" cy="461665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Прямоугольник 27"/>
              <p:cNvSpPr/>
              <p:nvPr/>
            </p:nvSpPr>
            <p:spPr>
              <a:xfrm>
                <a:off x="5350380" y="1124869"/>
                <a:ext cx="4780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380" y="1124869"/>
                <a:ext cx="478016" cy="461665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6009390" y="1124869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>
                          <a:latin typeface="Cambria Math"/>
                          <a:ea typeface="Cambria Math"/>
                        </a:rPr>
                        <m:t>𝝎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390" y="1124869"/>
                <a:ext cx="500458" cy="461665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Прямоугольник 29"/>
              <p:cNvSpPr/>
              <p:nvPr/>
            </p:nvSpPr>
            <p:spPr>
              <a:xfrm>
                <a:off x="6806595" y="1124869"/>
                <a:ext cx="42672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𝒇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0" name="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595" y="1124869"/>
                <a:ext cx="426720" cy="461665"/>
              </a:xfrm>
              <a:prstGeom prst="rect">
                <a:avLst/>
              </a:prstGeom>
              <a:blipFill rotWithShape="1">
                <a:blip r:embed="rId23"/>
                <a:stretch>
                  <a:fillRect l="-4286" r="-2857"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7354791" y="1124869"/>
                <a:ext cx="4459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𝑻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791" y="1124869"/>
                <a:ext cx="445956" cy="46166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8037669" y="1124869"/>
                <a:ext cx="4940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dirty="0">
                          <a:latin typeface="Cambria Math"/>
                          <a:ea typeface="Cambria Math"/>
                          <a:sym typeface="Symbol"/>
                        </a:rPr>
                        <m:t>Ψ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669" y="1124869"/>
                <a:ext cx="494046" cy="46166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Прямая соединительная линия 33"/>
          <p:cNvCxnSpPr/>
          <p:nvPr/>
        </p:nvCxnSpPr>
        <p:spPr>
          <a:xfrm>
            <a:off x="179512" y="1093132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929833" y="1093591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90371" y="4178697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97066" y="4178697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84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481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Александр</cp:lastModifiedBy>
  <cp:revision>25</cp:revision>
  <dcterms:created xsi:type="dcterms:W3CDTF">2015-03-17T02:01:18Z</dcterms:created>
  <dcterms:modified xsi:type="dcterms:W3CDTF">2016-11-29T08:50:32Z</dcterms:modified>
</cp:coreProperties>
</file>