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FFFF"/>
    <a:srgbClr val="C9D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1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D2060AE-0A95-4AD0-8B78-A7093EE0D21E}" type="datetimeFigureOut">
              <a:rPr lang="ru-RU" smtClean="0"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40B0260-2F9D-4914-AB8D-C0264FFED71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5" t="6263" r="30540" b="7151"/>
          <a:stretch/>
        </p:blipFill>
        <p:spPr bwMode="auto">
          <a:xfrm>
            <a:off x="3347864" y="188640"/>
            <a:ext cx="5708454" cy="63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192" y="1780406"/>
            <a:ext cx="8711126" cy="2152650"/>
          </a:xfrm>
        </p:spPr>
        <p:txBody>
          <a:bodyPr/>
          <a:lstStyle/>
          <a:p>
            <a:r>
              <a:rPr lang="ru-RU" dirty="0" smtClean="0"/>
              <a:t>Построение векторной диаграммы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7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0" y="1340768"/>
            <a:ext cx="9144000" cy="136815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Font typeface="Wingdings" pitchFamily="2" charset="2"/>
              <a:buNone/>
              <a:tabLst>
                <a:tab pos="1439863" algn="l"/>
              </a:tabLst>
            </a:pPr>
            <a:r>
              <a:rPr lang="en-US" sz="8000" dirty="0" smtClean="0"/>
              <a:t>I</a:t>
            </a:r>
            <a:r>
              <a:rPr lang="en-US" sz="8000" baseline="-25000" dirty="0" smtClean="0"/>
              <a:t>0</a:t>
            </a:r>
            <a:r>
              <a:rPr lang="en-US" sz="8000" dirty="0" smtClean="0"/>
              <a:t> = </a:t>
            </a:r>
            <a:r>
              <a:rPr lang="en-US" sz="8000" dirty="0" err="1" smtClean="0"/>
              <a:t>I</a:t>
            </a:r>
            <a:r>
              <a:rPr lang="en-US" sz="8000" baseline="-25000" dirty="0" err="1" smtClean="0"/>
              <a:t>a</a:t>
            </a:r>
            <a:r>
              <a:rPr lang="en-US" sz="8000" dirty="0" smtClean="0"/>
              <a:t> + </a:t>
            </a:r>
            <a:r>
              <a:rPr lang="en-US" sz="8000" dirty="0" err="1" smtClean="0"/>
              <a:t>I</a:t>
            </a:r>
            <a:r>
              <a:rPr lang="en-US" sz="8000" baseline="-25000" dirty="0" err="1" smtClean="0"/>
              <a:t>b</a:t>
            </a:r>
            <a:r>
              <a:rPr lang="en-US" sz="8000" dirty="0" smtClean="0"/>
              <a:t> + </a:t>
            </a:r>
            <a:r>
              <a:rPr lang="en-US" sz="8000" dirty="0" err="1" smtClean="0"/>
              <a:t>I</a:t>
            </a:r>
            <a:r>
              <a:rPr lang="en-US" sz="8000" baseline="-25000" dirty="0" err="1" smtClean="0"/>
              <a:t>c</a:t>
            </a:r>
            <a:endParaRPr lang="ru-RU" sz="8000" dirty="0"/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0" y="2708920"/>
            <a:ext cx="9144000" cy="136815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  <a:tabLst>
                <a:tab pos="1439863" algn="l"/>
              </a:tabLst>
            </a:pPr>
            <a:r>
              <a:rPr lang="en-US" sz="8000" dirty="0" smtClean="0"/>
              <a:t>I</a:t>
            </a:r>
            <a:r>
              <a:rPr lang="en-US" sz="8000" baseline="-25000" dirty="0" smtClean="0"/>
              <a:t>0</a:t>
            </a:r>
            <a:r>
              <a:rPr lang="en-US" sz="8000" dirty="0" smtClean="0"/>
              <a:t> = L</a:t>
            </a:r>
            <a:r>
              <a:rPr lang="en-US" sz="8000" baseline="-25000" dirty="0" smtClean="0"/>
              <a:t>I</a:t>
            </a:r>
            <a:r>
              <a:rPr lang="en-US" sz="6000" baseline="-34000" dirty="0" smtClean="0"/>
              <a:t>0</a:t>
            </a:r>
            <a:r>
              <a:rPr lang="en-US" sz="8000" dirty="0" smtClean="0"/>
              <a:t> * </a:t>
            </a:r>
            <a:r>
              <a:rPr lang="en-US" sz="8000" dirty="0" err="1" smtClean="0"/>
              <a:t>M</a:t>
            </a:r>
            <a:r>
              <a:rPr lang="en-US" sz="8000" baseline="-25000" dirty="0" err="1" smtClean="0"/>
              <a:t>i</a:t>
            </a:r>
            <a:r>
              <a:rPr lang="en-US" sz="8000" dirty="0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5556" y="407707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" lvl="0" algn="ctr">
              <a:tabLst>
                <a:tab pos="1439863" algn="l"/>
              </a:tabLst>
            </a:pPr>
            <a:r>
              <a:rPr lang="en-US" sz="8000" dirty="0">
                <a:solidFill>
                  <a:prstClr val="white"/>
                </a:solidFill>
              </a:rPr>
              <a:t>I</a:t>
            </a:r>
            <a:r>
              <a:rPr lang="en-US" sz="8000" baseline="-25000" dirty="0">
                <a:solidFill>
                  <a:prstClr val="white"/>
                </a:solidFill>
              </a:rPr>
              <a:t>0 </a:t>
            </a:r>
            <a:r>
              <a:rPr lang="en-US" sz="8000" dirty="0">
                <a:solidFill>
                  <a:prstClr val="white"/>
                </a:solidFill>
              </a:rPr>
              <a:t>= 2,2*10 = 22 A</a:t>
            </a:r>
            <a:endParaRPr lang="ru-RU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8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1"/>
          </a:xfrm>
        </p:spPr>
        <p:txBody>
          <a:bodyPr>
            <a:noAutofit/>
          </a:bodyPr>
          <a:lstStyle/>
          <a:p>
            <a:pPr marL="18288" indent="0">
              <a:buNone/>
              <a:tabLst>
                <a:tab pos="1439863" algn="l"/>
              </a:tabLst>
            </a:pPr>
            <a:r>
              <a:rPr lang="ru-RU" sz="5400" dirty="0" smtClean="0"/>
              <a:t>	</a:t>
            </a:r>
            <a:r>
              <a:rPr lang="en-US" sz="5400" dirty="0" err="1" smtClean="0"/>
              <a:t>I</a:t>
            </a:r>
            <a:r>
              <a:rPr lang="en-US" sz="5400" baseline="-25000" dirty="0" err="1" smtClean="0"/>
              <a:t>a</a:t>
            </a:r>
            <a:r>
              <a:rPr lang="en-US" sz="5400" dirty="0" smtClean="0"/>
              <a:t> = 22 A ; </a:t>
            </a:r>
            <a:r>
              <a:rPr lang="ru-RU" sz="5400" dirty="0" smtClean="0"/>
              <a:t>		</a:t>
            </a:r>
            <a:r>
              <a:rPr lang="el-GR" sz="5400" dirty="0" smtClean="0">
                <a:sym typeface="Symbol"/>
              </a:rPr>
              <a:t></a:t>
            </a:r>
            <a:r>
              <a:rPr lang="en-US" sz="5400" baseline="-25000" dirty="0" smtClean="0">
                <a:sym typeface="Symbol"/>
              </a:rPr>
              <a:t>a </a:t>
            </a:r>
            <a:r>
              <a:rPr lang="en-US" sz="5400" dirty="0" smtClean="0">
                <a:sym typeface="Symbol"/>
              </a:rPr>
              <a:t>= 90</a:t>
            </a:r>
            <a:r>
              <a:rPr lang="en-US" sz="5400" baseline="30000" dirty="0" smtClean="0">
                <a:sym typeface="Symbol"/>
              </a:rPr>
              <a:t>o</a:t>
            </a:r>
            <a:endParaRPr lang="en-US" sz="5400" baseline="30000" dirty="0" smtClean="0"/>
          </a:p>
          <a:p>
            <a:pPr marL="18288" indent="0">
              <a:buNone/>
              <a:tabLst>
                <a:tab pos="1439863" algn="l"/>
              </a:tabLst>
            </a:pPr>
            <a:r>
              <a:rPr lang="ru-RU" sz="5400" dirty="0" smtClean="0"/>
              <a:t>	</a:t>
            </a:r>
            <a:r>
              <a:rPr lang="en-US" sz="5400" dirty="0" err="1" smtClean="0"/>
              <a:t>I</a:t>
            </a:r>
            <a:r>
              <a:rPr lang="en-US" sz="5400" baseline="-25000" dirty="0" err="1" smtClean="0"/>
              <a:t>b</a:t>
            </a:r>
            <a:r>
              <a:rPr lang="en-US" sz="5400" dirty="0" smtClean="0"/>
              <a:t> = 22 A</a:t>
            </a:r>
            <a:r>
              <a:rPr lang="en-US" sz="5400" dirty="0"/>
              <a:t> ; </a:t>
            </a:r>
            <a:r>
              <a:rPr lang="ru-RU" sz="5400" dirty="0" smtClean="0"/>
              <a:t>		</a:t>
            </a:r>
            <a:r>
              <a:rPr lang="el-GR" sz="5400" dirty="0" smtClean="0">
                <a:sym typeface="Symbol"/>
              </a:rPr>
              <a:t></a:t>
            </a:r>
            <a:r>
              <a:rPr lang="en-US" sz="5400" baseline="-25000" dirty="0" smtClean="0">
                <a:sym typeface="Symbol"/>
              </a:rPr>
              <a:t>b </a:t>
            </a:r>
            <a:r>
              <a:rPr lang="en-US" sz="5400" dirty="0" smtClean="0">
                <a:sym typeface="Symbol"/>
              </a:rPr>
              <a:t>= - 37</a:t>
            </a:r>
            <a:r>
              <a:rPr lang="en-US" sz="5400" baseline="30000" dirty="0" smtClean="0">
                <a:sym typeface="Symbol"/>
              </a:rPr>
              <a:t>o</a:t>
            </a:r>
            <a:endParaRPr lang="en-US" sz="5400" dirty="0" smtClean="0"/>
          </a:p>
          <a:p>
            <a:pPr marL="18288" indent="0">
              <a:buNone/>
              <a:tabLst>
                <a:tab pos="1439863" algn="l"/>
              </a:tabLst>
            </a:pPr>
            <a:r>
              <a:rPr lang="ru-RU" sz="5400" dirty="0" smtClean="0"/>
              <a:t>	</a:t>
            </a:r>
            <a:r>
              <a:rPr lang="en-US" sz="5400" dirty="0" err="1" smtClean="0"/>
              <a:t>I</a:t>
            </a:r>
            <a:r>
              <a:rPr lang="en-US" sz="5400" baseline="-25000" dirty="0" err="1" smtClean="0"/>
              <a:t>c</a:t>
            </a:r>
            <a:r>
              <a:rPr lang="en-US" sz="5400" dirty="0" smtClean="0"/>
              <a:t> = 44 A</a:t>
            </a:r>
            <a:r>
              <a:rPr lang="en-US" sz="5400" dirty="0"/>
              <a:t> ; </a:t>
            </a:r>
            <a:r>
              <a:rPr lang="ru-RU" sz="5400" dirty="0" smtClean="0"/>
              <a:t>		</a:t>
            </a:r>
            <a:r>
              <a:rPr lang="el-GR" sz="5400" dirty="0" smtClean="0">
                <a:sym typeface="Symbol"/>
              </a:rPr>
              <a:t></a:t>
            </a:r>
            <a:r>
              <a:rPr lang="en-US" sz="5400" baseline="-25000" dirty="0" smtClean="0">
                <a:sym typeface="Symbol"/>
              </a:rPr>
              <a:t>c </a:t>
            </a:r>
            <a:r>
              <a:rPr lang="en-US" sz="5400" dirty="0" smtClean="0">
                <a:sym typeface="Symbol"/>
              </a:rPr>
              <a:t>= 0</a:t>
            </a:r>
            <a:r>
              <a:rPr lang="en-US" sz="5400" baseline="30000" dirty="0" smtClean="0">
                <a:sym typeface="Symbol"/>
              </a:rPr>
              <a:t>o</a:t>
            </a:r>
            <a:endParaRPr lang="ru-RU" sz="5400" baseline="30000" dirty="0" smtClean="0">
              <a:sym typeface="Symbol"/>
            </a:endParaRPr>
          </a:p>
          <a:p>
            <a:pPr marL="18288" indent="0">
              <a:buNone/>
              <a:tabLst>
                <a:tab pos="1790700" algn="l"/>
              </a:tabLst>
            </a:pPr>
            <a:r>
              <a:rPr lang="ru-RU" sz="5400" baseline="30000" dirty="0">
                <a:sym typeface="Symbol"/>
              </a:rPr>
              <a:t>	</a:t>
            </a:r>
            <a:r>
              <a:rPr lang="en-US" sz="5400" dirty="0" err="1" smtClean="0">
                <a:sym typeface="Symbol"/>
              </a:rPr>
              <a:t>U</a:t>
            </a:r>
            <a:r>
              <a:rPr lang="en-US" sz="5400" baseline="-25000" dirty="0" err="1" smtClean="0">
                <a:sym typeface="Symbol"/>
              </a:rPr>
              <a:t>a</a:t>
            </a:r>
            <a:r>
              <a:rPr lang="ru-RU" sz="5400" baseline="-25000" dirty="0" smtClean="0">
                <a:sym typeface="Symbol"/>
              </a:rPr>
              <a:t> </a:t>
            </a:r>
            <a:r>
              <a:rPr lang="en-US" sz="5400" dirty="0" smtClean="0">
                <a:sym typeface="Symbol"/>
              </a:rPr>
              <a:t>=</a:t>
            </a:r>
            <a:r>
              <a:rPr lang="ru-RU" sz="5400" dirty="0" smtClean="0">
                <a:sym typeface="Symbol"/>
              </a:rPr>
              <a:t> </a:t>
            </a:r>
            <a:r>
              <a:rPr lang="en-US" sz="5400" dirty="0" err="1" smtClean="0">
                <a:sym typeface="Symbol"/>
              </a:rPr>
              <a:t>U</a:t>
            </a:r>
            <a:r>
              <a:rPr lang="en-US" sz="5400" baseline="-25000" dirty="0" err="1" smtClean="0">
                <a:sym typeface="Symbol"/>
              </a:rPr>
              <a:t>b</a:t>
            </a:r>
            <a:r>
              <a:rPr lang="ru-RU" sz="5400" baseline="-25000" dirty="0" smtClean="0">
                <a:sym typeface="Symbol"/>
              </a:rPr>
              <a:t> </a:t>
            </a:r>
            <a:r>
              <a:rPr lang="en-US" sz="5400" dirty="0" smtClean="0">
                <a:sym typeface="Symbol"/>
              </a:rPr>
              <a:t>=</a:t>
            </a:r>
            <a:r>
              <a:rPr lang="ru-RU" sz="5400" dirty="0" smtClean="0">
                <a:sym typeface="Symbol"/>
              </a:rPr>
              <a:t> </a:t>
            </a:r>
            <a:r>
              <a:rPr lang="en-US" sz="5400" dirty="0" err="1" smtClean="0">
                <a:sym typeface="Symbol"/>
              </a:rPr>
              <a:t>U</a:t>
            </a:r>
            <a:r>
              <a:rPr lang="en-US" sz="5400" baseline="-25000" dirty="0" err="1" smtClean="0">
                <a:sym typeface="Symbol"/>
              </a:rPr>
              <a:t>c</a:t>
            </a:r>
            <a:r>
              <a:rPr lang="ru-RU" sz="5400" baseline="-25000" dirty="0" smtClean="0">
                <a:sym typeface="Symbol"/>
              </a:rPr>
              <a:t> </a:t>
            </a:r>
            <a:r>
              <a:rPr lang="en-US" sz="5400" dirty="0" smtClean="0">
                <a:sym typeface="Symbol"/>
              </a:rPr>
              <a:t>=</a:t>
            </a:r>
            <a:r>
              <a:rPr lang="ru-RU" sz="5400" dirty="0" smtClean="0">
                <a:sym typeface="Symbol"/>
              </a:rPr>
              <a:t> </a:t>
            </a:r>
            <a:r>
              <a:rPr lang="en-US" sz="5400" dirty="0" smtClean="0">
                <a:sym typeface="Symbol"/>
              </a:rPr>
              <a:t>220 B</a:t>
            </a:r>
          </a:p>
          <a:p>
            <a:pPr marL="18288" indent="0" algn="ctr">
              <a:buNone/>
            </a:pPr>
            <a:r>
              <a:rPr lang="en-US" sz="5400" dirty="0" err="1" smtClean="0">
                <a:sym typeface="Symbol"/>
              </a:rPr>
              <a:t>M</a:t>
            </a:r>
            <a:r>
              <a:rPr lang="en-US" sz="5400" baseline="-25000" dirty="0" err="1">
                <a:sym typeface="Symbol"/>
              </a:rPr>
              <a:t>i</a:t>
            </a:r>
            <a:r>
              <a:rPr lang="en-US" sz="5400" dirty="0" smtClean="0">
                <a:sym typeface="Symbol"/>
              </a:rPr>
              <a:t>=10</a:t>
            </a:r>
            <a:r>
              <a:rPr lang="ru-RU" sz="5400" dirty="0" smtClean="0">
                <a:sym typeface="Symbol"/>
              </a:rPr>
              <a:t> </a:t>
            </a:r>
            <a:r>
              <a:rPr lang="en-US" sz="5400" dirty="0" smtClean="0">
                <a:sym typeface="Symbol"/>
              </a:rPr>
              <a:t>A/</a:t>
            </a:r>
            <a:r>
              <a:rPr lang="ru-RU" sz="5400" dirty="0" smtClean="0">
                <a:sym typeface="Symbol"/>
              </a:rPr>
              <a:t>см</a:t>
            </a:r>
          </a:p>
          <a:p>
            <a:pPr marL="18288" indent="0" algn="ctr">
              <a:buNone/>
            </a:pPr>
            <a:r>
              <a:rPr lang="en-US" sz="5400" dirty="0" smtClean="0">
                <a:sym typeface="Symbol"/>
              </a:rPr>
              <a:t>M</a:t>
            </a:r>
            <a:r>
              <a:rPr lang="en-US" sz="5400" baseline="-25000" dirty="0">
                <a:sym typeface="Symbol"/>
              </a:rPr>
              <a:t>u</a:t>
            </a:r>
            <a:r>
              <a:rPr lang="en-US" sz="5400" dirty="0" smtClean="0">
                <a:sym typeface="Symbol"/>
              </a:rPr>
              <a:t>=22 B/</a:t>
            </a:r>
            <a:r>
              <a:rPr lang="ru-RU" sz="5400" dirty="0" smtClean="0">
                <a:sym typeface="Symbol"/>
              </a:rPr>
              <a:t>см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8841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 txBox="1">
            <a:spLocks/>
          </p:cNvSpPr>
          <p:nvPr/>
        </p:nvSpPr>
        <p:spPr>
          <a:xfrm>
            <a:off x="0" y="1340768"/>
            <a:ext cx="9144000" cy="100811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Font typeface="Wingdings" pitchFamily="2" charset="2"/>
              <a:buNone/>
            </a:pPr>
            <a:r>
              <a:rPr lang="en-US" sz="5400" dirty="0" err="1" smtClean="0"/>
              <a:t>U</a:t>
            </a:r>
            <a:r>
              <a:rPr lang="en-US" sz="5400" baseline="-25000" dirty="0" err="1"/>
              <a:t>a</a:t>
            </a:r>
            <a:r>
              <a:rPr lang="en-US" sz="5400" baseline="-25000" dirty="0"/>
              <a:t>	</a:t>
            </a:r>
            <a:r>
              <a:rPr lang="en-US" sz="5400" dirty="0" smtClean="0"/>
              <a:t>	</a:t>
            </a:r>
            <a:r>
              <a:rPr lang="en-US" sz="5400" dirty="0" err="1" smtClean="0"/>
              <a:t>U</a:t>
            </a:r>
            <a:r>
              <a:rPr lang="en-US" sz="5400" baseline="-25000" dirty="0" err="1"/>
              <a:t>b</a:t>
            </a:r>
            <a:r>
              <a:rPr lang="en-US" sz="5400" baseline="-25000" dirty="0"/>
              <a:t>	</a:t>
            </a:r>
            <a:r>
              <a:rPr lang="en-US" sz="5400" dirty="0" smtClean="0"/>
              <a:t>	</a:t>
            </a:r>
            <a:r>
              <a:rPr lang="en-US" sz="5400" dirty="0" err="1" smtClean="0"/>
              <a:t>U</a:t>
            </a:r>
            <a:r>
              <a:rPr lang="en-US" sz="5400" baseline="-25000" dirty="0" err="1"/>
              <a:t>c</a:t>
            </a:r>
            <a:endParaRPr lang="ru-RU" sz="5400" baseline="-25000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-1825530" y="3429000"/>
            <a:ext cx="9853915" cy="936104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Font typeface="Wingdings" pitchFamily="2" charset="2"/>
              <a:buNone/>
            </a:pPr>
            <a:r>
              <a:rPr lang="en-US" sz="5400" dirty="0" err="1" smtClean="0"/>
              <a:t>L</a:t>
            </a:r>
            <a:r>
              <a:rPr lang="en-US" sz="5400" baseline="-25000" dirty="0" err="1" smtClean="0"/>
              <a:t>ua</a:t>
            </a:r>
            <a:r>
              <a:rPr lang="en-US" sz="5400" baseline="-25000" dirty="0" smtClean="0"/>
              <a:t> </a:t>
            </a:r>
            <a:r>
              <a:rPr lang="en-US" sz="5400" dirty="0" smtClean="0"/>
              <a:t>= </a:t>
            </a:r>
            <a:r>
              <a:rPr lang="en-US" sz="5400" dirty="0" err="1" smtClean="0"/>
              <a:t>L</a:t>
            </a:r>
            <a:r>
              <a:rPr lang="en-US" sz="5400" baseline="-25000" dirty="0" err="1" smtClean="0"/>
              <a:t>ub</a:t>
            </a:r>
            <a:r>
              <a:rPr lang="en-US" sz="5400" baseline="-25000" dirty="0" smtClean="0"/>
              <a:t> </a:t>
            </a:r>
            <a:r>
              <a:rPr lang="en-US" sz="5400" dirty="0" smtClean="0"/>
              <a:t>= L</a:t>
            </a:r>
            <a:r>
              <a:rPr lang="en-US" sz="5400" baseline="-25000" dirty="0" smtClean="0"/>
              <a:t>uc </a:t>
            </a:r>
            <a:r>
              <a:rPr lang="en-US" sz="5400" dirty="0" smtClean="0"/>
              <a:t>=</a:t>
            </a:r>
            <a:endParaRPr lang="ru-RU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64089" y="3150415"/>
                <a:ext cx="1152127" cy="1358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0" i="1" dirty="0" smtClean="0">
                              <a:latin typeface="Cambria Math"/>
                            </a:rPr>
                            <m:t>𝑈</m:t>
                          </m:r>
                          <m:r>
                            <a:rPr lang="ru-RU" sz="4400" b="0" i="1" baseline="-25000" dirty="0" smtClean="0">
                              <a:latin typeface="Cambria Math"/>
                            </a:rPr>
                            <m:t>Ф</m:t>
                          </m:r>
                        </m:num>
                        <m:den>
                          <m:r>
                            <a:rPr lang="en-US" sz="4400" b="0" i="1" dirty="0" smtClean="0">
                              <a:latin typeface="Cambria Math"/>
                            </a:rPr>
                            <m:t>𝑀</m:t>
                          </m:r>
                          <m:r>
                            <a:rPr lang="en-US" sz="4400" b="0" i="1" baseline="-25000" dirty="0" smtClean="0">
                              <a:latin typeface="Cambria Math"/>
                            </a:rPr>
                            <m:t>𝑈</m:t>
                          </m:r>
                        </m:den>
                      </m:f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9" y="3150415"/>
                <a:ext cx="1152127" cy="1358705"/>
              </a:xfrm>
              <a:prstGeom prst="rect">
                <a:avLst/>
              </a:prstGeom>
              <a:blipFill rotWithShape="1">
                <a:blip r:embed="rId2"/>
                <a:stretch>
                  <a:fillRect b="-58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6321835" y="3501008"/>
                <a:ext cx="2282613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i="1" dirty="0">
                          <a:solidFill>
                            <a:prstClr val="white"/>
                          </a:solidFill>
                          <a:latin typeface="Cambria Math"/>
                        </a:rPr>
                        <m:t>=10 </m:t>
                      </m:r>
                      <m:r>
                        <a:rPr lang="ru-RU" sz="4400" i="1" dirty="0">
                          <a:solidFill>
                            <a:prstClr val="white"/>
                          </a:solidFill>
                          <a:latin typeface="Cambria Math"/>
                        </a:rPr>
                        <m:t>см</m:t>
                      </m:r>
                    </m:oMath>
                  </m:oMathPara>
                </a14:m>
                <a:endParaRPr lang="ru-RU" sz="44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835" y="3501008"/>
                <a:ext cx="2282613" cy="7694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011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5" r="28389"/>
          <a:stretch/>
        </p:blipFill>
        <p:spPr bwMode="auto">
          <a:xfrm>
            <a:off x="1907704" y="59954"/>
            <a:ext cx="5845507" cy="677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0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897539" y="918167"/>
            <a:ext cx="9853915" cy="1358705"/>
            <a:chOff x="-1753523" y="1268760"/>
            <a:chExt cx="9853915" cy="1358705"/>
          </a:xfrm>
        </p:grpSpPr>
        <p:sp>
          <p:nvSpPr>
            <p:cNvPr id="3" name="Объект 1"/>
            <p:cNvSpPr txBox="1">
              <a:spLocks/>
            </p:cNvSpPr>
            <p:nvPr/>
          </p:nvSpPr>
          <p:spPr>
            <a:xfrm>
              <a:off x="-1753523" y="1556792"/>
              <a:ext cx="9853915" cy="93610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18288" indent="0" algn="ctr">
                <a:buFont typeface="Wingdings" pitchFamily="2" charset="2"/>
                <a:buNone/>
              </a:pPr>
              <a:r>
                <a:rPr lang="en-US" sz="5400" dirty="0" err="1" smtClean="0"/>
                <a:t>L</a:t>
              </a:r>
              <a:r>
                <a:rPr lang="en-US" sz="5400" baseline="-25000" dirty="0" err="1" smtClean="0"/>
                <a:t>I</a:t>
              </a:r>
              <a:r>
                <a:rPr lang="en-US" sz="4400" baseline="-32000" dirty="0" err="1" smtClean="0"/>
                <a:t>a</a:t>
              </a:r>
              <a:r>
                <a:rPr lang="en-US" sz="5400" baseline="-25000" dirty="0" smtClean="0"/>
                <a:t> </a:t>
              </a:r>
              <a:r>
                <a:rPr lang="en-US" sz="5400" dirty="0" smtClean="0"/>
                <a:t>=</a:t>
              </a:r>
              <a:endParaRPr lang="ru-RU" sz="5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4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dirty="0" smtClean="0">
                                <a:latin typeface="Cambria Math"/>
                              </a:rPr>
                              <m:t>𝐼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sz="4400" b="0" i="1" dirty="0" smtClean="0">
                                <a:latin typeface="Cambria Math"/>
                              </a:rPr>
                              <m:t>𝑀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𝑖</m:t>
                            </m:r>
                          </m:den>
                        </m:f>
                        <m:r>
                          <a:rPr lang="en-US" sz="4400" b="0" i="1" dirty="0" smtClean="0">
                            <a:latin typeface="Cambria Math"/>
                          </a:rPr>
                          <m:t>=2,2 </m:t>
                        </m:r>
                        <m:r>
                          <a:rPr lang="ru-RU" sz="4400" b="0" i="1" dirty="0" smtClean="0">
                            <a:latin typeface="Cambria Math"/>
                          </a:rPr>
                          <m:t>см</m:t>
                        </m:r>
                      </m:oMath>
                    </m:oMathPara>
                  </a14:m>
                  <a:endParaRPr lang="ru-RU" sz="44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627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Группа 4"/>
          <p:cNvGrpSpPr/>
          <p:nvPr/>
        </p:nvGrpSpPr>
        <p:grpSpPr>
          <a:xfrm>
            <a:off x="-1908720" y="2646359"/>
            <a:ext cx="9853915" cy="1358705"/>
            <a:chOff x="-1753523" y="1268760"/>
            <a:chExt cx="9853915" cy="1358705"/>
          </a:xfrm>
        </p:grpSpPr>
        <p:sp>
          <p:nvSpPr>
            <p:cNvPr id="6" name="Объект 1"/>
            <p:cNvSpPr txBox="1">
              <a:spLocks/>
            </p:cNvSpPr>
            <p:nvPr/>
          </p:nvSpPr>
          <p:spPr>
            <a:xfrm>
              <a:off x="-1753523" y="1556792"/>
              <a:ext cx="9853915" cy="93610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18288" indent="0" algn="ctr">
                <a:buFont typeface="Wingdings" pitchFamily="2" charset="2"/>
                <a:buNone/>
              </a:pPr>
              <a:r>
                <a:rPr lang="en-US" sz="5400" dirty="0" err="1" smtClean="0"/>
                <a:t>L</a:t>
              </a:r>
              <a:r>
                <a:rPr lang="en-US" sz="5400" baseline="-25000" dirty="0" err="1" smtClean="0"/>
                <a:t>I</a:t>
              </a:r>
              <a:r>
                <a:rPr lang="en-US" sz="4000" baseline="-34000" dirty="0" err="1" smtClean="0"/>
                <a:t>b</a:t>
              </a:r>
              <a:r>
                <a:rPr lang="en-US" sz="5400" baseline="-25000" dirty="0" smtClean="0"/>
                <a:t> </a:t>
              </a:r>
              <a:r>
                <a:rPr lang="en-US" sz="5400" dirty="0" smtClean="0"/>
                <a:t>=</a:t>
              </a:r>
              <a:endParaRPr lang="ru-RU" sz="5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4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dirty="0" smtClean="0">
                                <a:latin typeface="Cambria Math"/>
                              </a:rPr>
                              <m:t>𝐼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4400" b="0" i="1" dirty="0" smtClean="0">
                                <a:latin typeface="Cambria Math"/>
                              </a:rPr>
                              <m:t>𝑀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𝑖</m:t>
                            </m:r>
                          </m:den>
                        </m:f>
                        <m:r>
                          <a:rPr lang="en-US" sz="4400" b="0" i="1" dirty="0" smtClean="0">
                            <a:latin typeface="Cambria Math"/>
                          </a:rPr>
                          <m:t>=2,2 </m:t>
                        </m:r>
                        <m:r>
                          <a:rPr lang="ru-RU" sz="4400" b="0" i="1" dirty="0" smtClean="0">
                            <a:latin typeface="Cambria Math"/>
                          </a:rPr>
                          <m:t>см</m:t>
                        </m:r>
                      </m:oMath>
                    </m:oMathPara>
                  </a14:m>
                  <a:endParaRPr lang="ru-RU" sz="44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583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Группа 7"/>
          <p:cNvGrpSpPr/>
          <p:nvPr/>
        </p:nvGrpSpPr>
        <p:grpSpPr>
          <a:xfrm>
            <a:off x="-1897539" y="4302543"/>
            <a:ext cx="9853915" cy="1358705"/>
            <a:chOff x="-1753523" y="1268760"/>
            <a:chExt cx="9853915" cy="1358705"/>
          </a:xfrm>
        </p:grpSpPr>
        <p:sp>
          <p:nvSpPr>
            <p:cNvPr id="9" name="Объект 1"/>
            <p:cNvSpPr txBox="1">
              <a:spLocks/>
            </p:cNvSpPr>
            <p:nvPr/>
          </p:nvSpPr>
          <p:spPr>
            <a:xfrm>
              <a:off x="-1753523" y="1556792"/>
              <a:ext cx="9853915" cy="93610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18288" indent="0" algn="ctr">
                <a:buFont typeface="Wingdings" pitchFamily="2" charset="2"/>
                <a:buNone/>
              </a:pPr>
              <a:r>
                <a:rPr lang="en-US" sz="5400" dirty="0" err="1" smtClean="0"/>
                <a:t>L</a:t>
              </a:r>
              <a:r>
                <a:rPr lang="en-US" sz="5400" baseline="-25000" dirty="0" err="1" smtClean="0"/>
                <a:t>I</a:t>
              </a:r>
              <a:r>
                <a:rPr lang="en-US" sz="4000" baseline="-34000" dirty="0" err="1" smtClean="0"/>
                <a:t>c</a:t>
              </a:r>
              <a:r>
                <a:rPr lang="en-US" sz="5400" baseline="-25000" dirty="0" smtClean="0"/>
                <a:t> </a:t>
              </a:r>
              <a:r>
                <a:rPr lang="en-US" sz="5400" dirty="0" smtClean="0"/>
                <a:t>=</a:t>
              </a:r>
              <a:endParaRPr lang="ru-RU" sz="5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4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dirty="0" smtClean="0">
                                <a:latin typeface="Cambria Math"/>
                              </a:rPr>
                              <m:t>𝐼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4400" b="0" i="1" dirty="0" smtClean="0">
                                <a:latin typeface="Cambria Math"/>
                              </a:rPr>
                              <m:t>𝑀</m:t>
                            </m:r>
                            <m:r>
                              <a:rPr lang="en-US" sz="4400" b="0" i="1" baseline="-25000" dirty="0" smtClean="0">
                                <a:latin typeface="Cambria Math"/>
                              </a:rPr>
                              <m:t>𝑖</m:t>
                            </m:r>
                          </m:den>
                        </m:f>
                        <m:r>
                          <a:rPr lang="en-US" sz="4400" b="0" i="1" dirty="0" smtClean="0">
                            <a:latin typeface="Cambria Math"/>
                          </a:rPr>
                          <m:t>=4,4 </m:t>
                        </m:r>
                        <m:r>
                          <a:rPr lang="ru-RU" sz="4400" b="0" i="1" dirty="0" smtClean="0">
                            <a:latin typeface="Cambria Math"/>
                          </a:rPr>
                          <m:t>см</m:t>
                        </m:r>
                      </m:oMath>
                    </m:oMathPara>
                  </a14:m>
                  <a:endParaRPr lang="ru-RU" sz="44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3927" y="1268760"/>
                  <a:ext cx="3384375" cy="135870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627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388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5" t="6263" r="30540" b="7151"/>
          <a:stretch/>
        </p:blipFill>
        <p:spPr bwMode="auto">
          <a:xfrm>
            <a:off x="1887882" y="267735"/>
            <a:ext cx="5708454" cy="63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65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ocuments\Чертеж3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4" r="31647"/>
          <a:stretch/>
        </p:blipFill>
        <p:spPr bwMode="auto">
          <a:xfrm>
            <a:off x="1475656" y="42864"/>
            <a:ext cx="6624736" cy="670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81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ocuments\Чертеж4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2" r="30221"/>
          <a:stretch/>
        </p:blipFill>
        <p:spPr bwMode="auto">
          <a:xfrm>
            <a:off x="1623132" y="61039"/>
            <a:ext cx="6621276" cy="668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31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3" r="39726" b="8995"/>
          <a:stretch/>
        </p:blipFill>
        <p:spPr>
          <a:xfrm>
            <a:off x="1763688" y="116632"/>
            <a:ext cx="6048672" cy="65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9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140</TotalTime>
  <Words>64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Построение векторной диаграммы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векторной диаграммы</dc:title>
  <dc:creator>Admin</dc:creator>
  <cp:lastModifiedBy>Admin</cp:lastModifiedBy>
  <cp:revision>10</cp:revision>
  <dcterms:created xsi:type="dcterms:W3CDTF">2012-05-27T09:34:00Z</dcterms:created>
  <dcterms:modified xsi:type="dcterms:W3CDTF">2012-05-28T03:17:17Z</dcterms:modified>
</cp:coreProperties>
</file>