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63" r:id="rId3"/>
    <p:sldId id="264" r:id="rId4"/>
    <p:sldId id="268" r:id="rId5"/>
    <p:sldId id="266" r:id="rId6"/>
    <p:sldId id="265" r:id="rId7"/>
    <p:sldId id="262" r:id="rId8"/>
    <p:sldId id="270" r:id="rId9"/>
    <p:sldId id="271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58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512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714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92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76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70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87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36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72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74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987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908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212BB-70C5-42C8-944D-94E6FB576DF2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47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Урок русского языка по теме:</a:t>
            </a:r>
            <a:r>
              <a:rPr lang="ru-RU"/>
              <a:t/>
            </a:r>
            <a:br>
              <a:rPr lang="ru-RU"/>
            </a:br>
            <a:r>
              <a:rPr lang="ru-RU" b="1" smtClean="0">
                <a:solidFill>
                  <a:srgbClr val="FF0000"/>
                </a:solidFill>
              </a:rPr>
              <a:t>«Правописание </a:t>
            </a:r>
            <a:r>
              <a:rPr lang="ru-RU" b="1" dirty="0">
                <a:solidFill>
                  <a:srgbClr val="FF0000"/>
                </a:solidFill>
              </a:rPr>
              <a:t>–</a:t>
            </a:r>
            <a:r>
              <a:rPr lang="ru-RU" b="1" dirty="0" err="1">
                <a:solidFill>
                  <a:srgbClr val="FF0000"/>
                </a:solidFill>
              </a:rPr>
              <a:t>тся</a:t>
            </a:r>
            <a:r>
              <a:rPr lang="ru-RU" b="1" dirty="0">
                <a:solidFill>
                  <a:srgbClr val="FF0000"/>
                </a:solidFill>
              </a:rPr>
              <a:t> и –</a:t>
            </a:r>
            <a:r>
              <a:rPr lang="ru-RU" b="1" dirty="0" err="1">
                <a:solidFill>
                  <a:srgbClr val="FF0000"/>
                </a:solidFill>
              </a:rPr>
              <a:t>ться</a:t>
            </a:r>
            <a:r>
              <a:rPr lang="ru-RU" b="1" dirty="0">
                <a:solidFill>
                  <a:srgbClr val="FF0000"/>
                </a:solidFill>
              </a:rPr>
              <a:t> в </a:t>
            </a:r>
            <a:r>
              <a:rPr lang="ru-RU" b="1" dirty="0" smtClean="0">
                <a:solidFill>
                  <a:srgbClr val="FF0000"/>
                </a:solidFill>
              </a:rPr>
              <a:t>глаголах»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7027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Спишите текст, вставьте пропущенные буквы, в глаголах на –</a:t>
            </a:r>
            <a:r>
              <a:rPr lang="ru-RU" sz="2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тся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и –</a:t>
            </a:r>
            <a:r>
              <a:rPr lang="ru-RU" sz="2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ться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выделите суффиксы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124744"/>
            <a:ext cx="9144000" cy="5001419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Эта бабочка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вьет?ся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над л..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сными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лянками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 опушками,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л..тает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 пустырях, любит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пересаживат?ся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цв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..ты. У еще любит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садит?ся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ств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б..рез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лакомит?ся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сла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..ким соком дерева.</a:t>
            </a:r>
          </a:p>
          <a:p>
            <a:pPr marL="457200" lvl="1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Название у нее м..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рское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В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рину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м..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ряки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в чине адмирала н..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сили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через плечо красную ленту. У бабочки тоже на передних крыльях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находит?ся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по красной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п..лосе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lvl="1" indent="0" algn="just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983969"/>
            <a:ext cx="360040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85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4813995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Эта бабочка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вь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над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сными п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лянками </a:t>
            </a:r>
            <a:r>
              <a:rPr lang="ru-RU" dirty="0">
                <a:latin typeface="Arial" pitchFamily="34" charset="0"/>
                <a:cs typeface="Arial" pitchFamily="34" charset="0"/>
              </a:rPr>
              <a:t>и опушками,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тает </a:t>
            </a:r>
            <a:r>
              <a:rPr lang="ru-RU" dirty="0">
                <a:latin typeface="Arial" pitchFamily="34" charset="0"/>
                <a:cs typeface="Arial" pitchFamily="34" charset="0"/>
              </a:rPr>
              <a:t>на пустырях, любит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пересажива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цв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ты</a:t>
            </a:r>
            <a:r>
              <a:rPr lang="ru-RU" dirty="0">
                <a:latin typeface="Arial" pitchFamily="34" charset="0"/>
                <a:cs typeface="Arial" pitchFamily="34" charset="0"/>
              </a:rPr>
              <a:t>. У еще любит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сади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ств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лы б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рез </a:t>
            </a:r>
            <a:r>
              <a:rPr lang="ru-RU" dirty="0">
                <a:latin typeface="Arial" pitchFamily="34" charset="0"/>
                <a:cs typeface="Arial" pitchFamily="34" charset="0"/>
              </a:rPr>
              <a:t>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лакоми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ься сла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ким </a:t>
            </a:r>
            <a:r>
              <a:rPr lang="ru-RU" dirty="0">
                <a:latin typeface="Arial" pitchFamily="34" charset="0"/>
                <a:cs typeface="Arial" pitchFamily="34" charset="0"/>
              </a:rPr>
              <a:t>соком дерева.</a:t>
            </a:r>
          </a:p>
          <a:p>
            <a:pPr marL="457200" lvl="1" indent="0" algn="just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	Название у нее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рское</a:t>
            </a:r>
            <a:r>
              <a:rPr lang="ru-RU" dirty="0">
                <a:latin typeface="Arial" pitchFamily="34" charset="0"/>
                <a:cs typeface="Arial" pitchFamily="34" charset="0"/>
              </a:rPr>
              <a:t>. В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ст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рину м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ряки </a:t>
            </a:r>
            <a:r>
              <a:rPr lang="ru-RU" dirty="0">
                <a:latin typeface="Arial" pitchFamily="34" charset="0"/>
                <a:cs typeface="Arial" pitchFamily="34" charset="0"/>
              </a:rPr>
              <a:t>в чине адмирала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сили </a:t>
            </a:r>
            <a:r>
              <a:rPr lang="ru-RU" dirty="0">
                <a:latin typeface="Arial" pitchFamily="34" charset="0"/>
                <a:cs typeface="Arial" pitchFamily="34" charset="0"/>
              </a:rPr>
              <a:t>через плечо красную ленту. У бабочки тоже на передних крыльях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наход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по красной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лосе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09120"/>
            <a:ext cx="248334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149080"/>
            <a:ext cx="3096344" cy="2580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490865"/>
            <a:ext cx="2520280" cy="223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18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036496" cy="1470025"/>
          </a:xfrm>
        </p:spPr>
        <p:txBody>
          <a:bodyPr>
            <a:normAutofit/>
          </a:bodyPr>
          <a:lstStyle/>
          <a:p>
            <a:r>
              <a:rPr lang="ru-RU" sz="40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Девиз урока:</a:t>
            </a:r>
            <a:br>
              <a:rPr lang="ru-RU" sz="40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ru-RU" sz="40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Не спеши языком , а спеши делом.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Картинки\гифы\дети\child2.files\woman_teacher_blackboard_md_wh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653136"/>
            <a:ext cx="194421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75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7134291"/>
              </p:ext>
            </p:extLst>
          </p:nvPr>
        </p:nvGraphicFramePr>
        <p:xfrm>
          <a:off x="539557" y="1052737"/>
          <a:ext cx="7704853" cy="4720398"/>
        </p:xfrm>
        <a:graphic>
          <a:graphicData uri="http://schemas.openxmlformats.org/drawingml/2006/table">
            <a:tbl>
              <a:tblPr/>
              <a:tblGrid>
                <a:gridCol w="395050"/>
                <a:gridCol w="395050"/>
                <a:gridCol w="448460"/>
                <a:gridCol w="404258"/>
                <a:gridCol w="395050"/>
                <a:gridCol w="355454"/>
                <a:gridCol w="425439"/>
                <a:gridCol w="404258"/>
                <a:gridCol w="408863"/>
                <a:gridCol w="404258"/>
                <a:gridCol w="408863"/>
                <a:gridCol w="404258"/>
                <a:gridCol w="425439"/>
                <a:gridCol w="404258"/>
                <a:gridCol w="408863"/>
                <a:gridCol w="404258"/>
                <a:gridCol w="404258"/>
                <a:gridCol w="404258"/>
                <a:gridCol w="404258"/>
              </a:tblGrid>
              <a:tr h="10801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6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962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88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с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у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щ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в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ь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88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8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ь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8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м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м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8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ч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ь 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 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999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Безымянный2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44" b="625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B1CDFF"/>
              </a:gs>
              <a:gs pos="50000">
                <a:srgbClr val="CEDFFF"/>
              </a:gs>
              <a:gs pos="100000">
                <a:srgbClr val="E6EEFF"/>
              </a:gs>
            </a:gsLst>
            <a:lin ang="5400000"/>
          </a:gradFill>
        </p:spPr>
      </p:pic>
      <p:sp>
        <p:nvSpPr>
          <p:cNvPr id="5" name="Прямоугольник 4"/>
          <p:cNvSpPr/>
          <p:nvPr/>
        </p:nvSpPr>
        <p:spPr>
          <a:xfrm>
            <a:off x="3609273" y="5934670"/>
            <a:ext cx="208589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Глагол</a:t>
            </a: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 rot="917650">
            <a:off x="214313" y="2987675"/>
            <a:ext cx="3211512" cy="4286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изменяются</a:t>
            </a:r>
          </a:p>
        </p:txBody>
      </p:sp>
      <p:sp>
        <p:nvSpPr>
          <p:cNvPr id="7" name="WordArt 2"/>
          <p:cNvSpPr>
            <a:spLocks noChangeArrowheads="1" noChangeShapeType="1" noTextEdit="1"/>
          </p:cNvSpPr>
          <p:nvPr/>
        </p:nvSpPr>
        <p:spPr bwMode="auto">
          <a:xfrm rot="20861265">
            <a:off x="5510213" y="2981325"/>
            <a:ext cx="3211512" cy="4286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изменяются</a:t>
            </a:r>
          </a:p>
        </p:txBody>
      </p:sp>
      <p:sp>
        <p:nvSpPr>
          <p:cNvPr id="8" name="WordArt 2"/>
          <p:cNvSpPr>
            <a:spLocks noChangeArrowheads="1" noChangeShapeType="1" noTextEdit="1"/>
          </p:cNvSpPr>
          <p:nvPr/>
        </p:nvSpPr>
        <p:spPr bwMode="auto">
          <a:xfrm rot="20658562">
            <a:off x="5540375" y="466725"/>
            <a:ext cx="2849563" cy="3095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изменяются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 rot="917650">
            <a:off x="1016000" y="512763"/>
            <a:ext cx="2320925" cy="4286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имеют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4786322"/>
            <a:ext cx="207170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Часть речи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714744" y="3500438"/>
            <a:ext cx="18573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Действия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43306" y="1500174"/>
            <a:ext cx="200026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Что делает?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Что сделает</a:t>
            </a:r>
            <a:r>
              <a:rPr lang="ru-RU" sz="2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?</a:t>
            </a:r>
          </a:p>
        </p:txBody>
      </p:sp>
      <p:sp>
        <p:nvSpPr>
          <p:cNvPr id="13" name="Дуга 12"/>
          <p:cNvSpPr/>
          <p:nvPr/>
        </p:nvSpPr>
        <p:spPr>
          <a:xfrm>
            <a:off x="7572375" y="3071813"/>
            <a:ext cx="857250" cy="1357312"/>
          </a:xfrm>
          <a:prstGeom prst="arc">
            <a:avLst/>
          </a:prstGeom>
          <a:ln w="76200">
            <a:solidFill>
              <a:srgbClr val="B37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ердце 13"/>
          <p:cNvSpPr/>
          <p:nvPr/>
        </p:nvSpPr>
        <p:spPr>
          <a:xfrm>
            <a:off x="7858125" y="3429000"/>
            <a:ext cx="1285875" cy="1214438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cs typeface="Times New Roman" pitchFamily="18" charset="0"/>
              </a:rPr>
              <a:t>3 лицо</a:t>
            </a:r>
          </a:p>
        </p:txBody>
      </p:sp>
      <p:sp>
        <p:nvSpPr>
          <p:cNvPr id="15" name="Дуга 14"/>
          <p:cNvSpPr/>
          <p:nvPr/>
        </p:nvSpPr>
        <p:spPr>
          <a:xfrm>
            <a:off x="6500813" y="3429000"/>
            <a:ext cx="857250" cy="1357313"/>
          </a:xfrm>
          <a:prstGeom prst="arc">
            <a:avLst/>
          </a:prstGeom>
          <a:ln w="76200">
            <a:solidFill>
              <a:srgbClr val="B37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ердце 15"/>
          <p:cNvSpPr/>
          <p:nvPr/>
        </p:nvSpPr>
        <p:spPr>
          <a:xfrm>
            <a:off x="6786563" y="3786188"/>
            <a:ext cx="1285875" cy="1214437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cs typeface="Times New Roman" pitchFamily="18" charset="0"/>
              </a:rPr>
              <a:t>2 лицо</a:t>
            </a:r>
          </a:p>
        </p:txBody>
      </p:sp>
      <p:sp>
        <p:nvSpPr>
          <p:cNvPr id="17" name="Дуга 16"/>
          <p:cNvSpPr/>
          <p:nvPr/>
        </p:nvSpPr>
        <p:spPr>
          <a:xfrm>
            <a:off x="5857875" y="3929063"/>
            <a:ext cx="285750" cy="1143000"/>
          </a:xfrm>
          <a:prstGeom prst="arc">
            <a:avLst/>
          </a:prstGeom>
          <a:ln w="76200">
            <a:solidFill>
              <a:srgbClr val="B37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ердце 17"/>
          <p:cNvSpPr/>
          <p:nvPr/>
        </p:nvSpPr>
        <p:spPr>
          <a:xfrm>
            <a:off x="5572125" y="4071938"/>
            <a:ext cx="1285875" cy="1214437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cs typeface="Times New Roman" pitchFamily="18" charset="0"/>
              </a:rPr>
              <a:t>1 лицо</a:t>
            </a:r>
          </a:p>
        </p:txBody>
      </p:sp>
      <p:sp>
        <p:nvSpPr>
          <p:cNvPr id="19" name="Дуга 18"/>
          <p:cNvSpPr/>
          <p:nvPr/>
        </p:nvSpPr>
        <p:spPr>
          <a:xfrm flipH="1">
            <a:off x="857250" y="3143250"/>
            <a:ext cx="857250" cy="1357313"/>
          </a:xfrm>
          <a:prstGeom prst="arc">
            <a:avLst/>
          </a:prstGeom>
          <a:ln w="76200">
            <a:solidFill>
              <a:srgbClr val="B37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ердце 19"/>
          <p:cNvSpPr/>
          <p:nvPr/>
        </p:nvSpPr>
        <p:spPr>
          <a:xfrm>
            <a:off x="0" y="3500438"/>
            <a:ext cx="1714500" cy="1428750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Times New Roman" pitchFamily="18" charset="0"/>
              </a:rPr>
              <a:t>единственное</a:t>
            </a:r>
          </a:p>
        </p:txBody>
      </p:sp>
      <p:sp>
        <p:nvSpPr>
          <p:cNvPr id="21" name="Дуга 20"/>
          <p:cNvSpPr/>
          <p:nvPr/>
        </p:nvSpPr>
        <p:spPr>
          <a:xfrm flipH="1">
            <a:off x="2286000" y="3643313"/>
            <a:ext cx="857250" cy="1357312"/>
          </a:xfrm>
          <a:prstGeom prst="arc">
            <a:avLst/>
          </a:prstGeom>
          <a:ln w="76200">
            <a:solidFill>
              <a:srgbClr val="B37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ердце 21"/>
          <p:cNvSpPr/>
          <p:nvPr/>
        </p:nvSpPr>
        <p:spPr>
          <a:xfrm>
            <a:off x="1428750" y="3857625"/>
            <a:ext cx="1928813" cy="1500188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Times New Roman" pitchFamily="18" charset="0"/>
              </a:rPr>
              <a:t>множественное</a:t>
            </a:r>
          </a:p>
        </p:txBody>
      </p:sp>
      <p:sp>
        <p:nvSpPr>
          <p:cNvPr id="23" name="Дуга 22"/>
          <p:cNvSpPr/>
          <p:nvPr/>
        </p:nvSpPr>
        <p:spPr>
          <a:xfrm flipH="1">
            <a:off x="8286750" y="571500"/>
            <a:ext cx="857250" cy="1357313"/>
          </a:xfrm>
          <a:prstGeom prst="arc">
            <a:avLst/>
          </a:prstGeom>
          <a:ln w="76200">
            <a:solidFill>
              <a:srgbClr val="B37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ердце 23"/>
          <p:cNvSpPr/>
          <p:nvPr/>
        </p:nvSpPr>
        <p:spPr>
          <a:xfrm>
            <a:off x="7572375" y="857250"/>
            <a:ext cx="1428750" cy="1143000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cs typeface="Times New Roman" pitchFamily="18" charset="0"/>
              </a:rPr>
              <a:t>будущее</a:t>
            </a:r>
          </a:p>
        </p:txBody>
      </p:sp>
      <p:sp>
        <p:nvSpPr>
          <p:cNvPr id="25" name="Дуга 24"/>
          <p:cNvSpPr/>
          <p:nvPr/>
        </p:nvSpPr>
        <p:spPr>
          <a:xfrm rot="20600999" flipH="1">
            <a:off x="7143750" y="1000125"/>
            <a:ext cx="642938" cy="1357313"/>
          </a:xfrm>
          <a:prstGeom prst="arc">
            <a:avLst/>
          </a:prstGeom>
          <a:ln w="76200">
            <a:solidFill>
              <a:srgbClr val="B37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ердце 25"/>
          <p:cNvSpPr/>
          <p:nvPr/>
        </p:nvSpPr>
        <p:spPr>
          <a:xfrm>
            <a:off x="6572250" y="1285875"/>
            <a:ext cx="1428750" cy="1214438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cs typeface="Times New Roman" pitchFamily="18" charset="0"/>
              </a:rPr>
              <a:t>прошедшее</a:t>
            </a:r>
          </a:p>
        </p:txBody>
      </p:sp>
      <p:sp>
        <p:nvSpPr>
          <p:cNvPr id="27" name="Дуга 26"/>
          <p:cNvSpPr/>
          <p:nvPr/>
        </p:nvSpPr>
        <p:spPr>
          <a:xfrm rot="19871610" flipH="1">
            <a:off x="5989638" y="1408113"/>
            <a:ext cx="857250" cy="1357312"/>
          </a:xfrm>
          <a:prstGeom prst="arc">
            <a:avLst/>
          </a:prstGeom>
          <a:ln w="76200">
            <a:solidFill>
              <a:srgbClr val="B37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ердце 27"/>
          <p:cNvSpPr/>
          <p:nvPr/>
        </p:nvSpPr>
        <p:spPr>
          <a:xfrm>
            <a:off x="5357813" y="1643063"/>
            <a:ext cx="1357312" cy="1214437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cs typeface="Times New Roman" pitchFamily="18" charset="0"/>
              </a:rPr>
              <a:t>настоящее</a:t>
            </a:r>
          </a:p>
        </p:txBody>
      </p:sp>
      <p:sp>
        <p:nvSpPr>
          <p:cNvPr id="29" name="Дуга 28"/>
          <p:cNvSpPr/>
          <p:nvPr/>
        </p:nvSpPr>
        <p:spPr>
          <a:xfrm flipH="1">
            <a:off x="1000125" y="714375"/>
            <a:ext cx="857250" cy="1357313"/>
          </a:xfrm>
          <a:prstGeom prst="arc">
            <a:avLst/>
          </a:prstGeom>
          <a:ln w="76200">
            <a:solidFill>
              <a:srgbClr val="B37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ердце 29"/>
          <p:cNvSpPr/>
          <p:nvPr/>
        </p:nvSpPr>
        <p:spPr>
          <a:xfrm>
            <a:off x="285750" y="1000125"/>
            <a:ext cx="1428750" cy="1214438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err="1" smtClean="0">
                <a:cs typeface="Times New Roman" pitchFamily="18" charset="0"/>
              </a:rPr>
              <a:t>Совер.вид</a:t>
            </a:r>
            <a:endParaRPr lang="ru-RU" sz="1200" dirty="0">
              <a:cs typeface="Times New Roman" pitchFamily="18" charset="0"/>
            </a:endParaRPr>
          </a:p>
        </p:txBody>
      </p:sp>
      <p:sp>
        <p:nvSpPr>
          <p:cNvPr id="31" name="Дуга 30"/>
          <p:cNvSpPr/>
          <p:nvPr/>
        </p:nvSpPr>
        <p:spPr>
          <a:xfrm flipH="1">
            <a:off x="2571750" y="1428750"/>
            <a:ext cx="857250" cy="1357313"/>
          </a:xfrm>
          <a:prstGeom prst="arc">
            <a:avLst/>
          </a:prstGeom>
          <a:ln w="76200">
            <a:solidFill>
              <a:srgbClr val="B37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ердце 31"/>
          <p:cNvSpPr/>
          <p:nvPr/>
        </p:nvSpPr>
        <p:spPr>
          <a:xfrm>
            <a:off x="1785938" y="1714500"/>
            <a:ext cx="1571625" cy="1214438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 smtClean="0">
                <a:cs typeface="Times New Roman" pitchFamily="18" charset="0"/>
              </a:rPr>
              <a:t>Несов.вид</a:t>
            </a:r>
            <a:endParaRPr lang="ru-RU" sz="1400" dirty="0"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 rot="20587170">
            <a:off x="5608083" y="3258771"/>
            <a:ext cx="18573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По лицам</a:t>
            </a:r>
          </a:p>
        </p:txBody>
      </p:sp>
      <p:sp>
        <p:nvSpPr>
          <p:cNvPr id="34" name="Прямоугольник 33"/>
          <p:cNvSpPr/>
          <p:nvPr/>
        </p:nvSpPr>
        <p:spPr>
          <a:xfrm rot="20221933">
            <a:off x="5290257" y="748385"/>
            <a:ext cx="2477601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По временам</a:t>
            </a:r>
          </a:p>
        </p:txBody>
      </p:sp>
      <p:sp>
        <p:nvSpPr>
          <p:cNvPr id="35" name="Прямоугольник 34"/>
          <p:cNvSpPr/>
          <p:nvPr/>
        </p:nvSpPr>
        <p:spPr>
          <a:xfrm rot="972059">
            <a:off x="1098796" y="3120729"/>
            <a:ext cx="2226801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По числам</a:t>
            </a:r>
          </a:p>
        </p:txBody>
      </p:sp>
    </p:spTree>
    <p:extLst>
      <p:ext uri="{BB962C8B-B14F-4D97-AF65-F5344CB8AC3E}">
        <p14:creationId xmlns:p14="http://schemas.microsoft.com/office/powerpoint/2010/main" val="36134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00808"/>
            <a:ext cx="64624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/>
              <a:t>[</a:t>
            </a:r>
            <a:r>
              <a:rPr lang="ru-RU" sz="6000" b="1" dirty="0"/>
              <a:t>ВАД,ИЦА</a:t>
            </a:r>
            <a:r>
              <a:rPr lang="en-US" sz="6000" b="1" dirty="0"/>
              <a:t>]</a:t>
            </a:r>
          </a:p>
          <a:p>
            <a:endParaRPr lang="ru-RU" sz="6000" b="1" dirty="0" smtClean="0"/>
          </a:p>
          <a:p>
            <a:r>
              <a:rPr lang="en-US" sz="6000" b="1" dirty="0" smtClean="0"/>
              <a:t>[</a:t>
            </a:r>
            <a:r>
              <a:rPr lang="ru-RU" sz="6000" b="1" dirty="0"/>
              <a:t>П,ЭР,ЭНОС,ИЦА</a:t>
            </a:r>
            <a:r>
              <a:rPr lang="en-US" sz="6000" b="1" dirty="0"/>
              <a:t>]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53843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7700" b="1" dirty="0" smtClean="0"/>
              <a:t>[</a:t>
            </a:r>
            <a:r>
              <a:rPr lang="ru-RU" sz="7700" b="1" dirty="0" smtClean="0"/>
              <a:t>ВАД,ИЦА</a:t>
            </a:r>
            <a:r>
              <a:rPr lang="en-US" sz="7700" b="1" dirty="0" smtClean="0"/>
              <a:t>]</a:t>
            </a:r>
          </a:p>
          <a:p>
            <a:r>
              <a:rPr lang="en-US" sz="7700" b="1" dirty="0" smtClean="0"/>
              <a:t>[</a:t>
            </a:r>
            <a:r>
              <a:rPr lang="ru-RU" sz="7700" b="1" dirty="0" smtClean="0"/>
              <a:t>П,ЭР,ЭНОС,ИЦА</a:t>
            </a:r>
            <a:r>
              <a:rPr lang="en-US" sz="7700" b="1" dirty="0" smtClean="0"/>
              <a:t>]</a:t>
            </a:r>
            <a:endParaRPr lang="ru-RU" sz="7700" b="1" dirty="0" smtClean="0"/>
          </a:p>
          <a:p>
            <a:r>
              <a:rPr lang="ru-RU" sz="5700" dirty="0"/>
              <a:t>води</a:t>
            </a:r>
            <a:r>
              <a:rPr lang="ru-RU" sz="5700" dirty="0">
                <a:solidFill>
                  <a:srgbClr val="FF0000"/>
                </a:solidFill>
              </a:rPr>
              <a:t>ца</a:t>
            </a:r>
            <a:r>
              <a:rPr lang="ru-RU" sz="5700" dirty="0"/>
              <a:t>                          переноси</a:t>
            </a:r>
            <a:r>
              <a:rPr lang="ru-RU" sz="5700" dirty="0">
                <a:solidFill>
                  <a:srgbClr val="FF0000"/>
                </a:solidFill>
              </a:rPr>
              <a:t>ца</a:t>
            </a:r>
          </a:p>
          <a:p>
            <a:r>
              <a:rPr lang="ru-RU" sz="5700" dirty="0"/>
              <a:t>води</a:t>
            </a:r>
            <a:r>
              <a:rPr lang="ru-RU" sz="5700" dirty="0">
                <a:solidFill>
                  <a:srgbClr val="FF0000"/>
                </a:solidFill>
              </a:rPr>
              <a:t>тся</a:t>
            </a:r>
            <a:r>
              <a:rPr lang="ru-RU" sz="5700" dirty="0"/>
              <a:t>                         переноси</a:t>
            </a:r>
            <a:r>
              <a:rPr lang="ru-RU" sz="5700" dirty="0">
                <a:solidFill>
                  <a:srgbClr val="FF0000"/>
                </a:solidFill>
              </a:rPr>
              <a:t>тся</a:t>
            </a:r>
          </a:p>
          <a:p>
            <a:r>
              <a:rPr lang="ru-RU" sz="5700" dirty="0"/>
              <a:t>води</a:t>
            </a:r>
            <a:r>
              <a:rPr lang="ru-RU" sz="5700" dirty="0">
                <a:solidFill>
                  <a:srgbClr val="FF0000"/>
                </a:solidFill>
              </a:rPr>
              <a:t>ться</a:t>
            </a:r>
            <a:r>
              <a:rPr lang="ru-RU" sz="5700" dirty="0"/>
              <a:t>                     </a:t>
            </a:r>
            <a:r>
              <a:rPr lang="ru-RU" sz="5700" dirty="0" smtClean="0"/>
              <a:t>переноси</a:t>
            </a:r>
            <a:r>
              <a:rPr lang="ru-RU" sz="5700" dirty="0" smtClean="0">
                <a:solidFill>
                  <a:srgbClr val="FF0000"/>
                </a:solidFill>
              </a:rPr>
              <a:t>ться</a:t>
            </a:r>
            <a:endParaRPr lang="ru-RU" sz="5700" dirty="0">
              <a:solidFill>
                <a:srgbClr val="FF0000"/>
              </a:solidFill>
            </a:endParaRPr>
          </a:p>
          <a:p>
            <a:endParaRPr lang="en-US" sz="6000" b="1" dirty="0" smtClean="0"/>
          </a:p>
        </p:txBody>
      </p:sp>
    </p:spTree>
    <p:extLst>
      <p:ext uri="{BB962C8B-B14F-4D97-AF65-F5344CB8AC3E}">
        <p14:creationId xmlns:p14="http://schemas.microsoft.com/office/powerpoint/2010/main" val="22546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Правописание –</a:t>
            </a:r>
            <a:r>
              <a:rPr lang="ru-RU" sz="5400" b="1" dirty="0" err="1" smtClean="0">
                <a:solidFill>
                  <a:srgbClr val="FF0000"/>
                </a:solidFill>
              </a:rPr>
              <a:t>тся</a:t>
            </a:r>
            <a:r>
              <a:rPr lang="ru-RU" sz="5400" b="1" dirty="0" smtClean="0">
                <a:solidFill>
                  <a:srgbClr val="FF0000"/>
                </a:solidFill>
              </a:rPr>
              <a:t> и –</a:t>
            </a:r>
            <a:r>
              <a:rPr lang="ru-RU" sz="5400" b="1" dirty="0" err="1" smtClean="0">
                <a:solidFill>
                  <a:srgbClr val="FF0000"/>
                </a:solidFill>
              </a:rPr>
              <a:t>ться</a:t>
            </a:r>
            <a:r>
              <a:rPr lang="ru-RU" sz="5400" b="1" dirty="0" smtClean="0">
                <a:solidFill>
                  <a:srgbClr val="FF0000"/>
                </a:solidFill>
              </a:rPr>
              <a:t> в глаголах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717032"/>
            <a:ext cx="2376264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162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800" b="1" dirty="0" smtClean="0"/>
              <a:t>Проявлять стремление</a:t>
            </a:r>
          </a:p>
          <a:p>
            <a:r>
              <a:rPr lang="ru-RU" sz="4800" b="1" dirty="0" smtClean="0"/>
              <a:t>Испытывать волнение</a:t>
            </a:r>
          </a:p>
          <a:p>
            <a:r>
              <a:rPr lang="ru-RU" sz="4800" b="1" dirty="0" smtClean="0"/>
              <a:t>Допускать ошибки</a:t>
            </a:r>
          </a:p>
          <a:p>
            <a:r>
              <a:rPr lang="ru-RU" sz="4800" b="1" dirty="0"/>
              <a:t>Принять решение</a:t>
            </a:r>
          </a:p>
          <a:p>
            <a:r>
              <a:rPr lang="ru-RU" sz="4800" b="1" dirty="0" smtClean="0"/>
              <a:t>Чувствовать радость</a:t>
            </a:r>
          </a:p>
          <a:p>
            <a:r>
              <a:rPr lang="ru-RU" sz="4800" b="1" dirty="0"/>
              <a:t>Проходить курс лечения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31032" y="620688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Замените словосочетания одним словом. Запишите глаголы в начальной форме и в форме 3 лица ед. ч.</a:t>
            </a:r>
          </a:p>
        </p:txBody>
      </p:sp>
    </p:spTree>
    <p:extLst>
      <p:ext uri="{BB962C8B-B14F-4D97-AF65-F5344CB8AC3E}">
        <p14:creationId xmlns:p14="http://schemas.microsoft.com/office/powerpoint/2010/main" val="130622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64704"/>
            <a:ext cx="8579296" cy="2736304"/>
          </a:xfr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ПРОВЕРЬ!</a:t>
            </a:r>
            <a:r>
              <a:rPr lang="ru-RU" sz="3000" b="1" u="sng" dirty="0" smtClean="0">
                <a:latin typeface="+mn-lt"/>
                <a:ea typeface="+mn-ea"/>
                <a:cs typeface="+mn-cs"/>
              </a:rPr>
              <a:t/>
            </a:r>
            <a:br>
              <a:rPr lang="ru-RU" sz="3000" b="1" u="sng" dirty="0" smtClean="0">
                <a:latin typeface="+mn-lt"/>
                <a:ea typeface="+mn-ea"/>
                <a:cs typeface="+mn-cs"/>
              </a:rPr>
            </a:br>
            <a:r>
              <a:rPr lang="ru-RU" sz="3000" b="1" u="sng" dirty="0" smtClean="0">
                <a:latin typeface="+mn-lt"/>
                <a:ea typeface="+mn-ea"/>
                <a:cs typeface="+mn-cs"/>
              </a:rPr>
              <a:t>Карточка </a:t>
            </a:r>
            <a:r>
              <a:rPr lang="ru-RU" sz="3000" b="1" u="sng" dirty="0">
                <a:latin typeface="+mn-lt"/>
                <a:ea typeface="+mn-ea"/>
                <a:cs typeface="+mn-cs"/>
              </a:rPr>
              <a:t>1</a:t>
            </a:r>
            <a:r>
              <a:rPr lang="ru-RU" sz="3000" dirty="0">
                <a:latin typeface="+mn-lt"/>
                <a:ea typeface="+mn-ea"/>
                <a:cs typeface="+mn-cs"/>
              </a:rPr>
              <a:t/>
            </a:r>
            <a:br>
              <a:rPr lang="ru-RU" sz="3000" dirty="0">
                <a:latin typeface="+mn-lt"/>
                <a:ea typeface="+mn-ea"/>
                <a:cs typeface="+mn-cs"/>
              </a:rPr>
            </a:br>
            <a:r>
              <a:rPr lang="ru-RU" sz="3000" b="1" i="1" dirty="0">
                <a:latin typeface="+mn-lt"/>
                <a:ea typeface="+mn-ea"/>
                <a:cs typeface="+mn-cs"/>
              </a:rPr>
              <a:t>Друг за друга держаться - ничего не бояться.</a:t>
            </a:r>
            <a:br>
              <a:rPr lang="ru-RU" sz="3000" b="1" i="1" dirty="0">
                <a:latin typeface="+mn-lt"/>
                <a:ea typeface="+mn-ea"/>
                <a:cs typeface="+mn-cs"/>
              </a:rPr>
            </a:br>
            <a:r>
              <a:rPr lang="ru-RU" sz="3000" b="1" i="1" dirty="0">
                <a:latin typeface="+mn-lt"/>
                <a:ea typeface="+mn-ea"/>
                <a:cs typeface="+mn-cs"/>
              </a:rPr>
              <a:t>Как аукнется, так и откликнется.</a:t>
            </a:r>
            <a:br>
              <a:rPr lang="ru-RU" sz="3000" b="1" i="1" dirty="0">
                <a:latin typeface="+mn-lt"/>
                <a:ea typeface="+mn-ea"/>
                <a:cs typeface="+mn-cs"/>
              </a:rPr>
            </a:br>
            <a:r>
              <a:rPr lang="ru-RU" sz="3000" b="1" i="1" dirty="0">
                <a:latin typeface="+mn-lt"/>
                <a:ea typeface="+mn-ea"/>
                <a:cs typeface="+mn-cs"/>
              </a:rPr>
              <a:t>Кто привык трудиться, тому без дела не сидится.</a:t>
            </a:r>
            <a:br>
              <a:rPr lang="ru-RU" sz="3000" b="1" i="1" dirty="0">
                <a:latin typeface="+mn-lt"/>
                <a:ea typeface="+mn-ea"/>
                <a:cs typeface="+mn-cs"/>
              </a:rPr>
            </a:br>
            <a:r>
              <a:rPr lang="ru-RU" sz="3000" b="1" i="1" dirty="0">
                <a:latin typeface="+mn-lt"/>
                <a:ea typeface="+mn-ea"/>
                <a:cs typeface="+mn-cs"/>
              </a:rPr>
              <a:t>Будешь трудиться - будет у тебя и хлеб, и молоко водиться.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05064"/>
            <a:ext cx="8507288" cy="2592288"/>
          </a:xfrm>
        </p:spPr>
        <p:txBody>
          <a:bodyPr>
            <a:normAutofit/>
          </a:bodyPr>
          <a:lstStyle/>
          <a:p>
            <a:pPr algn="ctr"/>
            <a:r>
              <a:rPr lang="ru-RU" sz="3000" b="1" u="sng" dirty="0" smtClean="0">
                <a:solidFill>
                  <a:srgbClr val="FF0000"/>
                </a:solidFill>
              </a:rPr>
              <a:t>Карточка 2</a:t>
            </a:r>
          </a:p>
          <a:p>
            <a:r>
              <a:rPr lang="ru-RU" sz="3000" b="1" i="1" dirty="0" smtClean="0">
                <a:solidFill>
                  <a:srgbClr val="FF0000"/>
                </a:solidFill>
              </a:rPr>
              <a:t>Уехали купаться, резвится  </a:t>
            </a:r>
            <a:r>
              <a:rPr lang="ru-RU" sz="3000" b="1" i="1" dirty="0">
                <a:solidFill>
                  <a:srgbClr val="FF0000"/>
                </a:solidFill>
              </a:rPr>
              <a:t>на улице, </a:t>
            </a:r>
            <a:r>
              <a:rPr lang="ru-RU" sz="3000" b="1" i="1" dirty="0" smtClean="0">
                <a:solidFill>
                  <a:srgbClr val="FF0000"/>
                </a:solidFill>
              </a:rPr>
              <a:t>держится </a:t>
            </a:r>
            <a:r>
              <a:rPr lang="ru-RU" sz="3000" b="1" i="1" dirty="0">
                <a:solidFill>
                  <a:srgbClr val="FF0000"/>
                </a:solidFill>
              </a:rPr>
              <a:t>на воде, море </a:t>
            </a:r>
            <a:r>
              <a:rPr lang="ru-RU" sz="3000" b="1" i="1" dirty="0" smtClean="0">
                <a:solidFill>
                  <a:srgbClr val="FF0000"/>
                </a:solidFill>
              </a:rPr>
              <a:t>вздуется, уволиться </a:t>
            </a:r>
            <a:r>
              <a:rPr lang="ru-RU" sz="3000" b="1" i="1" dirty="0">
                <a:solidFill>
                  <a:srgbClr val="FF0000"/>
                </a:solidFill>
              </a:rPr>
              <a:t>с работы, </a:t>
            </a:r>
            <a:r>
              <a:rPr lang="ru-RU" sz="3000" b="1" i="1" dirty="0" smtClean="0">
                <a:solidFill>
                  <a:srgbClr val="FF0000"/>
                </a:solidFill>
              </a:rPr>
              <a:t>отворачиваться </a:t>
            </a:r>
            <a:r>
              <a:rPr lang="ru-RU" sz="3000" b="1" i="1" dirty="0">
                <a:solidFill>
                  <a:srgbClr val="FF0000"/>
                </a:solidFill>
              </a:rPr>
              <a:t>от чашки, тучи </a:t>
            </a:r>
            <a:r>
              <a:rPr lang="ru-RU" sz="3000" b="1" i="1" dirty="0" smtClean="0">
                <a:solidFill>
                  <a:srgbClr val="FF0000"/>
                </a:solidFill>
              </a:rPr>
              <a:t>несутся, они вернутся </a:t>
            </a:r>
            <a:r>
              <a:rPr lang="ru-RU" sz="3000" b="1" i="1" dirty="0">
                <a:solidFill>
                  <a:srgbClr val="FF0000"/>
                </a:solidFill>
              </a:rPr>
              <a:t>из дальней поездки</a:t>
            </a:r>
          </a:p>
        </p:txBody>
      </p:sp>
    </p:spTree>
    <p:extLst>
      <p:ext uri="{BB962C8B-B14F-4D97-AF65-F5344CB8AC3E}">
        <p14:creationId xmlns:p14="http://schemas.microsoft.com/office/powerpoint/2010/main" val="18179786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232</Words>
  <Application>Microsoft Office PowerPoint</Application>
  <PresentationFormat>Экран (4:3)</PresentationFormat>
  <Paragraphs>180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Урок русского языка по теме: «Правописание –тся и –ться в глаголах» </vt:lpstr>
      <vt:lpstr>Девиз урока: Не спеши языком , а спеши делом.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Замените словосочетания одним словом. Запишите глаголы в начальной форме и в форме 3 лица ед. ч.</vt:lpstr>
      <vt:lpstr>ПРОВЕРЬ! Карточка 1 Друг за друга держаться - ничего не бояться. Как аукнется, так и откликнется. Кто привык трудиться, тому без дела не сидится. Будешь трудиться - будет у тебя и хлеб, и молоко водиться.</vt:lpstr>
      <vt:lpstr>Спишите текст, вставьте пропущенные буквы, в глаголах на –тся и –ться выделите суффиксы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–тся и –ться  в глаголах</dc:title>
  <dc:creator>Admin</dc:creator>
  <cp:lastModifiedBy>611-285</cp:lastModifiedBy>
  <cp:revision>24</cp:revision>
  <dcterms:created xsi:type="dcterms:W3CDTF">2012-04-24T10:29:11Z</dcterms:created>
  <dcterms:modified xsi:type="dcterms:W3CDTF">2017-05-13T15:03:55Z</dcterms:modified>
</cp:coreProperties>
</file>