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7C8FD6"/>
    <a:srgbClr val="667DD0"/>
    <a:srgbClr val="344FC2"/>
    <a:srgbClr val="1C2B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77A6B0-3F11-4B71-8D18-2CEB1A898BE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B66369-E705-481D-A749-794092AFD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&#1045;&#1084;&#1077;&#1083;&#1100;&#1103;&#1085;&#1086;&#1074;%20&#1048;&#1089;&#1090;&#1086;&#1088;&#1080;&#1103;%20&#1088;&#1072;&#1079;&#1074;&#1080;&#1090;&#1080;&#1103;%20&#1090;&#1077;&#1086;&#1088;&#1080;&#1080;%20&#1074;&#1077;&#1088;&#1086;&#1103;&#1090;&#1085;&#1086;&#1089;&#1090;&#1077;&#1081;.pptx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44;&#1086;&#1084;&#1080;&#1085;&#1086;.ppt" TargetMode="External"/><Relationship Id="rId2" Type="http://schemas.openxmlformats.org/officeDocument/2006/relationships/hyperlink" Target="&#1048;&#1075;&#1088;&#1072;&#1083;&#1100;&#1085;&#1099;&#1077;%20&#1082;&#1086;&#1089;&#1090;&#1080;.pptx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&#1083;&#1086;&#1090;&#1077;&#1088;&#1077;&#1103;.pptx" TargetMode="External"/><Relationship Id="rId5" Type="http://schemas.openxmlformats.org/officeDocument/2006/relationships/hyperlink" Target="&#1072;&#1074;&#1090;&#1086;&#1084;&#1072;&#1090;&#1099;.pptx" TargetMode="External"/><Relationship Id="rId4" Type="http://schemas.openxmlformats.org/officeDocument/2006/relationships/hyperlink" Target="&#1082;&#1072;&#1088;&#1090;&#1099;.ppt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143380"/>
            <a:ext cx="7715303" cy="221457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Преподаватель: Логачева Е.С.</a:t>
            </a:r>
          </a:p>
          <a:p>
            <a:pPr marL="1617663" indent="-1617663"/>
            <a:r>
              <a:rPr lang="ru-RU" dirty="0" smtClean="0"/>
              <a:t>Дисциплина: Теория вероятностей и математическая статистика.</a:t>
            </a:r>
          </a:p>
          <a:p>
            <a:pPr marL="1970088" indent="-1970088"/>
            <a:r>
              <a:rPr lang="ru-RU" dirty="0" smtClean="0"/>
              <a:t>Специальность</a:t>
            </a:r>
            <a:r>
              <a:rPr lang="ru-RU" dirty="0" smtClean="0"/>
              <a:t>:</a:t>
            </a:r>
            <a:r>
              <a:rPr lang="en-US" dirty="0" smtClean="0"/>
              <a:t> 09.02.03</a:t>
            </a:r>
            <a:r>
              <a:rPr lang="ru-RU" dirty="0" smtClean="0"/>
              <a:t> </a:t>
            </a:r>
            <a:r>
              <a:rPr lang="ru-RU" dirty="0" smtClean="0"/>
              <a:t>Программирование в компьютерных системах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Группа: 131161к.</a:t>
            </a:r>
          </a:p>
          <a:p>
            <a:pPr algn="ctr"/>
            <a:r>
              <a:rPr lang="ru-RU" dirty="0" smtClean="0"/>
              <a:t>17 февраля 2017г.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14488"/>
            <a:ext cx="7704856" cy="1793167"/>
          </a:xfrm>
        </p:spPr>
        <p:txBody>
          <a:bodyPr/>
          <a:lstStyle/>
          <a:p>
            <a:pPr marL="0" indent="0" algn="ctr"/>
            <a:r>
              <a:rPr lang="ru-RU" sz="2800" dirty="0" smtClean="0">
                <a:effectLst/>
              </a:rPr>
              <a:t>Открытый урок на тему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000" dirty="0" smtClean="0">
                <a:effectLst/>
              </a:rPr>
              <a:t>«Вычисление </a:t>
            </a:r>
            <a:r>
              <a:rPr lang="ru-RU" sz="4000" dirty="0">
                <a:effectLst/>
              </a:rPr>
              <a:t>вероятности выигрыша</a:t>
            </a:r>
            <a:r>
              <a:rPr lang="ru-RU" sz="4000" dirty="0" smtClean="0">
                <a:effectLst/>
              </a:rPr>
              <a:t>»</a:t>
            </a:r>
            <a:endParaRPr lang="ru-RU" sz="44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357166"/>
            <a:ext cx="7715303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ГПОУ ТО «Тульский государственный машиностроительный колледж имени Никиты Демидова»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6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4" t="19074" r="9057" b="12292"/>
          <a:stretch/>
        </p:blipFill>
        <p:spPr bwMode="auto">
          <a:xfrm>
            <a:off x="395536" y="836711"/>
            <a:ext cx="8136904" cy="56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624" y="1501914"/>
            <a:ext cx="2272231" cy="481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536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повторить основные способы вычисления вероятностей событий, </a:t>
            </a:r>
            <a:endParaRPr lang="ru-RU" dirty="0" smtClean="0"/>
          </a:p>
          <a:p>
            <a:r>
              <a:rPr lang="ru-RU" dirty="0" smtClean="0"/>
              <a:t>систематизировать </a:t>
            </a:r>
            <a:r>
              <a:rPr lang="ru-RU" dirty="0"/>
              <a:t>умения по вычислению вероятностей сложных событий, </a:t>
            </a:r>
            <a:endParaRPr lang="ru-RU" dirty="0" smtClean="0"/>
          </a:p>
          <a:p>
            <a:r>
              <a:rPr lang="ru-RU" dirty="0" smtClean="0"/>
              <a:t>формировать </a:t>
            </a:r>
            <a:r>
              <a:rPr lang="ru-RU" dirty="0"/>
              <a:t>умение описывать реальные ситуации с помощью аппарата теории вероятностей, </a:t>
            </a:r>
            <a:endParaRPr lang="ru-RU" dirty="0" smtClean="0"/>
          </a:p>
          <a:p>
            <a:r>
              <a:rPr lang="ru-RU" dirty="0" smtClean="0"/>
              <a:t>уметь </a:t>
            </a:r>
            <a:r>
              <a:rPr lang="ru-RU" dirty="0"/>
              <a:t>применять </a:t>
            </a:r>
            <a:r>
              <a:rPr lang="ru-RU" dirty="0" smtClean="0"/>
              <a:t>законы теории вероятностей в </a:t>
            </a:r>
            <a:r>
              <a:rPr lang="ru-RU" dirty="0"/>
              <a:t>жизненных </a:t>
            </a:r>
            <a:r>
              <a:rPr lang="ru-RU" dirty="0" smtClean="0"/>
              <a:t>ситуациях,</a:t>
            </a:r>
          </a:p>
          <a:p>
            <a:r>
              <a:rPr lang="ru-RU" dirty="0" smtClean="0"/>
              <a:t>уметь </a:t>
            </a:r>
            <a:r>
              <a:rPr lang="ru-RU" dirty="0"/>
              <a:t>вычислять вероятности выигрыша в различных </a:t>
            </a:r>
            <a:r>
              <a:rPr lang="ru-RU" dirty="0" smtClean="0"/>
              <a:t>играх,</a:t>
            </a:r>
          </a:p>
          <a:p>
            <a:r>
              <a:rPr lang="ru-RU" dirty="0"/>
              <a:t>развивать навыки проведения логических рассуждений, умение выделять сущность задачи, абстрагируясь от внешних факторов, </a:t>
            </a:r>
            <a:endParaRPr lang="ru-RU" dirty="0" smtClean="0"/>
          </a:p>
          <a:p>
            <a:r>
              <a:rPr lang="ru-RU" dirty="0" smtClean="0"/>
              <a:t>развивать </a:t>
            </a:r>
            <a:r>
              <a:rPr lang="ru-RU" dirty="0"/>
              <a:t>умение ясно выражать мысли, </a:t>
            </a:r>
            <a:endParaRPr lang="ru-RU" dirty="0" smtClean="0"/>
          </a:p>
          <a:p>
            <a:r>
              <a:rPr lang="ru-RU" dirty="0" smtClean="0"/>
              <a:t>развивать </a:t>
            </a:r>
            <a:r>
              <a:rPr lang="ru-RU" dirty="0"/>
              <a:t>внимание, наблюдательность</a:t>
            </a:r>
            <a:r>
              <a:rPr lang="ru-RU" dirty="0" smtClean="0"/>
              <a:t>;</a:t>
            </a:r>
          </a:p>
          <a:p>
            <a:r>
              <a:rPr lang="ru-RU" dirty="0"/>
              <a:t>формировать умение взаимодействовать в команде при подготовке проекта.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4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Настёнка\Рабочий стол\dominos_468x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-99392"/>
            <a:ext cx="3736975" cy="3768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4372168"/>
            <a:ext cx="7118176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effectLst/>
                <a:hlinkClick r:id="rId3" action="ppaction://hlinkpres?slideindex=1&amp;slidetitle="/>
              </a:rPr>
              <a:t>«История развития теории вероятностей»</a:t>
            </a:r>
            <a:r>
              <a:rPr lang="ru-RU" sz="4000" dirty="0">
                <a:effectLst/>
              </a:rPr>
              <a:t> </a:t>
            </a:r>
            <a:endParaRPr lang="ru-RU" sz="4000" dirty="0"/>
          </a:p>
        </p:txBody>
      </p:sp>
      <p:pic>
        <p:nvPicPr>
          <p:cNvPr id="4" name="Picture 2" descr="H:\Documents and Settings\1\Рабочий стол\Реферат по математике 2010\rfhnbyyyrb\russian-loto-r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48680"/>
            <a:ext cx="4392488" cy="3612005"/>
          </a:xfrm>
          <a:prstGeom prst="rect">
            <a:avLst/>
          </a:prstGeom>
          <a:noFill/>
        </p:spPr>
      </p:pic>
      <p:pic>
        <p:nvPicPr>
          <p:cNvPr id="5" name="Picture 3" descr="E:\картинки\slot-machi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009663"/>
            <a:ext cx="2197427" cy="2636912"/>
          </a:xfrm>
          <a:prstGeom prst="rect">
            <a:avLst/>
          </a:prstGeom>
          <a:noFill/>
        </p:spPr>
      </p:pic>
      <p:pic>
        <p:nvPicPr>
          <p:cNvPr id="1026" name="Picture 2" descr="http://www.pd4pic.com/images/-dice-cube-die-game-gambling-luck-chance-number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1184" y="2693338"/>
            <a:ext cx="2275728" cy="186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d4pic.com/images/-dice-cube-die-game-gambling-luck-chance-number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9829" y="3590668"/>
            <a:ext cx="1069559" cy="87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pd4pic.com/images/-dice-cube-die-game-gambling-luck-chance-number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29400"/>
            <a:ext cx="672578" cy="55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46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8789664"/>
              </p:ext>
            </p:extLst>
          </p:nvPr>
        </p:nvGraphicFramePr>
        <p:xfrm>
          <a:off x="1835696" y="1124744"/>
          <a:ext cx="5544616" cy="4129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5784"/>
                <a:gridCol w="1652608"/>
                <a:gridCol w="2016224"/>
              </a:tblGrid>
              <a:tr h="69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Упорядоченный выбор 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Неупорядоченный выбор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без повторений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Сочетания без повторений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62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Перестановки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с повторениями 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Сочетания с повторениями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Улыбающееся лицо 2"/>
          <p:cNvSpPr/>
          <p:nvPr/>
        </p:nvSpPr>
        <p:spPr>
          <a:xfrm>
            <a:off x="4211960" y="1916832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4211960" y="328498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246248" y="400506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084168" y="256490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084168" y="4653136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3326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44FC2"/>
                </a:solidFill>
              </a:rPr>
              <a:t>Повторение</a:t>
            </a:r>
            <a:endParaRPr lang="ru-RU" sz="3600" b="1" dirty="0">
              <a:solidFill>
                <a:srgbClr val="344F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665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5131495"/>
                  </p:ext>
                </p:extLst>
              </p:nvPr>
            </p:nvGraphicFramePr>
            <p:xfrm>
              <a:off x="971600" y="1052736"/>
              <a:ext cx="7056786" cy="463196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10038"/>
                    <a:gridCol w="930272"/>
                    <a:gridCol w="931194"/>
                    <a:gridCol w="930272"/>
                    <a:gridCol w="922895"/>
                    <a:gridCol w="932115"/>
                  </a:tblGrid>
                  <a:tr h="481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ru-RU" sz="1600">
                                            <a:effectLst/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sub>
                                  <m:sup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sub>
                                  <m:sup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sub>
                                  <m:sup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ru-RU" sz="1600">
                                            <a:effectLst/>
                                            <a:latin typeface="Cambria Math"/>
                                          </a:rPr>
                                          <m:t>𝑪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sub>
                                  <m:sup>
                                    <m:r>
                                      <a:rPr lang="ru-RU" sz="1600">
                                        <a:effectLst/>
                                        <a:latin typeface="Cambria Math"/>
                                      </a:rPr>
                                      <m:t>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Размещение без повторений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Размещение с повторениями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907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Перестановки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Сочетания без повторений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Сочетания с повторениями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155131495"/>
                  </p:ext>
                </p:extLst>
              </p:nvPr>
            </p:nvGraphicFramePr>
            <p:xfrm>
              <a:off x="971600" y="1052736"/>
              <a:ext cx="7056786" cy="463196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10038"/>
                    <a:gridCol w="930272"/>
                    <a:gridCol w="931194"/>
                    <a:gridCol w="930272"/>
                    <a:gridCol w="922895"/>
                    <a:gridCol w="932115"/>
                  </a:tblGrid>
                  <a:tr h="481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58170" t="-1266" r="-398693" b="-8620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58170" t="-1266" r="-298693" b="-8620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58170" t="-1266" r="-198693" b="-8620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565563" t="-1266" r="-101325" b="-8620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656863" t="-1266" b="-862025"/>
                          </a:stretch>
                        </a:blipFill>
                      </a:tcPr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Размещение без повторений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Размещение с повторениями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907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Перестановки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Сочетания без повторений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398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Сочетания с повторениями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Улыбающееся лицо 2"/>
          <p:cNvSpPr/>
          <p:nvPr/>
        </p:nvSpPr>
        <p:spPr>
          <a:xfrm>
            <a:off x="5436096" y="1700808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563888" y="256490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499992" y="3356992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300192" y="4221088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7236296" y="5013176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3326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44FC2"/>
                </a:solidFill>
              </a:rPr>
              <a:t>Повторение</a:t>
            </a:r>
            <a:endParaRPr lang="ru-RU" sz="3600" b="1" dirty="0">
              <a:solidFill>
                <a:srgbClr val="344F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23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7738549"/>
                  </p:ext>
                </p:extLst>
              </p:nvPr>
            </p:nvGraphicFramePr>
            <p:xfrm>
              <a:off x="683568" y="1196752"/>
              <a:ext cx="7416824" cy="47525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04825"/>
                    <a:gridCol w="982475"/>
                    <a:gridCol w="982475"/>
                    <a:gridCol w="1146220"/>
                    <a:gridCol w="1359953"/>
                    <a:gridCol w="594656"/>
                    <a:gridCol w="1146220"/>
                  </a:tblGrid>
                  <a:tr h="68905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e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  <m:r>
                                      <a:rPr lang="en-US" sz="1600" b="1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  <m:r>
                                      <a:rPr lang="en-US" sz="1600" b="1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600" b="1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!</m:t>
                                    </m:r>
                                  </m:num>
                                  <m:den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!</m:t>
                                    </m:r>
                                    <m:d>
                                      <m:dPr>
                                        <m:ctrlP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  <m:t>𝐧</m:t>
                                        </m:r>
                                        <m:r>
                                          <a:rPr lang="ru-RU" sz="1600" b="1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  <m:t>𝐦</m:t>
                                        </m:r>
                                      </m:e>
                                    </m:d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!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>
                                    <a:effectLst/>
                                    <a:latin typeface="Cambria Math"/>
                                  </a:rPr>
                                  <m:t>𝐧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ru-RU" sz="14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  <m:r>
                                      <a:rPr lang="en-US" sz="1400" b="1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400" b="1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e>
                                </m:d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∙…∙(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</a:rPr>
                                  <m:t>𝐧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</a:rPr>
                                  <m:t>𝐦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600" b="1" i="1">
                                    <a:effectLst/>
                                    <a:latin typeface="Cambria Math"/>
                                  </a:rPr>
                                  <m:t>𝐧</m:t>
                                </m:r>
                                <m:r>
                                  <a:rPr lang="ru-RU" sz="1600" b="1">
                                    <a:effectLst/>
                                    <a:latin typeface="Cambria Math"/>
                                  </a:rPr>
                                  <m:t>!</m:t>
                                </m:r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!</m:t>
                                    </m:r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  <m:t>𝐧</m:t>
                                        </m:r>
                                        <m:r>
                                          <a:rPr lang="ru-RU" sz="1600" b="1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  <m:t>𝐦</m:t>
                                        </m:r>
                                      </m:e>
                                    </m:d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!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600" b="1">
                                        <a:effectLst/>
                                        <a:latin typeface="Cambria Math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sub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0341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ru-RU" sz="1600" b="1">
                                            <a:effectLst/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sub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𝐏</m:t>
                                    </m:r>
                                  </m:e>
                                  <m:sub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sub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0341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ru-RU" sz="1600" b="1" i="1">
                                            <a:effectLst/>
                                            <a:latin typeface="Cambria Math"/>
                                          </a:rPr>
                                          <m:t>𝐂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  <m:t>𝐧</m:t>
                                    </m:r>
                                  </m:sub>
                                  <m:sup>
                                    <m:r>
                                      <a:rPr lang="ru-RU" sz="1600" b="1" i="1">
                                        <a:effectLst/>
                                        <a:latin typeface="Cambria Math"/>
                                      </a:rPr>
                                      <m:t>𝐦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353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Факториал числа </a:t>
                          </a:r>
                          <a14:m>
                            <m:oMath xmlns:m="http://schemas.openxmlformats.org/officeDocument/2006/math">
                              <m:r>
                                <a:rPr lang="ru-RU" sz="1600" b="1" i="1">
                                  <a:effectLst/>
                                  <a:latin typeface="Cambria Math"/>
                                </a:rPr>
                                <m:t>𝐧</m:t>
                              </m:r>
                            </m:oMath>
                          </a14:m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087738549"/>
                  </p:ext>
                </p:extLst>
              </p:nvPr>
            </p:nvGraphicFramePr>
            <p:xfrm>
              <a:off x="683568" y="1196752"/>
              <a:ext cx="7416824" cy="47525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04825"/>
                    <a:gridCol w="982475"/>
                    <a:gridCol w="982475"/>
                    <a:gridCol w="1146220"/>
                    <a:gridCol w="1359953"/>
                    <a:gridCol w="594656"/>
                    <a:gridCol w="1146220"/>
                  </a:tblGrid>
                  <a:tr h="68905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22981" r="-532919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22981" r="-432919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76596" r="-270745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17489" r="-128251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950000" r="-191837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547340" b="-600000"/>
                          </a:stretch>
                        </a:blipFill>
                      </a:tcPr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03670" r="-514646" b="-5220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0341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91379" r="-514646" b="-390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310092" r="-514646" b="-315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436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410092" r="-514646" b="-215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0341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483478" r="-514646" b="-10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6353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15596" r="-514646" b="-100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Улыбающееся лицо 2"/>
          <p:cNvSpPr/>
          <p:nvPr/>
        </p:nvSpPr>
        <p:spPr>
          <a:xfrm>
            <a:off x="5436096" y="1988840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7236296" y="1988840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2123728" y="2636912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372200" y="3356992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372200" y="5373216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4211960" y="400506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059832" y="472514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43608" y="3326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44FC2"/>
                </a:solidFill>
              </a:rPr>
              <a:t>Повторение</a:t>
            </a:r>
            <a:endParaRPr lang="ru-RU" sz="3600" b="1" dirty="0">
              <a:solidFill>
                <a:srgbClr val="344F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975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348984"/>
                  </p:ext>
                </p:extLst>
              </p:nvPr>
            </p:nvGraphicFramePr>
            <p:xfrm>
              <a:off x="611560" y="1124743"/>
              <a:ext cx="7848870" cy="547261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663730"/>
                    <a:gridCol w="837028"/>
                    <a:gridCol w="837028"/>
                    <a:gridCol w="837028"/>
                    <a:gridCol w="837028"/>
                    <a:gridCol w="837028"/>
                  </a:tblGrid>
                  <a:tr h="231676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независимых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совместных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события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зависимых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несовместных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</a:tr>
                  <a:tr h="71272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𝒎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70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7606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𝑨𝑩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∙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∙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∙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𝑨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56348984"/>
                  </p:ext>
                </p:extLst>
              </p:nvPr>
            </p:nvGraphicFramePr>
            <p:xfrm>
              <a:off x="611560" y="1124743"/>
              <a:ext cx="7848870" cy="547261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663730"/>
                    <a:gridCol w="837028"/>
                    <a:gridCol w="837028"/>
                    <a:gridCol w="837028"/>
                    <a:gridCol w="837028"/>
                    <a:gridCol w="837028"/>
                  </a:tblGrid>
                  <a:tr h="231676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независимых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совместных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события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зависимых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Вероятность несовместных событий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vert="vert270" anchor="ctr"/>
                    </a:tc>
                  </a:tr>
                  <a:tr h="71272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325641" r="-114309" b="-342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709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535484" r="-114309" b="-33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7606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22105" r="-114309" b="-22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47170" r="-114309" b="-10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747170" r="-114309" b="-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4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Улыбающееся лицо 2"/>
          <p:cNvSpPr/>
          <p:nvPr/>
        </p:nvSpPr>
        <p:spPr>
          <a:xfrm>
            <a:off x="6065358" y="3493710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7793550" y="4213790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201262" y="4789854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4409174" y="5437926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929454" y="6072206"/>
            <a:ext cx="504056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3326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44FC2"/>
                </a:solidFill>
              </a:rPr>
              <a:t>Повторение</a:t>
            </a:r>
            <a:endParaRPr lang="ru-RU" sz="3600" b="1" dirty="0">
              <a:solidFill>
                <a:srgbClr val="344F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78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73448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pres?slideindex=1&amp;slidetitle="/>
              </a:rPr>
              <a:t>Проект «Игральные кости и  их правила</a:t>
            </a:r>
            <a:r>
              <a:rPr lang="ru-RU" dirty="0" smtClean="0">
                <a:hlinkClick r:id="rId2" action="ppaction://hlinkpres?slideindex=1&amp;slidetitle=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3016" y="1556792"/>
            <a:ext cx="7344816" cy="864096"/>
          </a:xfrm>
          <a:prstGeom prst="rect">
            <a:avLst/>
          </a:prstGeom>
          <a:solidFill>
            <a:srgbClr val="667D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pres?slideindex=1&amp;slidetitle="/>
              </a:rPr>
              <a:t>Проект «Теория вероятностей в домино</a:t>
            </a:r>
            <a:r>
              <a:rPr lang="ru-RU" dirty="0" smtClean="0">
                <a:hlinkClick r:id="rId3" action="ppaction://hlinkpres?slideindex=1&amp;slidetitle="/>
              </a:rPr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82640"/>
            <a:ext cx="7344816" cy="864096"/>
          </a:xfrm>
          <a:prstGeom prst="rect">
            <a:avLst/>
          </a:prstGeom>
          <a:solidFill>
            <a:srgbClr val="7C8F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99CC"/>
                </a:solidFill>
                <a:hlinkClick r:id="rId4" action="ppaction://hlinkpres?slideindex=1&amp;slidetitle="/>
              </a:rPr>
              <a:t>Проект «Вероятность в карточных играх</a:t>
            </a:r>
            <a:r>
              <a:rPr lang="ru-RU" dirty="0" smtClean="0">
                <a:solidFill>
                  <a:srgbClr val="0099CC"/>
                </a:solidFill>
                <a:hlinkClick r:id="rId4" action="ppaction://hlinkpres?slideindex=1&amp;slidetitle="/>
              </a:rPr>
              <a:t>»</a:t>
            </a:r>
            <a:endParaRPr lang="ru-RU" dirty="0">
              <a:solidFill>
                <a:srgbClr val="0099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789040"/>
            <a:ext cx="7344816" cy="864096"/>
          </a:xfrm>
          <a:prstGeom prst="rect">
            <a:avLst/>
          </a:prstGeom>
          <a:solidFill>
            <a:srgbClr val="667D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5" action="ppaction://hlinkpres?slideindex=1&amp;slidetitle="/>
              </a:rPr>
              <a:t>Проект «Вероятность выигрыша в игровые автоматы</a:t>
            </a:r>
            <a:r>
              <a:rPr lang="ru-RU" dirty="0" smtClean="0">
                <a:hlinkClick r:id="rId5" action="ppaction://hlinkpres?slideindex=1&amp;slidetitle="/>
              </a:rPr>
              <a:t>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3016" y="4941168"/>
            <a:ext cx="73448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6" action="ppaction://hlinkpres?slideindex=1&amp;slidetitle="/>
              </a:rPr>
              <a:t>Проект «Выигрыш  в лотерею: реальность или миф</a:t>
            </a:r>
            <a:r>
              <a:rPr lang="ru-RU" dirty="0" smtClean="0">
                <a:hlinkClick r:id="rId6" action="ppaction://hlinkpres?slideindex=1&amp;slidetitle=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98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3289" y="4372168"/>
            <a:ext cx="6512511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391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467</TotalTime>
  <Words>220</Words>
  <Application>Microsoft Office PowerPoint</Application>
  <PresentationFormat>Экран (4:3)</PresentationFormat>
  <Paragraphs>145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Открытый урок на тему «Вычисление вероятности выигрыша»</vt:lpstr>
      <vt:lpstr>Цели урока</vt:lpstr>
      <vt:lpstr>«История развития теории вероятностей»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TGMK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26</cp:revision>
  <dcterms:created xsi:type="dcterms:W3CDTF">2017-02-14T06:41:01Z</dcterms:created>
  <dcterms:modified xsi:type="dcterms:W3CDTF">2017-03-23T19:46:18Z</dcterms:modified>
</cp:coreProperties>
</file>