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94" r:id="rId5"/>
    <p:sldId id="262" r:id="rId6"/>
    <p:sldId id="267" r:id="rId7"/>
    <p:sldId id="270" r:id="rId8"/>
    <p:sldId id="271" r:id="rId9"/>
    <p:sldId id="295" r:id="rId10"/>
    <p:sldId id="296" r:id="rId11"/>
    <p:sldId id="274" r:id="rId12"/>
    <p:sldId id="277" r:id="rId13"/>
    <p:sldId id="298" r:id="rId14"/>
    <p:sldId id="299" r:id="rId15"/>
    <p:sldId id="300" r:id="rId16"/>
    <p:sldId id="30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21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4192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3870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4678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6993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99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5682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902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0908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83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863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3D8B1-0003-4B94-AD79-BBA40DA0FB44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6AF17-582D-4185-B828-5249DCB8B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5350" y="476672"/>
            <a:ext cx="8567130" cy="3384376"/>
          </a:xfrm>
        </p:spPr>
        <p:txBody>
          <a:bodyPr>
            <a:noAutofit/>
          </a:bodyPr>
          <a:lstStyle/>
          <a:p>
            <a:r>
              <a:rPr lang="ru-RU" sz="4400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Применение психологических аспектов </a:t>
            </a:r>
            <a:r>
              <a:rPr lang="ru-RU" sz="4400" cap="none" spc="300" dirty="0" err="1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здоровьесберегающих</a:t>
            </a:r>
            <a:r>
              <a:rPr lang="ru-RU" sz="4400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400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4400" cap="none" spc="300" dirty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4400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технологий </a:t>
            </a:r>
            <a:r>
              <a:rPr lang="ru-RU" sz="4400" cap="none" spc="300" dirty="0" err="1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вначальной</a:t>
            </a:r>
            <a:r>
              <a:rPr lang="ru-RU" sz="4400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школе</a:t>
            </a:r>
            <a:endParaRPr lang="ru-RU" sz="4400" cap="none" spc="300" dirty="0">
              <a:ln w="127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509120"/>
            <a:ext cx="5248672" cy="2040632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Хемер-оол</a:t>
            </a:r>
            <a:r>
              <a:rPr lang="ru-RU" b="1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Менди</a:t>
            </a:r>
            <a:r>
              <a:rPr lang="ru-RU" b="1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Борисовна педагог-психолог начальных классов МБОУ СОШ №2 </a:t>
            </a:r>
            <a:r>
              <a:rPr lang="ru-RU" b="1" dirty="0" err="1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г.Шагонар</a:t>
            </a:r>
            <a:endParaRPr lang="ru-RU" b="1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50210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7999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РИСОВАНИЕ ПАЛЬЧИКАМИ</a:t>
            </a:r>
            <a:br>
              <a:rPr lang="ru-RU" dirty="0" smtClean="0">
                <a:solidFill>
                  <a:srgbClr val="000099"/>
                </a:solidFill>
              </a:rPr>
            </a:br>
            <a:r>
              <a:rPr lang="ru-RU" sz="3600" dirty="0" smtClean="0">
                <a:solidFill>
                  <a:srgbClr val="000099"/>
                </a:solidFill>
              </a:rPr>
              <a:t>снимает нервное перенапряжение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3"/>
          <a:stretch/>
        </p:blipFill>
        <p:spPr>
          <a:xfrm>
            <a:off x="447269" y="1484784"/>
            <a:ext cx="8128000" cy="50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5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400" dirty="0" smtClean="0">
                <a:solidFill>
                  <a:srgbClr val="000099"/>
                </a:solidFill>
              </a:rPr>
              <a:t>ЛЮБИМЫЕ ДОМАШНИЕ ПИТОМЦЫ –</a:t>
            </a:r>
            <a:br>
              <a:rPr lang="ru-RU" sz="3400" dirty="0" smtClean="0">
                <a:solidFill>
                  <a:srgbClr val="000099"/>
                </a:solidFill>
              </a:rPr>
            </a:br>
            <a:r>
              <a:rPr lang="ru-RU" sz="2800" dirty="0" smtClean="0">
                <a:solidFill>
                  <a:srgbClr val="000099"/>
                </a:solidFill>
              </a:rPr>
              <a:t>способ снять стресс</a:t>
            </a:r>
            <a:endParaRPr lang="ru-RU" sz="3400" dirty="0">
              <a:solidFill>
                <a:srgbClr val="000099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3574">
            <a:off x="258734" y="1704046"/>
            <a:ext cx="4800533" cy="3600400"/>
          </a:xfr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9584">
            <a:off x="5167360" y="1935398"/>
            <a:ext cx="3871913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3356992"/>
            <a:ext cx="2646363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0549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0099"/>
                </a:solidFill>
              </a:rPr>
              <a:t>ЦВЕТОТЕРАПИЯ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09160"/>
          </a:xfrm>
        </p:spPr>
        <p:txBody>
          <a:bodyPr>
            <a:normAutofit fontScale="77500" lnSpcReduction="20000"/>
          </a:bodyPr>
          <a:lstStyle/>
          <a:p>
            <a:pPr lvl="0" fontAlgn="base"/>
            <a:r>
              <a:rPr lang="ru-RU" dirty="0">
                <a:solidFill>
                  <a:srgbClr val="C00000"/>
                </a:solidFill>
              </a:rPr>
              <a:t>Красный</a:t>
            </a:r>
            <a:r>
              <a:rPr lang="ru-RU" dirty="0">
                <a:solidFill>
                  <a:schemeClr val="bg1"/>
                </a:solidFill>
              </a:rPr>
              <a:t> и </a:t>
            </a:r>
            <a:r>
              <a:rPr lang="ru-RU" dirty="0">
                <a:solidFill>
                  <a:srgbClr val="FF3300"/>
                </a:solidFill>
              </a:rPr>
              <a:t>оранжевый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– активные цвета, действуют на организм возбуждающе, ускоряют процессы жизнедеятельности. </a:t>
            </a:r>
          </a:p>
          <a:p>
            <a:pPr lvl="0" fontAlgn="base"/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>
                <a:solidFill>
                  <a:srgbClr val="FFFF66"/>
                </a:solidFill>
              </a:rPr>
              <a:t>Жёлтый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– цвет хорошего настроения. Под воздействием жёлтого цвета быстро принимается решение и мгновенно выполняется. </a:t>
            </a:r>
          </a:p>
          <a:p>
            <a:pPr lvl="0" fontAlgn="base"/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>
                <a:solidFill>
                  <a:srgbClr val="00FF00"/>
                </a:solidFill>
              </a:rPr>
              <a:t>Зелёный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– создаёт чувство лёгкости и успокоенности; помогает сконцентрироваться; помогает сохранять зрение (повесьте перед столом или компьютером зелёный коврик и периодически смотрите на него). Работоспособность детей выше при зелёной гамме цветов. </a:t>
            </a:r>
          </a:p>
          <a:p>
            <a:pPr lvl="0" fontAlgn="base"/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>
                <a:solidFill>
                  <a:srgbClr val="000099"/>
                </a:solidFill>
              </a:rPr>
              <a:t>Синий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цвет способствует восстановлению нервной системы, помогает при рассеянности.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1325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учителям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Отношение к юмору</a:t>
            </a:r>
          </a:p>
          <a:p>
            <a:r>
              <a:rPr lang="ru-RU" sz="3600" dirty="0" smtClean="0"/>
              <a:t>Расширение горизонтов</a:t>
            </a:r>
          </a:p>
          <a:p>
            <a:r>
              <a:rPr lang="ru-RU" sz="3600" dirty="0" smtClean="0"/>
              <a:t>Лучшее понимание других людей</a:t>
            </a:r>
          </a:p>
          <a:p>
            <a:r>
              <a:rPr lang="ru-RU" sz="3600" dirty="0" smtClean="0"/>
              <a:t>Более активная передача полномочий</a:t>
            </a:r>
          </a:p>
          <a:p>
            <a:r>
              <a:rPr lang="ru-RU" sz="3600" dirty="0" smtClean="0"/>
              <a:t>Быть, чувствовать, радоваться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818131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56984" cy="64087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Начинайте каждый день с чувством радости</a:t>
            </a:r>
          </a:p>
          <a:p>
            <a:r>
              <a:rPr lang="ru-RU" dirty="0" smtClean="0"/>
              <a:t>Поддерживайте это состояние в течение дня</a:t>
            </a:r>
          </a:p>
          <a:p>
            <a:r>
              <a:rPr lang="ru-RU" dirty="0" smtClean="0"/>
              <a:t>Прежде чем дать волю гневу, сосчитайте до десяти</a:t>
            </a:r>
          </a:p>
          <a:p>
            <a:r>
              <a:rPr lang="ru-RU" dirty="0" smtClean="0"/>
              <a:t>Ощущайте себя хозяином и властелином своей судьбы</a:t>
            </a:r>
          </a:p>
          <a:p>
            <a:r>
              <a:rPr lang="ru-RU" dirty="0" smtClean="0"/>
              <a:t>Относитесь к людям так, как вы хотели бы чтобы люди относились к вам.</a:t>
            </a:r>
          </a:p>
          <a:p>
            <a:r>
              <a:rPr lang="ru-RU" dirty="0" smtClean="0"/>
              <a:t>Питайтесь регулярно и разнообразно</a:t>
            </a:r>
          </a:p>
          <a:p>
            <a:r>
              <a:rPr lang="ru-RU" dirty="0" smtClean="0"/>
              <a:t>Не переедайте на ночь.</a:t>
            </a:r>
          </a:p>
          <a:p>
            <a:r>
              <a:rPr lang="ru-RU" dirty="0" smtClean="0"/>
              <a:t>Спите не менее 8-ми часов в сутки</a:t>
            </a:r>
          </a:p>
          <a:p>
            <a:r>
              <a:rPr lang="ru-RU" dirty="0" smtClean="0"/>
              <a:t>Любите свою душу и тело. Старайтесь окружить их комфортом. </a:t>
            </a:r>
          </a:p>
        </p:txBody>
      </p:sp>
    </p:spTree>
    <p:extLst>
      <p:ext uri="{BB962C8B-B14F-4D97-AF65-F5344CB8AC3E}">
        <p14:creationId xmlns:p14="http://schemas.microsoft.com/office/powerpoint/2010/main" val="25193340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11500" dirty="0" smtClean="0"/>
              <a:t>Спасибо за внимание!</a:t>
            </a:r>
            <a:r>
              <a:rPr lang="ru-RU" sz="11500" dirty="0" smtClean="0">
                <a:sym typeface="Wingdings" panose="05000000000000000000" pitchFamily="2" charset="2"/>
              </a:rPr>
              <a:t>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9324324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2857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Задачи  педагога по сохранению здоровья обучающихся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496944" cy="4709160"/>
          </a:xfrm>
        </p:spPr>
        <p:txBody>
          <a:bodyPr>
            <a:normAutofit fontScale="85000" lnSpcReduction="10000"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1)физическое и психическое </a:t>
            </a:r>
            <a:r>
              <a:rPr lang="ru-RU" dirty="0" smtClean="0">
                <a:solidFill>
                  <a:srgbClr val="C00000"/>
                </a:solidFill>
              </a:rPr>
              <a:t>здоровье обучающихся; </a:t>
            </a:r>
            <a:endParaRPr lang="ru-RU" dirty="0">
              <a:solidFill>
                <a:srgbClr val="C00000"/>
              </a:solidFill>
            </a:endParaRP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2)понятие гигиены и ее значение в жизни человека; </a:t>
            </a: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3)культура сохранения собственного </a:t>
            </a:r>
            <a:r>
              <a:rPr lang="ru-RU" dirty="0" smtClean="0">
                <a:solidFill>
                  <a:srgbClr val="C00000"/>
                </a:solidFill>
              </a:rPr>
              <a:t>здоровья обучающихся; </a:t>
            </a:r>
            <a:endParaRPr lang="ru-RU" dirty="0">
              <a:solidFill>
                <a:srgbClr val="C00000"/>
              </a:solidFill>
            </a:endParaRP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4)ответственность за здоровье других людей; </a:t>
            </a: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5)гармония души и тела, режим дня и здоровья; </a:t>
            </a: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6)значение воли в сохранении здоровья; </a:t>
            </a: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7)самовоспитание и </a:t>
            </a:r>
            <a:r>
              <a:rPr lang="ru-RU" dirty="0" err="1">
                <a:solidFill>
                  <a:srgbClr val="C00000"/>
                </a:solidFill>
              </a:rPr>
              <a:t>саморегуляция</a:t>
            </a:r>
            <a:r>
              <a:rPr lang="ru-RU" dirty="0">
                <a:solidFill>
                  <a:srgbClr val="C00000"/>
                </a:solidFill>
              </a:rPr>
              <a:t> в здоровье; </a:t>
            </a: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8)традиции и обычаи семьи по сохранению здоровья 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57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0099"/>
                </a:solidFill>
              </a:rPr>
              <a:t>ПСИХОЛОГИЧЕСКИЕ АСПЕКТЫ ЗДОРОВЬЕСБЕРЕГАЮЩЕЙ ДЕЯТЕЛЬНОСТИ</a:t>
            </a:r>
            <a:endParaRPr lang="ru-RU" sz="2800" dirty="0">
              <a:solidFill>
                <a:srgbClr val="000099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3096344" cy="2592288"/>
          </a:xfrm>
        </p:spPr>
      </p:pic>
      <p:sp>
        <p:nvSpPr>
          <p:cNvPr id="5" name="TextBox 4"/>
          <p:cNvSpPr txBox="1"/>
          <p:nvPr/>
        </p:nvSpPr>
        <p:spPr>
          <a:xfrm>
            <a:off x="3491880" y="1484784"/>
            <a:ext cx="5472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демократический стиль руководства, основанный на взаимопонимании и доверии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22643" y="2996952"/>
            <a:ext cx="471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принципы воспитательной работы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3848" y="3717032"/>
            <a:ext cx="4846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приемы педагогической поддержки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87824" y="4581128"/>
            <a:ext cx="5648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наблюдения за состоянием </a:t>
            </a:r>
            <a:r>
              <a:rPr lang="ru-RU" sz="2400" dirty="0" smtClean="0">
                <a:solidFill>
                  <a:srgbClr val="7030A0"/>
                </a:solidFill>
              </a:rPr>
              <a:t>обучающихся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4510" y="5445224"/>
            <a:ext cx="5853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наблюдения за мотивацией классных часов</a:t>
            </a:r>
          </a:p>
        </p:txBody>
      </p:sp>
    </p:spTree>
    <p:extLst>
      <p:ext uri="{BB962C8B-B14F-4D97-AF65-F5344CB8AC3E}">
        <p14:creationId xmlns:p14="http://schemas.microsoft.com/office/powerpoint/2010/main" val="19826896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99"/>
                </a:solidFill>
              </a:rPr>
              <a:t>ПРИЕМЫ ПО СОХРАНЕНИЮ  ЗДОРОВЬЯ ОБУЧАЮЩИХСЯ</a:t>
            </a:r>
            <a:endParaRPr lang="ru-RU" sz="3200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fontAlgn="base">
              <a:buClr>
                <a:srgbClr val="C00000"/>
              </a:buClr>
            </a:pPr>
            <a:r>
              <a:rPr lang="ru-RU" sz="3600" dirty="0">
                <a:solidFill>
                  <a:srgbClr val="C00000"/>
                </a:solidFill>
              </a:rPr>
              <a:t>Двигательные </a:t>
            </a:r>
            <a:r>
              <a:rPr lang="ru-RU" sz="3600" dirty="0" err="1">
                <a:solidFill>
                  <a:srgbClr val="C00000"/>
                </a:solidFill>
              </a:rPr>
              <a:t>физминутки</a:t>
            </a:r>
            <a:r>
              <a:rPr lang="ru-RU" sz="3600" dirty="0">
                <a:solidFill>
                  <a:srgbClr val="C00000"/>
                </a:solidFill>
              </a:rPr>
              <a:t>.</a:t>
            </a:r>
            <a:endParaRPr lang="ru-RU" sz="3200" dirty="0">
              <a:solidFill>
                <a:srgbClr val="C00000"/>
              </a:solidFill>
            </a:endParaRPr>
          </a:p>
          <a:p>
            <a:pPr lvl="1" fontAlgn="base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3600" dirty="0">
                <a:solidFill>
                  <a:srgbClr val="C00000"/>
                </a:solidFill>
              </a:rPr>
              <a:t>Пальчиковые гимнастики.</a:t>
            </a:r>
            <a:endParaRPr lang="ru-RU" sz="3200" dirty="0">
              <a:solidFill>
                <a:srgbClr val="C00000"/>
              </a:solidFill>
            </a:endParaRPr>
          </a:p>
          <a:p>
            <a:pPr lvl="1" fontAlgn="base">
              <a:buClr>
                <a:srgbClr val="C00000"/>
              </a:buClr>
            </a:pPr>
            <a:r>
              <a:rPr lang="ru-RU" sz="3600" dirty="0" smtClean="0">
                <a:solidFill>
                  <a:srgbClr val="C00000"/>
                </a:solidFill>
              </a:rPr>
              <a:t>Гимнастика </a:t>
            </a:r>
            <a:r>
              <a:rPr lang="ru-RU" sz="3600" dirty="0">
                <a:solidFill>
                  <a:srgbClr val="C00000"/>
                </a:solidFill>
              </a:rPr>
              <a:t>для глаз.</a:t>
            </a:r>
            <a:endParaRPr lang="ru-RU" sz="3200" dirty="0">
              <a:solidFill>
                <a:srgbClr val="C00000"/>
              </a:solidFill>
            </a:endParaRPr>
          </a:p>
          <a:p>
            <a:pPr lvl="1" fontAlgn="base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3600" dirty="0">
                <a:solidFill>
                  <a:srgbClr val="C00000"/>
                </a:solidFill>
              </a:rPr>
              <a:t>Дыхательные упражнения.</a:t>
            </a:r>
            <a:endParaRPr lang="ru-RU" sz="3200" dirty="0">
              <a:solidFill>
                <a:srgbClr val="C00000"/>
              </a:solidFill>
            </a:endParaRPr>
          </a:p>
          <a:p>
            <a:pPr lvl="1" fontAlgn="base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3600" dirty="0" smtClean="0">
                <a:solidFill>
                  <a:srgbClr val="C00000"/>
                </a:solidFill>
              </a:rPr>
              <a:t>Музыкальная терапия.</a:t>
            </a:r>
            <a:endParaRPr lang="ru-RU" sz="3200" dirty="0">
              <a:solidFill>
                <a:srgbClr val="C00000"/>
              </a:solidFill>
            </a:endParaRPr>
          </a:p>
          <a:p>
            <a:pPr lvl="1" fontAlgn="base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3600" dirty="0" err="1" smtClean="0">
                <a:solidFill>
                  <a:srgbClr val="C00000"/>
                </a:solidFill>
              </a:rPr>
              <a:t>Цветотерапия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096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99"/>
                </a:solidFill>
              </a:rPr>
              <a:t>ПРИЕМЫ  ПЕДАГОГИЧЕСКОЙ ПОДДЕРЖКИ</a:t>
            </a:r>
            <a:endParaRPr lang="ru-RU" sz="3200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709160"/>
          </a:xfrm>
        </p:spPr>
        <p:txBody>
          <a:bodyPr>
            <a:normAutofit lnSpcReduction="10000"/>
          </a:bodyPr>
          <a:lstStyle/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2600" dirty="0" smtClean="0">
                <a:solidFill>
                  <a:srgbClr val="C00000"/>
                </a:solidFill>
              </a:rPr>
              <a:t>Нетрадиционные формы проведения занятий: путешествия, соревнования, олимпиады, конкурсы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2600" dirty="0" smtClean="0">
                <a:solidFill>
                  <a:srgbClr val="C00000"/>
                </a:solidFill>
              </a:rPr>
              <a:t>Индивидуально ориентированные критерии оценки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2600" dirty="0" smtClean="0">
                <a:solidFill>
                  <a:srgbClr val="C00000"/>
                </a:solidFill>
              </a:rPr>
              <a:t>Наличие эмоциональных разрядок: шуток, улыбок, афоризмов с комментариями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2600" dirty="0" err="1" smtClean="0">
                <a:solidFill>
                  <a:srgbClr val="C00000"/>
                </a:solidFill>
              </a:rPr>
              <a:t>Разноуровневые</a:t>
            </a:r>
            <a:r>
              <a:rPr lang="ru-RU" sz="2600" dirty="0" smtClean="0">
                <a:solidFill>
                  <a:srgbClr val="C00000"/>
                </a:solidFill>
              </a:rPr>
              <a:t> задания как способ создания «ситуации успеха»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2600" dirty="0" smtClean="0">
                <a:solidFill>
                  <a:srgbClr val="C00000"/>
                </a:solidFill>
              </a:rPr>
              <a:t>Рефлексия как способ осознания ребенка своего уровня овладением знаниями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2600" dirty="0" smtClean="0">
                <a:solidFill>
                  <a:srgbClr val="C00000"/>
                </a:solidFill>
              </a:rPr>
              <a:t>Положительная  психологическая атмосфера занятий</a:t>
            </a:r>
            <a:endParaRPr lang="ru-RU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26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99"/>
                </a:solidFill>
              </a:rPr>
              <a:t>ПРИЧИНЫ СТРЕССА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400600"/>
          </a:xfrm>
        </p:spPr>
        <p:txBody>
          <a:bodyPr>
            <a:normAutofit lnSpcReduction="10000"/>
          </a:bodyPr>
          <a:lstStyle/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Открытие </a:t>
            </a:r>
            <a:r>
              <a:rPr lang="ru-RU" sz="2400" dirty="0">
                <a:solidFill>
                  <a:srgbClr val="C00000"/>
                </a:solidFill>
              </a:rPr>
              <a:t>, что кто-то умнее, кто-то сильнее, кто-то успешнее, кто-то красивее, кто-то богаче </a:t>
            </a:r>
            <a:endParaRPr lang="ru-RU" sz="2400" dirty="0" smtClean="0">
              <a:solidFill>
                <a:srgbClr val="C00000"/>
              </a:solidFill>
            </a:endParaRP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Неуютная обстановка класса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Некорректные высказывания учителя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Обидные выпады одноклассников, ссоры с друзьями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Учебная нагрузка, сложности с учебой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Плохие отметки в школе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Комплекс отличника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Родители заставляют посещать спортивные секции, музыкальные школы, хореографические кружки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Конфликты между родителями, развод родителей</a:t>
            </a:r>
          </a:p>
          <a:p>
            <a:pPr marL="651510" indent="-514350">
              <a:buClr>
                <a:srgbClr val="C00000"/>
              </a:buClr>
              <a:buFont typeface="+mj-lt"/>
              <a:buAutoNum type="romanUcPeriod"/>
            </a:pPr>
            <a:r>
              <a:rPr lang="ru-RU" sz="2400" dirty="0" smtClean="0">
                <a:solidFill>
                  <a:srgbClr val="C00000"/>
                </a:solidFill>
              </a:rPr>
              <a:t>Стресс у кого-то из близких,  болезнь близкого человека, перевод в другую школу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577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39427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0099"/>
                </a:solidFill>
              </a:rPr>
              <a:t>КАК СПРАВИТЬСЯ СО СТРЕССОМ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3456384"/>
          </a:xfrm>
        </p:spPr>
        <p:txBody>
          <a:bodyPr>
            <a:normAutofit/>
          </a:bodyPr>
          <a:lstStyle/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3600" dirty="0">
                <a:solidFill>
                  <a:srgbClr val="C00000"/>
                </a:solidFill>
              </a:rPr>
              <a:t>Только в тесном </a:t>
            </a:r>
            <a:r>
              <a:rPr lang="ru-RU" sz="3600" dirty="0" smtClean="0">
                <a:solidFill>
                  <a:srgbClr val="C00000"/>
                </a:solidFill>
              </a:rPr>
              <a:t>контакте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3600" dirty="0" smtClean="0">
                <a:solidFill>
                  <a:srgbClr val="C00000"/>
                </a:solidFill>
              </a:rPr>
              <a:t>Взаимной поддержке</a:t>
            </a:r>
          </a:p>
          <a:p>
            <a:pPr marL="651510" indent="-514350">
              <a:buClr>
                <a:srgbClr val="C00000"/>
              </a:buClr>
              <a:buFont typeface="+mj-lt"/>
              <a:buAutoNum type="arabicPeriod"/>
            </a:pPr>
            <a:r>
              <a:rPr lang="ru-RU" sz="3600" dirty="0">
                <a:solidFill>
                  <a:srgbClr val="C00000"/>
                </a:solidFill>
              </a:rPr>
              <a:t>П</a:t>
            </a:r>
            <a:r>
              <a:rPr lang="ru-RU" sz="3600" dirty="0" smtClean="0">
                <a:solidFill>
                  <a:srgbClr val="C00000"/>
                </a:solidFill>
              </a:rPr>
              <a:t>онимании</a:t>
            </a:r>
            <a:r>
              <a:rPr lang="ru-RU" sz="3600" dirty="0">
                <a:solidFill>
                  <a:srgbClr val="C00000"/>
                </a:solidFill>
              </a:rPr>
              <a:t>, доверии, любви: дети, родители, классный руководитель, социум!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933056"/>
            <a:ext cx="432048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278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6437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398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Применение психологических аспектов здоровьесберегающих     технологий вначальной школе</vt:lpstr>
      <vt:lpstr>Презентация PowerPoint</vt:lpstr>
      <vt:lpstr>Задачи  педагога по сохранению здоровья обучающихся</vt:lpstr>
      <vt:lpstr>ПСИХОЛОГИЧЕСКИЕ АСПЕКТЫ ЗДОРОВЬЕСБЕРЕГАЮЩЕЙ ДЕЯТЕЛЬНОСТИ</vt:lpstr>
      <vt:lpstr>ПРИЕМЫ ПО СОХРАНЕНИЮ  ЗДОРОВЬЯ ОБУЧАЮЩИХСЯ</vt:lpstr>
      <vt:lpstr>ПРИЕМЫ  ПЕДАГОГИЧЕСКОЙ ПОДДЕРЖКИ</vt:lpstr>
      <vt:lpstr>ПРИЧИНЫ СТРЕССА</vt:lpstr>
      <vt:lpstr>КАК СПРАВИТЬСЯ СО СТРЕССОМ</vt:lpstr>
      <vt:lpstr>Презентация PowerPoint</vt:lpstr>
      <vt:lpstr>Презентация PowerPoint</vt:lpstr>
      <vt:lpstr>РИСОВАНИЕ ПАЛЬЧИКАМИ снимает нервное перенапряжение</vt:lpstr>
      <vt:lpstr>ЛЮБИМЫЕ ДОМАШНИЕ ПИТОМЦЫ – способ снять стресс</vt:lpstr>
      <vt:lpstr>ЦВЕТОТЕРАПИЯ</vt:lpstr>
      <vt:lpstr>Рекомендации учителям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психологических аспектов здоровьесберегающих              технологий вначальной школе</dc:title>
  <dc:creator>Менди</dc:creator>
  <cp:lastModifiedBy>DNS</cp:lastModifiedBy>
  <cp:revision>8</cp:revision>
  <dcterms:modified xsi:type="dcterms:W3CDTF">2014-11-06T05:13:45Z</dcterms:modified>
</cp:coreProperties>
</file>