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Шамиль" initials="А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97" autoAdjust="0"/>
    <p:restoredTop sz="94664" autoAdjust="0"/>
  </p:normalViewPr>
  <p:slideViewPr>
    <p:cSldViewPr>
      <p:cViewPr>
        <p:scale>
          <a:sx n="82" d="100"/>
          <a:sy n="82" d="100"/>
        </p:scale>
        <p:origin x="-3132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13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14526-6BC6-4D29-BACA-399965B5A67F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8FEC2-7E94-4459-B931-28546C877A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693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469865-A916-4DFE-93DF-008EB7427380}" type="datetimeFigureOut">
              <a:rPr lang="ru-RU" smtClean="0"/>
              <a:t>09.04.2017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F08619-B196-45FA-AD29-331CA508F94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958386"/>
            <a:ext cx="6848654" cy="1176159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 Абдурахманова Е.А.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Городской округ город Выкса 2017г.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2696" y="0"/>
            <a:ext cx="5832648" cy="9036496"/>
          </a:xfrm>
        </p:spPr>
        <p:txBody>
          <a:bodyPr/>
          <a:lstStyle/>
          <a:p>
            <a:pPr marL="182880" indent="0">
              <a:buNone/>
            </a:pPr>
            <a:r>
              <a:rPr lang="ru-RU" sz="1200" b="0" dirty="0" smtClean="0">
                <a:ln>
                  <a:solidFill>
                    <a:prstClr val="black"/>
                  </a:solidFill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муниципальное бюджетное дошкольное учреждение образовательное</a:t>
            </a:r>
            <a:br>
              <a:rPr lang="ru-RU" sz="1200" b="0" dirty="0" smtClean="0">
                <a:ln>
                  <a:solidFill>
                    <a:prstClr val="black"/>
                  </a:solidFill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1200" b="0" dirty="0" smtClean="0">
                <a:ln>
                  <a:solidFill>
                    <a:prstClr val="black"/>
                  </a:solidFill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           детский </a:t>
            </a:r>
            <a:r>
              <a:rPr lang="ru-RU" sz="1200" b="0" dirty="0">
                <a:ln>
                  <a:solidFill>
                    <a:prstClr val="black"/>
                  </a:solidFill>
                </a:ln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сад комбинированного вида №3 «Ручеёк»</a:t>
            </a:r>
            <a:r>
              <a:rPr lang="ru-RU" sz="1400" b="0" dirty="0">
                <a:ln>
                  <a:solidFill>
                    <a:prstClr val="black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ln>
                  <a:solidFill>
                    <a:prstClr val="black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ln>
                  <a:solidFill>
                    <a:prstClr val="black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ln>
                  <a:solidFill>
                    <a:prstClr val="black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n>
                  <a:solidFill>
                    <a:prstClr val="black"/>
                  </a:solidFill>
                </a:ln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n>
                  <a:solidFill>
                    <a:prstClr val="black"/>
                  </a:solidFill>
                </a:ln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n>
                  <a:solidFill>
                    <a:prstClr val="black"/>
                  </a:solidFill>
                </a:ln>
                <a:noFill/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3600" b="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4400" b="0" dirty="0">
                <a:ln>
                  <a:solidFill>
                    <a:prstClr val="black"/>
                  </a:solidFill>
                </a:ln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0" dirty="0">
                <a:ln>
                  <a:solidFill>
                    <a:prstClr val="black"/>
                  </a:solidFill>
                </a:ln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ln>
                  <a:solidFill>
                    <a:prstClr val="black"/>
                  </a:solidFill>
                </a:ln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>
                <a:ln>
                  <a:solidFill>
                    <a:prstClr val="black"/>
                  </a:solidFill>
                </a:ln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/>
            </a:r>
            <a:br>
              <a:rPr lang="ru-RU" sz="1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sz="1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/>
            </a:r>
            <a:br>
              <a:rPr lang="ru-RU" sz="1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sz="1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/>
            </a:r>
            <a:br>
              <a:rPr lang="ru-RU" sz="1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sz="1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/>
            </a:r>
            <a:br>
              <a:rPr lang="ru-RU" sz="1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sz="14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   </a:t>
            </a:r>
            <a:r>
              <a:rPr lang="ru-RU" sz="3200" dirty="0" smtClean="0">
                <a:solidFill>
                  <a:srgbClr val="A7EA52">
                    <a:lumMod val="50000"/>
                  </a:srgbClr>
                </a:solidFill>
              </a:rPr>
              <a:t>«</a:t>
            </a:r>
            <a:r>
              <a:rPr lang="ru-RU" sz="3200" dirty="0">
                <a:solidFill>
                  <a:srgbClr val="A7EA52">
                    <a:lumMod val="50000"/>
                  </a:srgbClr>
                </a:solidFill>
              </a:rPr>
              <a:t>Наши зеленые </a:t>
            </a:r>
            <a:r>
              <a:rPr lang="ru-RU" sz="3200" dirty="0" smtClean="0">
                <a:solidFill>
                  <a:srgbClr val="A7EA52">
                    <a:lumMod val="50000"/>
                  </a:srgbClr>
                </a:solidFill>
              </a:rPr>
              <a:t>друзья</a:t>
            </a:r>
            <a:r>
              <a:rPr lang="ru-RU" sz="3200" dirty="0">
                <a:solidFill>
                  <a:srgbClr val="A7EA52">
                    <a:lumMod val="50000"/>
                  </a:srgbClr>
                </a:solidFill>
              </a:rPr>
              <a:t>»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66" y="4398277"/>
            <a:ext cx="1607840" cy="2411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24" y="3744888"/>
            <a:ext cx="1966912" cy="14751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C:\Users\Шамиль\Desktop\гернь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024" y="5664042"/>
            <a:ext cx="2070323" cy="15527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31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4704" y="179512"/>
            <a:ext cx="5808712" cy="87849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1200" dirty="0" smtClean="0"/>
          </a:p>
          <a:p>
            <a:pPr marL="45720" indent="0">
              <a:buNone/>
            </a:pPr>
            <a:r>
              <a:rPr lang="ru-RU" sz="1600" dirty="0" smtClean="0"/>
              <a:t>                     Консультация для родителей</a:t>
            </a:r>
            <a:endParaRPr lang="ru-RU" sz="1600" dirty="0"/>
          </a:p>
          <a:p>
            <a:pPr marL="45720" indent="0">
              <a:buNone/>
            </a:pPr>
            <a:r>
              <a:rPr lang="ru-RU" sz="1200" dirty="0" smtClean="0">
                <a:solidFill>
                  <a:schemeClr val="tx1"/>
                </a:solidFill>
              </a:rPr>
              <a:t>Детская </a:t>
            </a:r>
            <a:r>
              <a:rPr lang="ru-RU" sz="1200" dirty="0">
                <a:solidFill>
                  <a:schemeClr val="tx1"/>
                </a:solidFill>
              </a:rPr>
              <a:t>комната – это особое место в доме, там царит своя атмосфера, не такая как в других комнатах. В детской малыши проводят львиную долю своего времени дома, там они развиваются, растут, познают окружающий мир. Именно поэтому обстановка в этой важной комнате должна быть максимально уютной. Это можно сделать, например, с помощью комнатных растений.</a:t>
            </a:r>
          </a:p>
          <a:p>
            <a:pPr marL="45720" indent="0">
              <a:buNone/>
            </a:pPr>
            <a:r>
              <a:rPr lang="ru-RU" sz="1200" dirty="0">
                <a:solidFill>
                  <a:schemeClr val="tx1"/>
                </a:solidFill>
              </a:rPr>
              <a:t>Польза от комнатных растений, конечно же, большая: во-первых, они насыщают помещение кислородом, во-вторых, нейтрализуют вредные вещества, выделяемые мебелью, изготовленной из ДСП. Кроме всего этого, зелёный цвет растений действует на психику ребёнка умиротворяющее, параллельно производя успокаивающий эффект.</a:t>
            </a:r>
          </a:p>
          <a:p>
            <a:pPr marL="45720" indent="0">
              <a:buNone/>
            </a:pPr>
            <a:r>
              <a:rPr lang="ru-RU" sz="1200" dirty="0">
                <a:solidFill>
                  <a:schemeClr val="tx1"/>
                </a:solidFill>
              </a:rPr>
              <a:t>Но даже в таком, казалось бы, простом деле есть свои тонкости. Выбор следует делать тщательно и крайне ответственно. Прежде всего, следует позаботиться о безопасности ребёнка. Размещение растений во многом зависит от возраста ребёнка, так, например, в комнате ребёнка, не достигшего 6 месяцев, не стоит размещать растения. Все дело в том, что ребёнку могут навредить: пыль, скапливающаяся на листьях, углекислый газ, выделяемый растениями в процессе фотосинтеза ночью.</a:t>
            </a:r>
          </a:p>
          <a:p>
            <a:pPr marL="45720" indent="0">
              <a:buNone/>
            </a:pPr>
            <a:r>
              <a:rPr lang="ru-RU" sz="1200" dirty="0">
                <a:solidFill>
                  <a:schemeClr val="tx1"/>
                </a:solidFill>
              </a:rPr>
              <a:t>Растения, которые Вы выберете, должны вызывать у ребёнка интерес и нравиться ему, ведь именно с заботой о комнатных растениях приходит понимание роли человека в отношениях с природой.</a:t>
            </a:r>
          </a:p>
          <a:p>
            <a:pPr marL="45720" indent="0">
              <a:buNone/>
            </a:pPr>
            <a:r>
              <a:rPr lang="ru-RU" sz="1200" dirty="0">
                <a:solidFill>
                  <a:schemeClr val="tx1"/>
                </a:solidFill>
              </a:rPr>
              <a:t>Не рекомендуется ставить в детской очень много растений. Помните — качество, а не количество. Конечно же, в комнате, в которой живёт маленький ребёнок, растения нужно ставить в недоступное для него место, особенно, если они колючие.</a:t>
            </a:r>
          </a:p>
          <a:p>
            <a:pPr marL="45720" indent="0">
              <a:buNone/>
            </a:pPr>
            <a:r>
              <a:rPr lang="ru-RU" sz="1200" dirty="0" smtClean="0">
                <a:solidFill>
                  <a:schemeClr val="tx1"/>
                </a:solidFill>
              </a:rPr>
              <a:t>Особое </a:t>
            </a:r>
            <a:r>
              <a:rPr lang="ru-RU" sz="1200" dirty="0">
                <a:solidFill>
                  <a:schemeClr val="tx1"/>
                </a:solidFill>
              </a:rPr>
              <a:t>внимание следует обратить на способность некоторых растений вызывать аллергию. По этой причине не стоит выбирать растения, которые обладают сильным запахом или выделяют обильную пыльцу.</a:t>
            </a:r>
          </a:p>
          <a:p>
            <a:pPr marL="45720" indent="0">
              <a:buNone/>
            </a:pPr>
            <a:r>
              <a:rPr lang="ru-RU" sz="1200" dirty="0">
                <a:solidFill>
                  <a:schemeClr val="tx1"/>
                </a:solidFill>
              </a:rPr>
              <a:t>При размещении растений рекомендуется использовать невысокие кашпо, устойчивые горшки. Уход за цветами должен быть максимально облегчён.</a:t>
            </a:r>
          </a:p>
          <a:p>
            <a:pPr marL="45720" indent="0">
              <a:buNone/>
            </a:pPr>
            <a:r>
              <a:rPr lang="ru-RU" sz="1200" dirty="0">
                <a:solidFill>
                  <a:schemeClr val="tx1"/>
                </a:solidFill>
              </a:rPr>
              <a:t>Для детских отлично подходят такие виды растений, как гибискус, папоротники, </a:t>
            </a:r>
            <a:r>
              <a:rPr lang="ru-RU" sz="1200" dirty="0">
                <a:solidFill>
                  <a:schemeClr val="tx1"/>
                </a:solidFill>
              </a:rPr>
              <a:t>каланхоэ</a:t>
            </a:r>
            <a:r>
              <a:rPr lang="ru-RU" sz="1200" dirty="0">
                <a:solidFill>
                  <a:schemeClr val="tx1"/>
                </a:solidFill>
              </a:rPr>
              <a:t>. Они не только полезны, но и не требуют особого ухода. При желании можно украсит комнату бегонией, фуксией, бальзамином. Гибискус, например, создаёт творческую атмосферу в комнате, снижает утомляемость ребёнка.</a:t>
            </a:r>
          </a:p>
          <a:p>
            <a:pPr marL="45720" indent="0">
              <a:buNone/>
            </a:pPr>
            <a:r>
              <a:rPr lang="ru-RU" sz="1200" dirty="0">
                <a:solidFill>
                  <a:schemeClr val="tx1"/>
                </a:solidFill>
              </a:rPr>
              <a:t>Таким образом, комнатные растения не только оказывают полезное влияние на атмосферу детской, но ещё и являются прекрасным элементом интерьера. Используйте их возможности с </a:t>
            </a:r>
            <a:r>
              <a:rPr lang="ru-RU" sz="1200" dirty="0" smtClean="0">
                <a:solidFill>
                  <a:schemeClr val="tx1"/>
                </a:solidFill>
              </a:rPr>
              <a:t>умом!</a:t>
            </a:r>
            <a:endParaRPr lang="ru-RU" sz="12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246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696" y="107504"/>
            <a:ext cx="5904655" cy="8928992"/>
          </a:xfrm>
        </p:spPr>
        <p:txBody>
          <a:bodyPr/>
          <a:lstStyle/>
          <a:p>
            <a:pPr marL="0" indent="0" algn="l">
              <a:buNone/>
            </a:pPr>
            <a:r>
              <a:rPr lang="ru-RU" sz="1200" dirty="0" smtClean="0">
                <a:effectLst/>
              </a:rPr>
              <a:t/>
            </a:r>
            <a:br>
              <a:rPr lang="ru-RU" sz="1200" dirty="0" smtClean="0">
                <a:effectLst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</a:rPr>
              <a:t>Беседа «Как ухаживать за комнатными растениями»</a:t>
            </a:r>
            <a:br>
              <a:rPr lang="ru-RU" sz="1400" dirty="0" smtClean="0">
                <a:solidFill>
                  <a:schemeClr val="tx1"/>
                </a:solidFill>
                <a:effectLst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200" dirty="0" smtClean="0">
                <a:solidFill>
                  <a:schemeClr val="tx1"/>
                </a:solidFill>
                <a:effectLst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200" dirty="0" smtClean="0">
                <a:solidFill>
                  <a:schemeClr val="tx1"/>
                </a:solidFill>
                <a:effectLst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200" dirty="0" smtClean="0">
                <a:solidFill>
                  <a:schemeClr val="tx1"/>
                </a:solidFill>
                <a:effectLst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Цель: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Закрепить названия комнатных растений ( герань, бегония алоэ, лилия, фиалка), правила и способы ухода за ними;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Продолжать формировать умения выполнять трудовые поручения.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Развивать внимание и наблюдательность;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Развивать умение слушать, вступать в диалог;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Воспитывать трудолюбие бережное отношение к растениям; </a:t>
            </a:r>
            <a:br>
              <a:rPr lang="ru-RU" sz="1200" b="0" dirty="0" smtClean="0">
                <a:solidFill>
                  <a:schemeClr val="tx1"/>
                </a:solidFill>
                <a:effectLst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Материалы: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 совочки, кисточки, тряпочки, губки, лейки, палочки для рыхления , комнатные цветы.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Предварительная работа: 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Чтение стихов, загадок о комнатных растениях;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Рассматривание фото, иллюстраций о комнатных растениях;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Рисование по теме «Комнатные растения».</a:t>
            </a:r>
            <a:br>
              <a:rPr lang="ru-RU" sz="1200" b="0" dirty="0" smtClean="0">
                <a:solidFill>
                  <a:schemeClr val="tx1"/>
                </a:solidFill>
                <a:effectLst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Ход.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Воспитатель: 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Ребята, поздоровайтесь с гостями только глазами. Посмотрите на меня. Пусть ваши глаза на несколько секунд станут бабочками.</a:t>
            </a:r>
            <a:br>
              <a:rPr lang="ru-RU" sz="1200" b="0" dirty="0" smtClean="0">
                <a:solidFill>
                  <a:schemeClr val="tx1"/>
                </a:solidFill>
                <a:effectLst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«Бабочки летят»- поморгайте глазами сначала медленно, потом быстро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Закройте глаза, откройте. 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«Бабочки» медленно полетели вверх, вниз. 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- Закройте глаза, откройте.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Воспитатель: 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— Я загадаю загадку, вы отгадайте ее: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Воздух очищают,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Создают уют.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На окнах зеленеют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И зимой цветут.</a:t>
            </a:r>
            <a:br>
              <a:rPr lang="ru-RU" sz="1200" b="0" dirty="0" smtClean="0">
                <a:solidFill>
                  <a:schemeClr val="tx1"/>
                </a:solidFill>
                <a:effectLst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Дети: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 комнатные растения.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 Для чего нам нужны комнатные цветы?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Дети: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 для красоты, уюта, они очищают воздух 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— Как вы думаете, живые ли комнатные растения?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— Почему? Докажите.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Дети: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 растут, дышат, пьют.</a:t>
            </a:r>
            <a:br>
              <a:rPr lang="ru-RU" sz="1200" b="0" dirty="0" smtClean="0">
                <a:solidFill>
                  <a:schemeClr val="tx1"/>
                </a:solidFill>
                <a:effectLst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— Чем похожи комнатные растения?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Дети: у всех есть корень, стебель, листья, цветы.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— Что нужно всем растениям для роста?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Дети: свет, тепло, вода, воздух.</a:t>
            </a:r>
            <a:r>
              <a:rPr lang="ru-RU" sz="1400" b="0" dirty="0" smtClean="0">
                <a:effectLst/>
              </a:rPr>
              <a:t/>
            </a:r>
            <a:br>
              <a:rPr lang="ru-RU" sz="1400" b="0" dirty="0" smtClean="0">
                <a:effectLst/>
              </a:rPr>
            </a:br>
            <a:r>
              <a:rPr lang="ru-RU" sz="1400" b="0" dirty="0" smtClean="0">
                <a:effectLst/>
              </a:rPr>
              <a:t/>
            </a:r>
            <a:br>
              <a:rPr lang="ru-RU" sz="1400" b="0" dirty="0" smtClean="0">
                <a:effectLst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67279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688" y="107504"/>
            <a:ext cx="6048671" cy="8928992"/>
          </a:xfrm>
        </p:spPr>
        <p:txBody>
          <a:bodyPr/>
          <a:lstStyle/>
          <a:p>
            <a:pPr marL="0" indent="0" algn="l">
              <a:buNone/>
            </a:pPr>
            <a:r>
              <a:rPr lang="ru-RU" sz="1200" dirty="0">
                <a:solidFill>
                  <a:schemeClr val="tx1"/>
                </a:solidFill>
                <a:effectLst/>
              </a:rPr>
              <a:t>Физминутка</a:t>
            </a:r>
            <a:r>
              <a:rPr lang="ru-RU" sz="1200" dirty="0">
                <a:solidFill>
                  <a:schemeClr val="tx1"/>
                </a:solidFill>
                <a:effectLst/>
              </a:rPr>
              <a:t> «Цветы».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Говорит цветок цветку: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«Подними—ка свой листок.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Выйди на дорожку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Да притопни ножкой.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Да головкой покачай —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Утром солнышко встречай!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Стебель наклони слегка —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Вот зарядка для цветка.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А теперь умойся, отряхнись и успокойся.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Наконец готовы все день встречать во всей красе!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Вот какие красивые цветы!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(Дети выполняют движения согласно тексту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)</a:t>
            </a:r>
            <a:br>
              <a:rPr lang="ru-RU" sz="1200" b="0" dirty="0" smtClean="0">
                <a:solidFill>
                  <a:schemeClr val="tx1"/>
                </a:solidFill>
                <a:effectLst/>
              </a:rPr>
            </a:br>
            <a:r>
              <a:rPr lang="ru-RU" sz="1200" dirty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b="0" dirty="0">
                <a:solidFill>
                  <a:schemeClr val="tx1"/>
                </a:solidFill>
                <a:effectLst/>
              </a:rPr>
              <a:t> 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— Ребята, как вы думаете, за всеми комнатными растениями нужно ухаживать одинаково?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Дети: нет!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Дети ухаживают за растением. Воспитатель смотрит за уходом, помогает при необходимости. После ухода инвентарь убирают на место 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— 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Софья, </a:t>
            </a:r>
            <a:r>
              <a:rPr lang="ru-RU" sz="1200" b="0" dirty="0">
                <a:solidFill>
                  <a:schemeClr val="tx1"/>
                </a:solidFill>
                <a:effectLst/>
              </a:rPr>
              <a:t>как ты будешь ухаживать за фиалкой?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Ребенок: фиалку нельзя опрыскивать, листья не любят воду, могут завянуть. Пыль осторожно удаляют кисточкой. 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200" b="0" dirty="0" smtClean="0">
                <a:solidFill>
                  <a:schemeClr val="tx1"/>
                </a:solidFill>
                <a:effectLst/>
              </a:rPr>
            </a:br>
            <a:r>
              <a:rPr lang="ru-RU" sz="1200" dirty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— Даша, как ты будешь ухаживать за алоэ?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Ребенок: листья нужно мыть мокрой кисточкой, чтобы не обломать шипы.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— </a:t>
            </a:r>
            <a:r>
              <a:rPr lang="ru-RU" sz="1200" b="0" dirty="0">
                <a:solidFill>
                  <a:schemeClr val="tx1"/>
                </a:solidFill>
                <a:effectLst/>
              </a:rPr>
              <a:t>З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ахар </a:t>
            </a:r>
            <a:r>
              <a:rPr lang="ru-RU" sz="1200" b="0" dirty="0">
                <a:solidFill>
                  <a:schemeClr val="tx1"/>
                </a:solidFill>
                <a:effectLst/>
              </a:rPr>
              <a:t>, вспомни как нужно рыхлить землю?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Ребенок: аккуратно, неглубоко у стебля, а с краю горшка можно глубже.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— Для чего нужно рыхлить землю?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Ребенок: чтобы хорошо проходила вода, корни дышали и хорошо росли.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— 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Яна, </a:t>
            </a:r>
            <a:r>
              <a:rPr lang="ru-RU" sz="1200" b="0" dirty="0">
                <a:solidFill>
                  <a:schemeClr val="tx1"/>
                </a:solidFill>
                <a:effectLst/>
              </a:rPr>
              <a:t>как правильно поливать растения?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Ребенок: носик лейки поставить на край горшка, лить по всей земле понемножку. Ждать пока вода </a:t>
            </a:r>
            <a:r>
              <a:rPr lang="ru-RU" sz="1200" b="0" dirty="0" smtClean="0">
                <a:solidFill>
                  <a:schemeClr val="tx1"/>
                </a:solidFill>
                <a:effectLst/>
              </a:rPr>
              <a:t>впитается</a:t>
            </a:r>
            <a:br>
              <a:rPr lang="ru-RU" sz="1200" b="0" dirty="0" smtClean="0">
                <a:solidFill>
                  <a:schemeClr val="tx1"/>
                </a:solidFill>
                <a:effectLst/>
              </a:rPr>
            </a:br>
            <a:r>
              <a:rPr lang="ru-RU" sz="1200" dirty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— Ребята, вы хорошо потрудились. Полюбуйтесь нашими комнатными растениями. Какие они стали?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  <a:effectLst/>
              </a:rPr>
              <a:t>Дети:</a:t>
            </a:r>
            <a:r>
              <a:rPr lang="ru-RU" sz="1200" b="0" dirty="0">
                <a:solidFill>
                  <a:schemeClr val="tx1"/>
                </a:solidFill>
                <a:effectLst/>
              </a:rPr>
              <a:t> чистые, ухоженные, красивые, блестящие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b="0" dirty="0">
                <a:solidFill>
                  <a:schemeClr val="tx1"/>
                </a:solidFill>
                <a:effectLst/>
              </a:rPr>
              <a:t>— Что вы делали, чтобы цветы стали такими?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  <a:effectLst/>
              </a:rPr>
              <a:t>Дети:</a:t>
            </a:r>
            <a:r>
              <a:rPr lang="ru-RU" sz="1200" b="0" dirty="0">
                <a:solidFill>
                  <a:schemeClr val="tx1"/>
                </a:solidFill>
                <a:effectLst/>
              </a:rPr>
              <a:t> рыхлили землю, поливали. Обтирали листья, опрыскивали.</a:t>
            </a:r>
            <a:r>
              <a:rPr lang="ru-RU" sz="1200" dirty="0">
                <a:solidFill>
                  <a:schemeClr val="tx1"/>
                </a:solidFill>
              </a:rPr>
              <a:t/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  <a:effectLst/>
              </a:rPr>
              <a:t>Воспитатель:</a:t>
            </a:r>
            <a:r>
              <a:rPr lang="ru-RU" sz="1200" b="0" dirty="0">
                <a:solidFill>
                  <a:schemeClr val="tx1"/>
                </a:solidFill>
                <a:effectLst/>
              </a:rPr>
              <a:t> Теперь мы знаем, как правильно ухаживать за растениями.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1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92696" y="24590"/>
            <a:ext cx="5832648" cy="886789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       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Паспорт проекта:</a:t>
            </a:r>
          </a:p>
          <a:p>
            <a:pPr marL="45720" indent="0">
              <a:buNone/>
            </a:pPr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По доминирующей в проекте деятельности: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информационно-познавательный, творческий, экологический.</a:t>
            </a:r>
          </a:p>
          <a:p>
            <a:pPr marL="45720" indent="0">
              <a:buNone/>
            </a:pPr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По числу участников проекта:</a:t>
            </a:r>
            <a:r>
              <a:rPr lang="ru-RU" sz="2000" i="1" dirty="0" smtClean="0">
                <a:solidFill>
                  <a:schemeClr val="tx1"/>
                </a:solidFill>
              </a:rPr>
              <a:t> дети 3-4 лет, родители</a:t>
            </a:r>
          </a:p>
          <a:p>
            <a:pPr marL="45720" indent="0">
              <a:buNone/>
            </a:pPr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По времени проведения:</a:t>
            </a:r>
            <a:r>
              <a:rPr lang="ru-RU" sz="2000" u="sng" dirty="0" smtClean="0">
                <a:solidFill>
                  <a:schemeClr val="tx1"/>
                </a:solidFill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>краткосрочный (1неделя) с 20 марта по 26 марта</a:t>
            </a:r>
          </a:p>
          <a:p>
            <a:pPr marL="45720" indent="0">
              <a:buNone/>
            </a:pPr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По характеру контактов: </a:t>
            </a:r>
            <a:r>
              <a:rPr lang="ru-RU" sz="2000" i="1" dirty="0" smtClean="0">
                <a:solidFill>
                  <a:schemeClr val="tx1"/>
                </a:solidFill>
              </a:rPr>
              <a:t>семья, в рамках ДОУ.</a:t>
            </a:r>
          </a:p>
          <a:p>
            <a:pPr marL="45720" indent="0">
              <a:buNone/>
            </a:pPr>
            <a:endParaRPr lang="ru-RU" sz="2000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          </a:t>
            </a:r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Актуальность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Дети мало знают о комнатных растениях, способах ухода за растениями, их разнообразии и условиях содержания.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endParaRPr lang="ru-RU" sz="2000" i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Возникла проблема, решением которой и стал  проект</a:t>
            </a:r>
            <a:endParaRPr lang="ru-RU" sz="20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92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92696" y="251520"/>
            <a:ext cx="5812110" cy="8640960"/>
          </a:xfrm>
        </p:spPr>
        <p:txBody>
          <a:bodyPr/>
          <a:lstStyle/>
          <a:p>
            <a:pPr marL="45720" indent="0">
              <a:buNone/>
            </a:pPr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Цель проекта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ru-RU" sz="2000" b="1" i="1" dirty="0">
                <a:solidFill>
                  <a:schemeClr val="tx1"/>
                </a:solidFill>
              </a:rPr>
              <a:t> </a:t>
            </a:r>
            <a:r>
              <a:rPr lang="ru-RU" sz="2000" i="1" dirty="0">
                <a:solidFill>
                  <a:schemeClr val="tx1"/>
                </a:solidFill>
              </a:rPr>
              <a:t>Развитие интереса к окружающему миру, формирование представлений о природе, расширение у детей знаний и представлений о комнатных цветах и их свойствах, привитие ребенку внимательного и бережного отношения к живой природе</a:t>
            </a:r>
            <a:r>
              <a:rPr lang="ru-RU" sz="2000" i="1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just">
              <a:buNone/>
            </a:pPr>
            <a:r>
              <a:rPr lang="ru-RU" sz="2000" u="sng" dirty="0" smtClean="0">
                <a:solidFill>
                  <a:schemeClr val="accent3">
                    <a:lumMod val="50000"/>
                  </a:schemeClr>
                </a:solidFill>
              </a:rPr>
              <a:t>Задачи:</a:t>
            </a:r>
            <a:endParaRPr lang="ru-RU" sz="2000" u="sng" dirty="0">
              <a:solidFill>
                <a:schemeClr val="accent3">
                  <a:lumMod val="50000"/>
                </a:schemeClr>
              </a:solidFill>
            </a:endParaRPr>
          </a:p>
          <a:p>
            <a:pPr marL="45720" indent="0" algn="just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1.Повысить </a:t>
            </a:r>
            <a:r>
              <a:rPr lang="ru-RU" sz="2000" i="1" dirty="0">
                <a:solidFill>
                  <a:schemeClr val="tx1"/>
                </a:solidFill>
              </a:rPr>
              <a:t>уровень экологической культуры и знаний </a:t>
            </a:r>
            <a:r>
              <a:rPr lang="ru-RU" sz="2000" i="1" dirty="0" smtClean="0">
                <a:solidFill>
                  <a:schemeClr val="tx1"/>
                </a:solidFill>
              </a:rPr>
              <a:t>детей, через применение адвент-календаря </a:t>
            </a:r>
            <a:r>
              <a:rPr lang="en-US" sz="2000" i="1" dirty="0" smtClean="0">
                <a:solidFill>
                  <a:schemeClr val="tx1"/>
                </a:solidFill>
              </a:rPr>
              <a:t>«</a:t>
            </a:r>
            <a:r>
              <a:rPr lang="ru-RU" sz="2000" i="1" dirty="0">
                <a:solidFill>
                  <a:schemeClr val="tx1"/>
                </a:solidFill>
              </a:rPr>
              <a:t>Комнатные растения</a:t>
            </a:r>
            <a:r>
              <a:rPr lang="en-US" sz="2000" i="1" dirty="0" smtClean="0">
                <a:solidFill>
                  <a:schemeClr val="tx1"/>
                </a:solidFill>
              </a:rPr>
              <a:t>»</a:t>
            </a:r>
            <a:r>
              <a:rPr lang="ru-RU" sz="2000" i="1" dirty="0" smtClean="0">
                <a:solidFill>
                  <a:schemeClr val="tx1"/>
                </a:solidFill>
              </a:rPr>
              <a:t>.</a:t>
            </a:r>
            <a:endParaRPr lang="en-US" sz="2000" i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en-US" sz="2000" i="1" dirty="0" smtClean="0">
                <a:solidFill>
                  <a:schemeClr val="tx1"/>
                </a:solidFill>
              </a:rPr>
              <a:t>2.</a:t>
            </a:r>
            <a:r>
              <a:rPr lang="ru-RU" sz="2000" i="1" dirty="0" smtClean="0">
                <a:solidFill>
                  <a:schemeClr val="tx1"/>
                </a:solidFill>
              </a:rPr>
              <a:t>Формировать </a:t>
            </a:r>
            <a:r>
              <a:rPr lang="ru-RU" sz="2000" i="1" dirty="0">
                <a:solidFill>
                  <a:schemeClr val="tx1"/>
                </a:solidFill>
              </a:rPr>
              <a:t>бережное отношение к цветам, развивать желание ухаживать за </a:t>
            </a:r>
            <a:r>
              <a:rPr lang="ru-RU" sz="2000" i="1" dirty="0" smtClean="0">
                <a:solidFill>
                  <a:schemeClr val="tx1"/>
                </a:solidFill>
              </a:rPr>
              <a:t>ними.</a:t>
            </a:r>
          </a:p>
          <a:p>
            <a:pPr marL="45720" indent="0" algn="just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3.Воспитывать </a:t>
            </a:r>
            <a:r>
              <a:rPr lang="ru-RU" sz="2000" i="1" dirty="0">
                <a:solidFill>
                  <a:schemeClr val="tx1"/>
                </a:solidFill>
              </a:rPr>
              <a:t>любовь к прекрасному, красоте окружающего мира.</a:t>
            </a:r>
          </a:p>
          <a:p>
            <a:pPr marL="45720" indent="0" algn="just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4.Развивать </a:t>
            </a:r>
            <a:r>
              <a:rPr lang="ru-RU" sz="2000" i="1" dirty="0">
                <a:solidFill>
                  <a:schemeClr val="tx1"/>
                </a:solidFill>
              </a:rPr>
              <a:t>умения сравнивать растения, делать выводы на основе сравнения.</a:t>
            </a:r>
          </a:p>
          <a:p>
            <a:pPr marL="45720" indent="0" algn="just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5.Закреплять </a:t>
            </a:r>
            <a:r>
              <a:rPr lang="ru-RU" sz="2000" i="1" dirty="0">
                <a:solidFill>
                  <a:schemeClr val="tx1"/>
                </a:solidFill>
              </a:rPr>
              <a:t>умение отражать полученные впечатления в рисунках, творческих работах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45720" indent="0" algn="just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6.Привлечь </a:t>
            </a:r>
            <a:r>
              <a:rPr lang="ru-RU" sz="2000" i="1" dirty="0">
                <a:solidFill>
                  <a:schemeClr val="tx1"/>
                </a:solidFill>
              </a:rPr>
              <a:t>родителей </a:t>
            </a:r>
            <a:r>
              <a:rPr lang="ru-RU" sz="2000" i="1" dirty="0" smtClean="0">
                <a:solidFill>
                  <a:schemeClr val="tx1"/>
                </a:solidFill>
              </a:rPr>
              <a:t>и детей для создания </a:t>
            </a:r>
          </a:p>
          <a:p>
            <a:pPr marL="45720" indent="0" algn="just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«Мир комнатных растений».</a:t>
            </a:r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48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3742" y="163543"/>
            <a:ext cx="5760640" cy="8856984"/>
          </a:xfrm>
        </p:spPr>
        <p:txBody>
          <a:bodyPr/>
          <a:lstStyle/>
          <a:p>
            <a:pPr marL="45720" indent="0">
              <a:buNone/>
            </a:pP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</a:rPr>
              <a:t>Ожидаемые результаты по проекту: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chemeClr val="tx1"/>
                </a:solidFill>
              </a:rPr>
              <a:t>р</a:t>
            </a:r>
            <a:r>
              <a:rPr lang="ru-RU" sz="2000" i="1" dirty="0" smtClean="0">
                <a:solidFill>
                  <a:schemeClr val="tx1"/>
                </a:solidFill>
              </a:rPr>
              <a:t>асширить у детей представления о комнатных растениях              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</a:rPr>
              <a:t>раскрытие </a:t>
            </a:r>
            <a:r>
              <a:rPr lang="ru-RU" sz="2000" i="1" dirty="0">
                <a:solidFill>
                  <a:schemeClr val="tx1"/>
                </a:solidFill>
              </a:rPr>
              <a:t>возможностей и творческих способностей детей через разнообразные виды деятельности</a:t>
            </a:r>
            <a:r>
              <a:rPr lang="ru-RU" sz="2000" i="1" dirty="0" smtClean="0">
                <a:solidFill>
                  <a:schemeClr val="tx1"/>
                </a:solidFill>
              </a:rPr>
              <a:t> 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</a:rPr>
              <a:t>повышение </a:t>
            </a:r>
            <a:r>
              <a:rPr lang="ru-RU" sz="2000" i="1" dirty="0">
                <a:solidFill>
                  <a:schemeClr val="tx1"/>
                </a:solidFill>
              </a:rPr>
              <a:t>экологической культуры </a:t>
            </a:r>
            <a:r>
              <a:rPr lang="ru-RU" sz="2000" i="1" dirty="0" smtClean="0">
                <a:solidFill>
                  <a:schemeClr val="tx1"/>
                </a:solidFill>
              </a:rPr>
              <a:t>воспитанников</a:t>
            </a:r>
            <a:endParaRPr lang="ru-RU" sz="2000" i="1" dirty="0">
              <a:solidFill>
                <a:schemeClr val="tx1"/>
              </a:solidFill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chemeClr val="tx1"/>
                </a:solidFill>
              </a:rPr>
              <a:t>п</a:t>
            </a:r>
            <a:r>
              <a:rPr lang="ru-RU" sz="2000" i="1" dirty="0" smtClean="0">
                <a:solidFill>
                  <a:schemeClr val="tx1"/>
                </a:solidFill>
              </a:rPr>
              <a:t>роявление </a:t>
            </a:r>
            <a:r>
              <a:rPr lang="ru-RU" sz="2000" i="1" dirty="0">
                <a:solidFill>
                  <a:schemeClr val="tx1"/>
                </a:solidFill>
              </a:rPr>
              <a:t>интереса к   процессу по ухаживанию за растениями</a:t>
            </a:r>
            <a:endParaRPr lang="ru-RU" sz="2000" i="1" dirty="0" smtClean="0">
              <a:solidFill>
                <a:schemeClr val="tx1"/>
              </a:solidFill>
            </a:endParaRPr>
          </a:p>
          <a:p>
            <a:pPr marL="45720" indent="0">
              <a:buClr>
                <a:schemeClr val="accent3">
                  <a:lumMod val="50000"/>
                </a:schemeClr>
              </a:buClr>
              <a:buNone/>
            </a:pP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Шамиль\Desktop\фиал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34" y="5458889"/>
            <a:ext cx="2448272" cy="18362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садиек\Образцы рисунков\201108011208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40" y="4979454"/>
            <a:ext cx="228600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6192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4704" y="179512"/>
            <a:ext cx="5760640" cy="885698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             </a:t>
            </a: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</a:rPr>
              <a:t>Этапы проекта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ПОДГОТОВИТЕЛЬНЫЙ ЭТАП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</a:rPr>
              <a:t>Информация для родителей о предстоящем проекте, привлечение их к участию в проекте;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</a:rPr>
              <a:t>Разработка адвент-каледаря по теме проекта;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</a:rPr>
              <a:t>Подбор художественной литературы для чтения, призентации конспектов НОД, бесед, консультации для родителей;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</a:rPr>
              <a:t>Подбор наглядно-информационного материала для просмотра.</a:t>
            </a:r>
          </a:p>
          <a:p>
            <a:pPr marL="45720" indent="0">
              <a:buClr>
                <a:schemeClr val="accent3">
                  <a:lumMod val="50000"/>
                </a:schemeClr>
              </a:buClr>
              <a:buNone/>
            </a:pPr>
            <a:endParaRPr lang="ru-RU" sz="2000" i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ПРАКТИЧЕСКИЙ ЭТАП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Ежедневная работа с адвент-календарем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понедельник- строение цветка, дидактические игры; 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вторник-стихи, загадки, беседа; 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среда- нарисуй цветок; 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четверг- наблюдение, правила ухода за растениями; 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>пятница- Акция «Подари цветок датскому саду».</a:t>
            </a:r>
          </a:p>
          <a:p>
            <a:pPr marL="45720" indent="0">
              <a:buNone/>
            </a:pPr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6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4704" y="107504"/>
            <a:ext cx="5760640" cy="89289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Беседа с детьми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Знакомство с комнатными растениями.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Строение комнатного растения.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Что необходимо растению для роста?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Как ухаживать за комнатными растениями?</a:t>
            </a:r>
          </a:p>
          <a:p>
            <a:pPr marL="45720" indent="0">
              <a:buNone/>
            </a:pPr>
            <a:endParaRPr lang="ru-RU" sz="1400" i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Дидактические игры: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«Посади бабочку на цветок»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«Сложи картинку»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«Найди растение по названию»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«Посади цветок в горшок»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«У кого какой цветок»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 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Пальчиковая гимнастика: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</a:t>
            </a:r>
            <a:r>
              <a:rPr lang="ru-RU" sz="1400" i="1" dirty="0">
                <a:solidFill>
                  <a:schemeClr val="tx1"/>
                </a:solidFill>
              </a:rPr>
              <a:t>Ц</a:t>
            </a:r>
            <a:r>
              <a:rPr lang="ru-RU" sz="1400" i="1" dirty="0" smtClean="0">
                <a:solidFill>
                  <a:schemeClr val="tx1"/>
                </a:solidFill>
              </a:rPr>
              <a:t>веток распускается»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«Наши алые цветы»</a:t>
            </a:r>
          </a:p>
          <a:p>
            <a:pPr marL="45720" indent="0">
              <a:buNone/>
            </a:pPr>
            <a:endParaRPr lang="ru-RU" sz="1400" i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Физкультминутки: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«На окне в горшочках»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«Цветы»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«Говорит цветок цветку»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 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Чтение художественной литературы: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Стихотворение Е.Благиной</a:t>
            </a:r>
            <a:r>
              <a:rPr lang="ru-RU" sz="1400" i="1" dirty="0">
                <a:solidFill>
                  <a:schemeClr val="tx1"/>
                </a:solidFill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</a:rPr>
              <a:t>«</a:t>
            </a:r>
            <a:r>
              <a:rPr lang="ru-RU" sz="1400" i="1" dirty="0" smtClean="0">
                <a:solidFill>
                  <a:schemeClr val="tx1"/>
                </a:solidFill>
              </a:rPr>
              <a:t>Одуванчик»,</a:t>
            </a:r>
            <a:endParaRPr lang="ru-RU" sz="1400" i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Я.Колас «Цветок», </a:t>
            </a:r>
            <a:r>
              <a:rPr lang="ru-RU" sz="1400" i="1" dirty="0" smtClean="0">
                <a:solidFill>
                  <a:schemeClr val="tx1"/>
                </a:solidFill>
              </a:rPr>
              <a:t>А.</a:t>
            </a:r>
            <a:r>
              <a:rPr lang="ru-RU" sz="1400" i="1" dirty="0" smtClean="0">
                <a:solidFill>
                  <a:schemeClr val="tx1"/>
                </a:solidFill>
              </a:rPr>
              <a:t>К.Толстой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</a:rPr>
              <a:t>«Колокольчики мои…»;</a:t>
            </a:r>
          </a:p>
          <a:p>
            <a:pPr marL="45720" indent="0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Загадывание загадок о цветах, заучивание стихов.</a:t>
            </a:r>
            <a:endParaRPr lang="ru-RU" sz="1400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Шамиль\Desktop\Новая папка\IMG_20170320_0939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424" y="1979712"/>
            <a:ext cx="2239792" cy="17281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Шамиль\Desktop\Новая папка\image-0-02-05-b1a25935db70460d08639ee811534dc8d3ffe722c7b35e279ee907e5920b63d1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972" y="4211960"/>
            <a:ext cx="2239792" cy="18002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485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6712" y="107504"/>
            <a:ext cx="5832648" cy="8928992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Работа с детьми: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                 Совместная и самостоятельная деятельность</a:t>
            </a:r>
          </a:p>
          <a:p>
            <a:pPr marL="45720" indent="0">
              <a:buNone/>
            </a:pPr>
            <a:endParaRPr lang="ru-RU" sz="18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1800" i="1" dirty="0" smtClean="0">
                <a:solidFill>
                  <a:schemeClr val="tx1"/>
                </a:solidFill>
              </a:rPr>
              <a:t>Наблюдение за растениями </a:t>
            </a:r>
          </a:p>
          <a:p>
            <a:pPr marL="45720" indent="0" algn="just">
              <a:buNone/>
            </a:pPr>
            <a:r>
              <a:rPr lang="ru-RU" sz="1800" i="1" dirty="0" smtClean="0">
                <a:solidFill>
                  <a:schemeClr val="tx1"/>
                </a:solidFill>
              </a:rPr>
              <a:t>в уголке природы.  Наблюдение</a:t>
            </a:r>
          </a:p>
          <a:p>
            <a:pPr marL="45720" indent="0" algn="just">
              <a:buNone/>
            </a:pPr>
            <a:r>
              <a:rPr lang="ru-RU" sz="1800" i="1" dirty="0" smtClean="0">
                <a:solidFill>
                  <a:schemeClr val="tx1"/>
                </a:solidFill>
              </a:rPr>
              <a:t>за трудом воспитателя:</a:t>
            </a:r>
          </a:p>
          <a:p>
            <a:pPr marL="45720" indent="0" algn="just">
              <a:buNone/>
            </a:pPr>
            <a:r>
              <a:rPr lang="ru-RU" sz="1800" i="1" dirty="0" smtClean="0">
                <a:solidFill>
                  <a:schemeClr val="tx1"/>
                </a:solidFill>
              </a:rPr>
              <a:t>посадка растений, уход за </a:t>
            </a:r>
          </a:p>
          <a:p>
            <a:pPr marL="45720" indent="0" algn="just">
              <a:buNone/>
            </a:pPr>
            <a:r>
              <a:rPr lang="ru-RU" sz="1800" i="1" dirty="0" smtClean="0">
                <a:solidFill>
                  <a:schemeClr val="tx1"/>
                </a:solidFill>
              </a:rPr>
              <a:t>растениями уголка </a:t>
            </a:r>
            <a:r>
              <a:rPr lang="ru-RU" sz="1800" i="1" dirty="0" smtClean="0">
                <a:solidFill>
                  <a:schemeClr val="tx1"/>
                </a:solidFill>
              </a:rPr>
              <a:t>природы</a:t>
            </a:r>
            <a:r>
              <a:rPr lang="ru-RU" sz="1600" i="1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just">
              <a:buNone/>
            </a:pPr>
            <a:endParaRPr lang="ru-RU" sz="16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4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45720" indent="0" algn="just">
              <a:buNone/>
            </a:pPr>
            <a:endParaRPr lang="ru-RU" sz="16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6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600" i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                                                               </a:t>
            </a:r>
            <a:endParaRPr lang="ru-RU" sz="1400" i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4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400" i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4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                      </a:t>
            </a:r>
          </a:p>
          <a:p>
            <a:pPr marL="45720" indent="0" algn="just">
              <a:buNone/>
            </a:pP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" indent="0" algn="just">
              <a:buNone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                  Художественно-эстетическая деятельность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" indent="0" algn="just">
              <a:buNone/>
            </a:pPr>
            <a:endParaRPr lang="ru-RU" sz="14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     </a:t>
            </a:r>
          </a:p>
          <a:p>
            <a:pPr marL="45720" indent="0" algn="just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               </a:t>
            </a:r>
            <a:r>
              <a:rPr lang="ru-RU" sz="1600" i="1" dirty="0" smtClean="0">
                <a:solidFill>
                  <a:schemeClr val="tx1"/>
                </a:solidFill>
              </a:rPr>
              <a:t>Аппликация                             Рисование «Фиалка»</a:t>
            </a:r>
          </a:p>
          <a:p>
            <a:pPr marL="45720" indent="0" algn="just">
              <a:buNone/>
            </a:pP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" indent="0" algn="just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                  </a:t>
            </a:r>
            <a:r>
              <a:rPr lang="ru-RU" sz="1600" i="1" dirty="0" smtClean="0">
                <a:solidFill>
                  <a:schemeClr val="tx1"/>
                </a:solidFill>
              </a:rPr>
              <a:t>«Фикус»</a:t>
            </a:r>
            <a:endParaRPr lang="ru-RU" sz="1600" i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400" i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4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1500" i="1" dirty="0" smtClean="0">
                <a:solidFill>
                  <a:schemeClr val="tx1"/>
                </a:solidFill>
              </a:rPr>
              <a:t>                                                          </a:t>
            </a:r>
          </a:p>
          <a:p>
            <a:pPr marL="45720" indent="0" algn="just">
              <a:buNone/>
            </a:pPr>
            <a:endParaRPr lang="ru-RU" sz="1500" i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5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500" i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500" i="1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endParaRPr lang="ru-RU" sz="1500" i="1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               </a:t>
            </a:r>
            <a:endParaRPr lang="ru-RU" sz="1400" i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Шамиль\Desktop\Новая папка\IMG_20170202_160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048" y="757242"/>
            <a:ext cx="2302034" cy="1726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Шамиль\Desktop\Новая папка\IMG_20170322_0959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019" y="6923890"/>
            <a:ext cx="2440376" cy="1830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Шамиль\Desktop\Новая папка\image-0-02-05-ca80f2bb678142bf6d78e697e2da7775b04d884f8b8b3951f98526a1bfd62e5e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6916378"/>
            <a:ext cx="2450392" cy="1837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Шамиль\Desktop\Новая папка\IMG_20170323_1558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65" y="2775659"/>
            <a:ext cx="2254130" cy="1690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Шамиль\Desktop\Новая папка\Копия IMG_20170203_08590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048" y="2775659"/>
            <a:ext cx="2302033" cy="1726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46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92696" y="107504"/>
            <a:ext cx="5904656" cy="89289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Познавательная деятельность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Шамиль\Desktop\Новая папка\image-0-02-05-5e38f00d473cbadede59f34f471ee33760e2a012d434d6c1484e6110f79045f7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056" y="539552"/>
            <a:ext cx="2652747" cy="1989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20688" y="179512"/>
            <a:ext cx="6048672" cy="8964488"/>
          </a:xfrm>
          <a:prstGeom prst="rect">
            <a:avLst/>
          </a:prstGeom>
          <a:effectLst/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/>
            </a:r>
            <a:b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</a:br>
            <a: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Серия опытов для</a:t>
            </a:r>
            <a:b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</a:br>
            <a: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выявление потребностей </a:t>
            </a:r>
            <a:b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</a:br>
            <a: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растений</a:t>
            </a:r>
            <a: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  <a:t> </a:t>
            </a:r>
            <a: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во влаге, тепле, свете.</a:t>
            </a:r>
            <a:b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</a:br>
            <a: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  <a:t/>
            </a:r>
            <a:br>
              <a:rPr lang="ru-RU" sz="1400" b="0" i="1" kern="0" dirty="0" smtClean="0">
                <a:solidFill>
                  <a:sysClr val="windowText" lastClr="000000"/>
                </a:solidFill>
                <a:effectLst/>
                <a:latin typeface="+mn-lt"/>
              </a:rPr>
            </a:br>
            <a:r>
              <a:rPr lang="ru-RU" sz="1600" b="0" kern="0" dirty="0" smtClean="0">
                <a:solidFill>
                  <a:schemeClr val="accent3">
                    <a:lumMod val="50000"/>
                  </a:schemeClr>
                </a:solidFill>
                <a:effectLst/>
                <a:latin typeface="+mn-lt"/>
              </a:rPr>
              <a:t>                 Акция «Подари цветок детскому саду»</a:t>
            </a:r>
            <a:endParaRPr kumimoji="0" lang="ru-RU" sz="1600" b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2051" name="Picture 3" descr="C:\Users\Шамиль\Desktop\Новая папка\IMG_20170323_1551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2771800"/>
            <a:ext cx="3024336" cy="2268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Шамиль\Desktop\Новая папка\image-0-02-05-f9ee5f7c374ee4eb6bff0ee204ddd83a53d943b0d2203cd88792f7ca9bc1b72a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056" y="6532789"/>
            <a:ext cx="2417431" cy="1813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Шамиль\Desktop\Новая папка\IMG_20170323_15524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6518697"/>
            <a:ext cx="2436220" cy="18271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919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92696" y="179512"/>
            <a:ext cx="5832648" cy="878497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       Работа с родителями</a:t>
            </a:r>
          </a:p>
          <a:p>
            <a:pPr marL="342900" indent="-34290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400" i="1" dirty="0" smtClean="0">
                <a:solidFill>
                  <a:schemeClr val="tx1"/>
                </a:solidFill>
              </a:rPr>
              <a:t>Консультация «Комнатные растения-друзья или враги»</a:t>
            </a:r>
          </a:p>
          <a:p>
            <a:pPr marL="342900" indent="-34290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400" i="1" dirty="0" smtClean="0">
                <a:solidFill>
                  <a:schemeClr val="tx1"/>
                </a:solidFill>
              </a:rPr>
              <a:t>Создание экологической книги «Мир комнатных растений»</a:t>
            </a:r>
          </a:p>
          <a:p>
            <a:pPr marL="342900" indent="-34290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ru-RU" sz="1400" i="1" dirty="0" smtClean="0">
              <a:solidFill>
                <a:schemeClr val="tx1"/>
              </a:solidFill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4704" y="107504"/>
            <a:ext cx="5976664" cy="412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             </a:t>
            </a:r>
            <a:r>
              <a:rPr lang="ru-RU" sz="2000" dirty="0" smtClean="0">
                <a:solidFill>
                  <a:srgbClr val="A7EA52">
                    <a:lumMod val="50000"/>
                  </a:srgbClr>
                </a:solidFill>
              </a:rPr>
              <a:t>Заключительный </a:t>
            </a:r>
            <a:r>
              <a:rPr lang="ru-RU" sz="2000" dirty="0">
                <a:solidFill>
                  <a:srgbClr val="A7EA52">
                    <a:lumMod val="50000"/>
                  </a:srgbClr>
                </a:solidFill>
              </a:rPr>
              <a:t>этап</a:t>
            </a: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400" i="1" dirty="0">
                <a:solidFill>
                  <a:prstClr val="black"/>
                </a:solidFill>
              </a:rPr>
              <a:t>В ходе реализации проекта «Наши зеленые друзья» расширились представления детей о комнатных </a:t>
            </a:r>
            <a:r>
              <a:rPr lang="ru-RU" sz="1400" i="1" dirty="0" smtClean="0">
                <a:solidFill>
                  <a:prstClr val="black"/>
                </a:solidFill>
              </a:rPr>
              <a:t>растениях. </a:t>
            </a: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400" i="1" dirty="0" smtClean="0">
                <a:solidFill>
                  <a:prstClr val="black"/>
                </a:solidFill>
              </a:rPr>
              <a:t>Дети узнали:</a:t>
            </a:r>
          </a:p>
          <a:p>
            <a:pPr marL="331470" lvl="0" indent="-285750">
              <a:spcBef>
                <a:spcPct val="20000"/>
              </a:spcBef>
              <a:spcAft>
                <a:spcPts val="300"/>
              </a:spcAft>
              <a:buClr>
                <a:schemeClr val="accent3">
                  <a:lumMod val="50000"/>
                </a:schemeClr>
              </a:buClr>
              <a:buSzPct val="130000"/>
              <a:buFont typeface="Arial" panose="020B0604020202020204" pitchFamily="34" charset="0"/>
              <a:buChar char="•"/>
            </a:pPr>
            <a:r>
              <a:rPr lang="ru-RU" sz="1400" i="1" dirty="0" smtClean="0">
                <a:solidFill>
                  <a:prstClr val="black"/>
                </a:solidFill>
              </a:rPr>
              <a:t>Строение цветка</a:t>
            </a:r>
          </a:p>
          <a:p>
            <a:pPr marL="331470" lvl="0" indent="-285750">
              <a:spcBef>
                <a:spcPct val="20000"/>
              </a:spcBef>
              <a:spcAft>
                <a:spcPts val="300"/>
              </a:spcAft>
              <a:buClr>
                <a:schemeClr val="accent3">
                  <a:lumMod val="50000"/>
                </a:schemeClr>
              </a:buClr>
              <a:buSzPct val="130000"/>
              <a:buFont typeface="Arial" panose="020B0604020202020204" pitchFamily="34" charset="0"/>
              <a:buChar char="•"/>
            </a:pPr>
            <a:r>
              <a:rPr lang="ru-RU" sz="1400" i="1" dirty="0" smtClean="0">
                <a:solidFill>
                  <a:prstClr val="black"/>
                </a:solidFill>
              </a:rPr>
              <a:t>Как ухаживать за растениями</a:t>
            </a:r>
          </a:p>
          <a:p>
            <a:pPr marL="331470" lvl="0" indent="-285750">
              <a:spcBef>
                <a:spcPct val="20000"/>
              </a:spcBef>
              <a:spcAft>
                <a:spcPts val="300"/>
              </a:spcAft>
              <a:buClr>
                <a:schemeClr val="accent3">
                  <a:lumMod val="50000"/>
                </a:schemeClr>
              </a:buClr>
              <a:buSzPct val="130000"/>
              <a:buFont typeface="Arial" panose="020B0604020202020204" pitchFamily="34" charset="0"/>
              <a:buChar char="•"/>
            </a:pPr>
            <a:r>
              <a:rPr lang="ru-RU" sz="1400" i="1" dirty="0" smtClean="0">
                <a:solidFill>
                  <a:prstClr val="black"/>
                </a:solidFill>
              </a:rPr>
              <a:t>Чем полезны комнатные цветы  и научились вести наблюдения</a:t>
            </a:r>
            <a:endParaRPr lang="ru-RU" dirty="0"/>
          </a:p>
        </p:txBody>
      </p:sp>
      <p:pic>
        <p:nvPicPr>
          <p:cNvPr id="3074" name="Picture 2" descr="C:\Users\Шамиль\Desktop\Новая папка\IMG_20170323_1603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4427984"/>
            <a:ext cx="2448272" cy="1836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Шамиль\Desktop\Новая папка\image-0-02-05-bc69a62ee57d11ce3b4f579862e6ddc60b4047cd37c9effe6843bfa002bb1000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912" y="5868144"/>
            <a:ext cx="3887755" cy="2915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Шамиль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6804248"/>
            <a:ext cx="1376253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2297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Другая 2">
      <a:dk1>
        <a:sysClr val="windowText" lastClr="000000"/>
      </a:dk1>
      <a:lt1>
        <a:srgbClr val="F2F2F2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664</TotalTime>
  <Words>563</Words>
  <Application>Microsoft Office PowerPoint</Application>
  <PresentationFormat>Экран (4:3)</PresentationFormat>
  <Paragraphs>134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муниципальное бюджетное дошкольное учреждение образовательное             детский сад комбинированного вида №3 «Ручеёк»       Педагогический проект          «Наши зеленые друзья»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Серия опытов для  выявление потребностей  растений во влаге, тепле, свете.                              Акция «Подари цветок детскому саду»</vt:lpstr>
      <vt:lpstr>Презентация PowerPoint</vt:lpstr>
      <vt:lpstr>Презентация PowerPoint</vt:lpstr>
      <vt:lpstr> Беседа «Как ухаживать за комнатными растениями»    Цель: - Закрепить названия комнатных растений ( герань, бегония алоэ, лилия, фиалка), правила и способы ухода за ними; - Продолжать формировать умения выполнять трудовые поручения. - Развивать внимание и наблюдательность; - Развивать умение слушать, вступать в диалог; - Воспитывать трудолюбие бережное отношение к растениям;  Материалы: совочки, кисточки, тряпочки, губки, лейки, палочки для рыхления , комнатные цветы. Предварительная работа:  - Чтение стихов, загадок о комнатных растениях; - Рассматривание фото, иллюстраций о комнатных растениях; - Рисование по теме «Комнатные растения». Ход. Воспитатель: Ребята, поздоровайтесь с гостями только глазами. Посмотрите на меня. Пусть ваши глаза на несколько секунд станут бабочками. - «Бабочки летят»- поморгайте глазами сначала медленно, потом быстро - Закройте глаза, откройте.  - «Бабочки» медленно полетели вверх, вниз.  - Закройте глаза, откройте. Воспитатель:  — Я загадаю загадку, вы отгадайте ее: Воздух очищают, Создают уют. На окнах зеленеют И зимой цветут. Дети: комнатные растения. Воспитатель: Для чего нам нужны комнатные цветы? Дети: для красоты, уюта, они очищают воздух . Воспитатель: — Как вы думаете, живые ли комнатные растения? — Почему? Докажите. Дети: растут, дышат, пьют. Воспитатель: — Чем похожи комнатные растения? Дети: у всех есть корень, стебель, листья, цветы. Воспитатель: — Что нужно всем растениям для роста? Дети: свет, тепло, вода, воздух.  </vt:lpstr>
      <vt:lpstr>Физминутка «Цветы». Говорит цветок цветку: «Подними—ка свой листок. Выйди на дорожку Да притопни ножкой. Да головкой покачай — Утром солнышко встречай! Стебель наклони слегка — Вот зарядка для цветка. А теперь умойся, отряхнись и успокойся. Наконец готовы все день встречать во всей красе! Вот какие красивые цветы! (Дети выполняют движения согласно тексту) Воспитатель:  — Ребята, как вы думаете, за всеми комнатными растениями нужно ухаживать одинаково? Дети: нет! Дети ухаживают за растением. Воспитатель смотрит за уходом, помогает при необходимости. После ухода инвентарь убирают на место . Воспитатель: — Софья, как ты будешь ухаживать за фиалкой? Ребенок: фиалку нельзя опрыскивать, листья не любят воду, могут завянуть. Пыль осторожно удаляют кисточкой.  Воспитатель: — Даша, как ты будешь ухаживать за алоэ? Ребенок: листья нужно мыть мокрой кисточкой, чтобы не обломать шипы. Воспитатель: — Захар , вспомни как нужно рыхлить землю? Ребенок: аккуратно, неглубоко у стебля, а с краю горшка можно глубже. Воспитатель: — Для чего нужно рыхлить землю? Ребенок: чтобы хорошо проходила вода, корни дышали и хорошо росли. Воспитатель: — Яна, как правильно поливать растения? Ребенок: носик лейки поставить на край горшка, лить по всей земле понемножку. Ждать пока вода впитается Воспитатель: — Ребята, вы хорошо потрудились. Полюбуйтесь нашими комнатными растениями. Какие они стали? Дети: чистые, ухоженные, красивые, блестящие Воспитатель: — Что вы делали, чтобы цветы стали такими? Дети: рыхлили землю, поливали. Обтирали листья, опрыскивали. Воспитатель: Теперь мы знаем, как правильно ухаживать за растениями.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Шамиль</dc:creator>
  <cp:lastModifiedBy>Шамиль</cp:lastModifiedBy>
  <cp:revision>63</cp:revision>
  <dcterms:created xsi:type="dcterms:W3CDTF">2017-04-02T18:52:23Z</dcterms:created>
  <dcterms:modified xsi:type="dcterms:W3CDTF">2017-04-09T13:36:20Z</dcterms:modified>
</cp:coreProperties>
</file>