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  <p:sldId id="261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7" d="100"/>
          <a:sy n="77" d="100"/>
        </p:scale>
        <p:origin x="-102" y="-78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A2DB87-A39C-473A-8636-DBC748F902BF}" type="datetimeFigureOut">
              <a:rPr lang="ru-RU" smtClean="0"/>
              <a:t>13.05.2017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28C90-C4BF-4DE5-BB40-9D66544F8142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A2DB87-A39C-473A-8636-DBC748F902BF}" type="datetimeFigureOut">
              <a:rPr lang="ru-RU" smtClean="0"/>
              <a:t>13.05.2017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28C90-C4BF-4DE5-BB40-9D66544F814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A2DB87-A39C-473A-8636-DBC748F902BF}" type="datetimeFigureOut">
              <a:rPr lang="ru-RU" smtClean="0"/>
              <a:t>13.05.2017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28C90-C4BF-4DE5-BB40-9D66544F814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A2DB87-A39C-473A-8636-DBC748F902BF}" type="datetimeFigureOut">
              <a:rPr lang="ru-RU" smtClean="0"/>
              <a:t>13.05.2017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28C90-C4BF-4DE5-BB40-9D66544F814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A2DB87-A39C-473A-8636-DBC748F902BF}" type="datetimeFigureOut">
              <a:rPr lang="ru-RU" smtClean="0"/>
              <a:t>13.05.2017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5E528C90-C4BF-4DE5-BB40-9D66544F8142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A2DB87-A39C-473A-8636-DBC748F902BF}" type="datetimeFigureOut">
              <a:rPr lang="ru-RU" smtClean="0"/>
              <a:t>13.05.2017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28C90-C4BF-4DE5-BB40-9D66544F814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A2DB87-A39C-473A-8636-DBC748F902BF}" type="datetimeFigureOut">
              <a:rPr lang="ru-RU" smtClean="0"/>
              <a:t>13.05.2017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28C90-C4BF-4DE5-BB40-9D66544F814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A2DB87-A39C-473A-8636-DBC748F902BF}" type="datetimeFigureOut">
              <a:rPr lang="ru-RU" smtClean="0"/>
              <a:t>13.05.2017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28C90-C4BF-4DE5-BB40-9D66544F814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A2DB87-A39C-473A-8636-DBC748F902BF}" type="datetimeFigureOut">
              <a:rPr lang="ru-RU" smtClean="0"/>
              <a:t>13.05.2017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28C90-C4BF-4DE5-BB40-9D66544F814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A2DB87-A39C-473A-8636-DBC748F902BF}" type="datetimeFigureOut">
              <a:rPr lang="ru-RU" smtClean="0"/>
              <a:t>13.05.2017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28C90-C4BF-4DE5-BB40-9D66544F814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A2DB87-A39C-473A-8636-DBC748F902BF}" type="datetimeFigureOut">
              <a:rPr lang="ru-RU" smtClean="0"/>
              <a:t>13.05.2017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28C90-C4BF-4DE5-BB40-9D66544F814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colorTemperature colorTemp="53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67A2DB87-A39C-473A-8636-DBC748F902BF}" type="datetimeFigureOut">
              <a:rPr lang="ru-RU" smtClean="0"/>
              <a:t>13.05.2017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E528C90-C4BF-4DE5-BB40-9D66544F8142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https://arhivurokov.ru/multiurok/4/b/9/4b90e8615f692a2375891706c60e286f49b2b2b3/phpdTRGLX_Proektnaya-zadacha-k-9-maya---kopiya_5_18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51" t="3828" r="2575" b="3055"/>
          <a:stretch/>
        </p:blipFill>
        <p:spPr bwMode="auto">
          <a:xfrm>
            <a:off x="251520" y="0"/>
            <a:ext cx="8836351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908720"/>
            <a:ext cx="8229600" cy="1828800"/>
          </a:xfrm>
        </p:spPr>
        <p:txBody>
          <a:bodyPr>
            <a:normAutofit/>
          </a:bodyPr>
          <a:lstStyle/>
          <a:p>
            <a:r>
              <a:rPr lang="ru-RU" sz="3600" dirty="0" smtClean="0">
                <a:solidFill>
                  <a:srgbClr val="FF0000"/>
                </a:solidFill>
              </a:rPr>
              <a:t>Проект «День победы»</a:t>
            </a:r>
            <a:br>
              <a:rPr lang="ru-RU" sz="3600" dirty="0" smtClean="0">
                <a:solidFill>
                  <a:srgbClr val="FF0000"/>
                </a:solidFill>
              </a:rPr>
            </a:br>
            <a:r>
              <a:rPr lang="ru-RU" sz="3600" dirty="0" smtClean="0"/>
              <a:t> </a:t>
            </a:r>
            <a:endParaRPr lang="ru-RU" sz="3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27584" y="3861048"/>
            <a:ext cx="6400800" cy="1752600"/>
          </a:xfrm>
        </p:spPr>
        <p:txBody>
          <a:bodyPr>
            <a:normAutofit/>
          </a:bodyPr>
          <a:lstStyle/>
          <a:p>
            <a:r>
              <a:rPr lang="ru-RU" sz="2000" dirty="0" smtClean="0">
                <a:solidFill>
                  <a:srgbClr val="C00000"/>
                </a:solidFill>
              </a:rPr>
              <a:t>Проект </a:t>
            </a:r>
            <a:r>
              <a:rPr lang="ru-RU" sz="2000" smtClean="0">
                <a:solidFill>
                  <a:srgbClr val="C00000"/>
                </a:solidFill>
              </a:rPr>
              <a:t>реализован </a:t>
            </a:r>
            <a:r>
              <a:rPr lang="ru-RU" sz="2000" smtClean="0">
                <a:solidFill>
                  <a:srgbClr val="C00000"/>
                </a:solidFill>
              </a:rPr>
              <a:t>воспитателем </a:t>
            </a:r>
            <a:endParaRPr lang="ru-RU" sz="2000" dirty="0" smtClean="0">
              <a:solidFill>
                <a:srgbClr val="C00000"/>
              </a:solidFill>
            </a:endParaRPr>
          </a:p>
          <a:p>
            <a:r>
              <a:rPr lang="ru-RU" sz="2000" dirty="0" smtClean="0">
                <a:solidFill>
                  <a:srgbClr val="C00000"/>
                </a:solidFill>
              </a:rPr>
              <a:t>МБДОУ «Детский сад №1 «Рябинка» </a:t>
            </a:r>
          </a:p>
          <a:p>
            <a:r>
              <a:rPr lang="ru-RU" sz="2000" dirty="0" smtClean="0">
                <a:solidFill>
                  <a:srgbClr val="C00000"/>
                </a:solidFill>
              </a:rPr>
              <a:t>Соколенко Е.А.</a:t>
            </a:r>
          </a:p>
          <a:p>
            <a:r>
              <a:rPr lang="ru-RU" sz="2000" dirty="0" smtClean="0">
                <a:solidFill>
                  <a:srgbClr val="C00000"/>
                </a:solidFill>
              </a:rPr>
              <a:t>г. Нефтеюганск, 2017 г.</a:t>
            </a:r>
            <a:endParaRPr lang="ru-RU" sz="20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14918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4624"/>
            <a:ext cx="8229600" cy="6264736"/>
          </a:xfrm>
        </p:spPr>
        <p:txBody>
          <a:bodyPr>
            <a:normAutofit fontScale="47500" lnSpcReduction="20000"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b="1" u="sng" dirty="0">
                <a:solidFill>
                  <a:srgbClr val="FF0000"/>
                </a:solidFill>
                <a:latin typeface="Arial"/>
                <a:ea typeface="Times New Roman"/>
                <a:cs typeface="Times New Roman"/>
              </a:rPr>
              <a:t>Тип проекта:</a:t>
            </a:r>
            <a:r>
              <a:rPr lang="ru-RU" dirty="0">
                <a:solidFill>
                  <a:srgbClr val="333333"/>
                </a:solidFill>
                <a:latin typeface="Arial"/>
                <a:ea typeface="Times New Roman"/>
                <a:cs typeface="Times New Roman"/>
              </a:rPr>
              <a:t> Социальный, творческий.</a:t>
            </a:r>
            <a:endParaRPr lang="ru-RU" sz="24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b="1" u="sng" dirty="0">
                <a:solidFill>
                  <a:srgbClr val="FF0000"/>
                </a:solidFill>
                <a:latin typeface="Arial"/>
                <a:ea typeface="Times New Roman"/>
                <a:cs typeface="Times New Roman"/>
              </a:rPr>
              <a:t>Вид проекта</a:t>
            </a:r>
            <a:r>
              <a:rPr lang="ru-RU" dirty="0">
                <a:solidFill>
                  <a:srgbClr val="333333"/>
                </a:solidFill>
                <a:latin typeface="Arial"/>
                <a:ea typeface="Times New Roman"/>
                <a:cs typeface="Times New Roman"/>
              </a:rPr>
              <a:t>: Краткосрочный: </a:t>
            </a:r>
            <a:r>
              <a:rPr lang="ru-RU" i="1" dirty="0" smtClean="0">
                <a:solidFill>
                  <a:srgbClr val="333333"/>
                </a:solidFill>
                <a:latin typeface="Arial"/>
                <a:ea typeface="Times New Roman"/>
                <a:cs typeface="Times New Roman"/>
              </a:rPr>
              <a:t>(2 недели)</a:t>
            </a:r>
            <a:r>
              <a:rPr lang="ru-RU" dirty="0" smtClean="0">
                <a:solidFill>
                  <a:srgbClr val="333333"/>
                </a:solidFill>
                <a:latin typeface="Arial"/>
                <a:ea typeface="Times New Roman"/>
                <a:cs typeface="Times New Roman"/>
              </a:rPr>
              <a:t>.</a:t>
            </a:r>
            <a:endParaRPr lang="ru-RU" sz="24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b="1" u="sng" dirty="0">
                <a:solidFill>
                  <a:srgbClr val="FF0000"/>
                </a:solidFill>
                <a:latin typeface="Arial"/>
                <a:ea typeface="Times New Roman"/>
                <a:cs typeface="Times New Roman"/>
              </a:rPr>
              <a:t>Участники проекта:</a:t>
            </a:r>
            <a:r>
              <a:rPr lang="ru-RU" dirty="0">
                <a:solidFill>
                  <a:srgbClr val="333333"/>
                </a:solidFill>
                <a:latin typeface="Arial"/>
                <a:ea typeface="Times New Roman"/>
                <a:cs typeface="Times New Roman"/>
              </a:rPr>
              <a:t> </a:t>
            </a:r>
            <a:r>
              <a:rPr lang="ru-RU" dirty="0" smtClean="0">
                <a:solidFill>
                  <a:srgbClr val="333333"/>
                </a:solidFill>
                <a:latin typeface="Arial"/>
                <a:ea typeface="Times New Roman"/>
                <a:cs typeface="Times New Roman"/>
              </a:rPr>
              <a:t>Воспитатели и воспитанники средней </a:t>
            </a:r>
            <a:r>
              <a:rPr lang="ru-RU" dirty="0">
                <a:solidFill>
                  <a:srgbClr val="333333"/>
                </a:solidFill>
                <a:latin typeface="Arial"/>
                <a:ea typeface="Times New Roman"/>
                <a:cs typeface="Times New Roman"/>
              </a:rPr>
              <a:t>группы №2</a:t>
            </a:r>
            <a:r>
              <a:rPr lang="ru-RU" b="1" dirty="0">
                <a:solidFill>
                  <a:srgbClr val="333333"/>
                </a:solidFill>
                <a:latin typeface="Arial"/>
                <a:ea typeface="Times New Roman"/>
                <a:cs typeface="Times New Roman"/>
              </a:rPr>
              <a:t> </a:t>
            </a:r>
            <a:r>
              <a:rPr lang="ru-RU" i="1" dirty="0" smtClean="0">
                <a:solidFill>
                  <a:srgbClr val="333333"/>
                </a:solidFill>
                <a:latin typeface="Arial"/>
                <a:ea typeface="Times New Roman"/>
                <a:cs typeface="Times New Roman"/>
              </a:rPr>
              <a:t>«Звёздочки»</a:t>
            </a:r>
            <a:r>
              <a:rPr lang="ru-RU" dirty="0" smtClean="0">
                <a:solidFill>
                  <a:srgbClr val="333333"/>
                </a:solidFill>
                <a:latin typeface="Arial"/>
                <a:ea typeface="Times New Roman"/>
                <a:cs typeface="Times New Roman"/>
              </a:rPr>
              <a:t>, родители</a:t>
            </a:r>
            <a:r>
              <a:rPr lang="ru-RU" dirty="0">
                <a:solidFill>
                  <a:srgbClr val="333333"/>
                </a:solidFill>
                <a:latin typeface="Arial"/>
                <a:ea typeface="Times New Roman"/>
                <a:cs typeface="Times New Roman"/>
              </a:rPr>
              <a:t>, </a:t>
            </a:r>
            <a:r>
              <a:rPr lang="ru-RU" dirty="0" smtClean="0">
                <a:solidFill>
                  <a:srgbClr val="333333"/>
                </a:solidFill>
                <a:latin typeface="Arial"/>
                <a:ea typeface="Times New Roman"/>
                <a:cs typeface="Times New Roman"/>
              </a:rPr>
              <a:t>физ. инструктор.</a:t>
            </a:r>
            <a:endParaRPr lang="ru-RU" sz="24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b="1" u="sng" dirty="0">
                <a:solidFill>
                  <a:srgbClr val="FF0000"/>
                </a:solidFill>
                <a:latin typeface="Arial"/>
                <a:ea typeface="Times New Roman"/>
                <a:cs typeface="Times New Roman"/>
              </a:rPr>
              <a:t>Актуальность</a:t>
            </a:r>
            <a:r>
              <a:rPr lang="ru-RU" b="1" dirty="0">
                <a:solidFill>
                  <a:srgbClr val="FF0000"/>
                </a:solidFill>
                <a:latin typeface="Arial"/>
                <a:ea typeface="Times New Roman"/>
                <a:cs typeface="Times New Roman"/>
              </a:rPr>
              <a:t>:</a:t>
            </a:r>
            <a:endParaRPr lang="ru-RU" sz="2400" b="1" dirty="0">
              <a:solidFill>
                <a:srgbClr val="FF0000"/>
              </a:solidFill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solidFill>
                  <a:srgbClr val="333333"/>
                </a:solidFill>
                <a:latin typeface="Arial"/>
                <a:ea typeface="Times New Roman"/>
                <a:cs typeface="Times New Roman"/>
              </a:rPr>
              <a:t>День Победы – это праздник, который касается каждого жителя страны, он объединяет поколения и заставляет каждого почувствовать себя частью чего-то важного. К сожалению, с каждым годом ветеранов Великой Отечественной войны становится все меньше, но о войне забывать нельзя, о ней надо помнить всем поколениям. О войне надо рассказывать детям, начиная с дошкольного возраста. Задумав создание проекта о Великой Отечественной войне, я старалась, чтобы дети и их родители глубоко прочувствовали все тяготы войны, чтобы поняли всю трагедию нашего народа, чтобы восхищались подвигами советских солдат, чтобы интересовались историей своей страны и испытывали гордость за свой народ.</a:t>
            </a:r>
            <a:endParaRPr lang="ru-RU" sz="24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b="1" u="sng" dirty="0">
                <a:solidFill>
                  <a:srgbClr val="FF0000"/>
                </a:solidFill>
                <a:latin typeface="Arial"/>
                <a:ea typeface="Times New Roman"/>
                <a:cs typeface="Times New Roman"/>
              </a:rPr>
              <a:t>Проблема:</a:t>
            </a:r>
            <a:r>
              <a:rPr lang="ru-RU" dirty="0">
                <a:solidFill>
                  <a:srgbClr val="333333"/>
                </a:solidFill>
                <a:latin typeface="Arial"/>
                <a:ea typeface="Times New Roman"/>
                <a:cs typeface="Times New Roman"/>
              </a:rPr>
              <a:t> В период смены общественных формаций нарушается преемственность поколений в воспитании детей, и прежде всего в сфере передачи нравственного опыта, главных жизненных установок. В преддверии празднования 70-летия со дня Победы провела с детьми блиц-опрос по выявлению знаний и представлений о Великой Отечественной войне, который показал, что дети имеют очень скудные знания о героях Великой Отечественной войны, не имеют представления о причинах возникновения праздника. Таким образом, было принято решение о разработке и реализации проекта «Этот день Победы!»</a:t>
            </a:r>
            <a:endParaRPr lang="ru-RU" sz="24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solidFill>
                  <a:srgbClr val="333333"/>
                </a:solidFill>
                <a:latin typeface="Arial"/>
                <a:ea typeface="Times New Roman"/>
                <a:cs typeface="Times New Roman"/>
              </a:rPr>
              <a:t>В преддверии празднования Дня </a:t>
            </a:r>
            <a:r>
              <a:rPr lang="ru-RU" b="1" dirty="0">
                <a:solidFill>
                  <a:srgbClr val="333333"/>
                </a:solidFill>
                <a:latin typeface="Arial"/>
                <a:ea typeface="Times New Roman"/>
                <a:cs typeface="Times New Roman"/>
              </a:rPr>
              <a:t>Победы</a:t>
            </a:r>
            <a:r>
              <a:rPr lang="ru-RU" dirty="0">
                <a:solidFill>
                  <a:srgbClr val="333333"/>
                </a:solidFill>
                <a:latin typeface="Arial"/>
                <a:ea typeface="Times New Roman"/>
                <a:cs typeface="Times New Roman"/>
              </a:rPr>
              <a:t> с детьми провели блиц опрос по выявлению знаний и представлений о ВОВ, который показал что, дети имеют очень скудные знания о героях Великой Отечественной Войны. Не имеют представлений о причинах возникновения праздника. Таким образом, было принято решение разработать и реализовать </a:t>
            </a:r>
            <a:r>
              <a:rPr lang="ru-RU" b="1" dirty="0">
                <a:solidFill>
                  <a:srgbClr val="333333"/>
                </a:solidFill>
                <a:latin typeface="Arial"/>
                <a:ea typeface="Times New Roman"/>
                <a:cs typeface="Times New Roman"/>
              </a:rPr>
              <a:t>проект </a:t>
            </a:r>
            <a:r>
              <a:rPr lang="ru-RU" i="1" dirty="0">
                <a:solidFill>
                  <a:srgbClr val="333333"/>
                </a:solidFill>
                <a:latin typeface="Arial"/>
                <a:ea typeface="Times New Roman"/>
                <a:cs typeface="Times New Roman"/>
              </a:rPr>
              <a:t>«День </a:t>
            </a:r>
            <a:r>
              <a:rPr lang="ru-RU" b="1" i="1" dirty="0">
                <a:solidFill>
                  <a:srgbClr val="333333"/>
                </a:solidFill>
                <a:latin typeface="Arial"/>
                <a:ea typeface="Times New Roman"/>
                <a:cs typeface="Times New Roman"/>
              </a:rPr>
              <a:t>Победы</a:t>
            </a:r>
            <a:r>
              <a:rPr lang="ru-RU" i="1" dirty="0">
                <a:solidFill>
                  <a:srgbClr val="333333"/>
                </a:solidFill>
                <a:latin typeface="Arial"/>
                <a:ea typeface="Times New Roman"/>
                <a:cs typeface="Times New Roman"/>
              </a:rPr>
              <a:t>»</a:t>
            </a:r>
            <a:r>
              <a:rPr lang="ru-RU" dirty="0">
                <a:solidFill>
                  <a:srgbClr val="333333"/>
                </a:solidFill>
                <a:latin typeface="Arial"/>
                <a:ea typeface="Times New Roman"/>
                <a:cs typeface="Times New Roman"/>
              </a:rPr>
              <a:t>.</a:t>
            </a:r>
            <a:endParaRPr lang="ru-RU" sz="24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solidFill>
                  <a:srgbClr val="333333"/>
                </a:solidFill>
                <a:latin typeface="Arial"/>
                <a:ea typeface="Times New Roman"/>
                <a:cs typeface="Times New Roman"/>
              </a:rPr>
              <a:t>Почему же </a:t>
            </a:r>
            <a:r>
              <a:rPr lang="ru-RU" b="1" dirty="0">
                <a:solidFill>
                  <a:srgbClr val="333333"/>
                </a:solidFill>
                <a:latin typeface="Arial"/>
                <a:ea typeface="Times New Roman"/>
                <a:cs typeface="Times New Roman"/>
              </a:rPr>
              <a:t>проект</a:t>
            </a:r>
            <a:r>
              <a:rPr lang="ru-RU" dirty="0">
                <a:solidFill>
                  <a:srgbClr val="333333"/>
                </a:solidFill>
                <a:latin typeface="Arial"/>
                <a:ea typeface="Times New Roman"/>
                <a:cs typeface="Times New Roman"/>
              </a:rPr>
              <a:t> является социально – творческий? В дошкольном возрасте преобладает наглядно-образное мышление, вот почему вся работа была построена в этом направлении. Как известно, впечатления помогают лучше сформировать знания, увиденный и услышанный материал лучше усваивается.</a:t>
            </a:r>
            <a:endParaRPr lang="ru-RU" sz="2400" dirty="0">
              <a:latin typeface="Calibri"/>
              <a:ea typeface="Calibri"/>
              <a:cs typeface="Times New Roman"/>
            </a:endParaRPr>
          </a:p>
          <a:p>
            <a:endParaRPr lang="ru-RU" dirty="0"/>
          </a:p>
        </p:txBody>
      </p:sp>
      <p:pic>
        <p:nvPicPr>
          <p:cNvPr id="3074" name="Picture 2" descr="http://www.adm-mtsensk.ru/files/uploads/images/23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5229199"/>
            <a:ext cx="8254569" cy="16020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402466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395536" y="12382"/>
            <a:ext cx="8229600" cy="6741368"/>
          </a:xfrm>
        </p:spPr>
        <p:txBody>
          <a:bodyPr>
            <a:no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1300" b="1" u="sng" dirty="0" smtClean="0">
                <a:solidFill>
                  <a:srgbClr val="FF0000"/>
                </a:solidFill>
                <a:latin typeface="Arial"/>
                <a:ea typeface="Times New Roman"/>
                <a:cs typeface="Times New Roman"/>
              </a:rPr>
              <a:t>Цель</a:t>
            </a:r>
            <a:r>
              <a:rPr lang="ru-RU" sz="1300" b="1" dirty="0" smtClean="0">
                <a:solidFill>
                  <a:srgbClr val="FF0000"/>
                </a:solidFill>
                <a:latin typeface="Arial"/>
                <a:ea typeface="Times New Roman"/>
                <a:cs typeface="Times New Roman"/>
              </a:rPr>
              <a:t>:</a:t>
            </a:r>
            <a:r>
              <a:rPr lang="ru-RU" sz="1300" b="1" dirty="0" smtClean="0">
                <a:solidFill>
                  <a:srgbClr val="FF0000"/>
                </a:solidFill>
                <a:latin typeface="Calibri"/>
                <a:ea typeface="Times New Roman"/>
                <a:cs typeface="Times New Roman"/>
              </a:rPr>
              <a:t> </a:t>
            </a:r>
            <a:r>
              <a:rPr lang="ru-RU" sz="1300" dirty="0" smtClean="0">
                <a:solidFill>
                  <a:srgbClr val="333333"/>
                </a:solidFill>
                <a:latin typeface="Arial"/>
                <a:ea typeface="Times New Roman"/>
                <a:cs typeface="Times New Roman"/>
              </a:rPr>
              <a:t>Формирование </a:t>
            </a:r>
            <a:r>
              <a:rPr lang="ru-RU" sz="1300" dirty="0">
                <a:solidFill>
                  <a:srgbClr val="333333"/>
                </a:solidFill>
                <a:latin typeface="Arial"/>
                <a:ea typeface="Times New Roman"/>
                <a:cs typeface="Times New Roman"/>
              </a:rPr>
              <a:t>нравственных </a:t>
            </a:r>
            <a:r>
              <a:rPr lang="ru-RU" sz="1100" dirty="0" smtClean="0">
                <a:solidFill>
                  <a:srgbClr val="333333"/>
                </a:solidFill>
                <a:latin typeface="Arial"/>
                <a:ea typeface="Times New Roman"/>
                <a:cs typeface="Times New Roman"/>
              </a:rPr>
              <a:t>ценностей.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1100" b="1" u="sng" dirty="0" smtClean="0">
                <a:solidFill>
                  <a:srgbClr val="FF0000"/>
                </a:solidFill>
                <a:latin typeface="Arial"/>
                <a:ea typeface="Times New Roman"/>
                <a:cs typeface="Times New Roman"/>
              </a:rPr>
              <a:t>Задачи</a:t>
            </a:r>
            <a:r>
              <a:rPr lang="ru-RU" sz="1300" b="1" dirty="0" smtClean="0">
                <a:solidFill>
                  <a:srgbClr val="FF0000"/>
                </a:solidFill>
                <a:latin typeface="Arial"/>
                <a:ea typeface="Times New Roman"/>
                <a:cs typeface="Times New Roman"/>
              </a:rPr>
              <a:t>:</a:t>
            </a:r>
            <a:r>
              <a:rPr lang="ru-RU" sz="1300" b="1" dirty="0" smtClean="0">
                <a:solidFill>
                  <a:srgbClr val="FF0000"/>
                </a:solidFill>
                <a:latin typeface="Calibri"/>
                <a:ea typeface="Times New Roman"/>
                <a:cs typeface="Times New Roman"/>
              </a:rPr>
              <a:t> </a:t>
            </a:r>
            <a:r>
              <a:rPr lang="ru-RU" sz="1300" dirty="0" smtClean="0">
                <a:solidFill>
                  <a:srgbClr val="333333"/>
                </a:solidFill>
                <a:latin typeface="Arial"/>
                <a:ea typeface="Times New Roman"/>
                <a:cs typeface="Times New Roman"/>
              </a:rPr>
              <a:t>Осуществлять </a:t>
            </a:r>
            <a:r>
              <a:rPr lang="ru-RU" sz="1300" dirty="0">
                <a:solidFill>
                  <a:srgbClr val="333333"/>
                </a:solidFill>
                <a:latin typeface="Arial"/>
                <a:ea typeface="Times New Roman"/>
                <a:cs typeface="Times New Roman"/>
              </a:rPr>
              <a:t>патриотическое воспитание. Воспитывать любовь к Родине. Формировать представления о празднике, </a:t>
            </a:r>
            <a:r>
              <a:rPr lang="ru-RU" sz="1300" dirty="0" err="1">
                <a:solidFill>
                  <a:srgbClr val="333333"/>
                </a:solidFill>
                <a:latin typeface="Arial"/>
                <a:ea typeface="Times New Roman"/>
                <a:cs typeface="Times New Roman"/>
              </a:rPr>
              <a:t>посвященном</a:t>
            </a:r>
            <a:r>
              <a:rPr lang="ru-RU" sz="1300" dirty="0">
                <a:solidFill>
                  <a:srgbClr val="333333"/>
                </a:solidFill>
                <a:latin typeface="Arial"/>
                <a:ea typeface="Times New Roman"/>
                <a:cs typeface="Times New Roman"/>
              </a:rPr>
              <a:t> Дню </a:t>
            </a:r>
            <a:r>
              <a:rPr lang="ru-RU" sz="1300" b="1" dirty="0" smtClean="0">
                <a:solidFill>
                  <a:srgbClr val="333333"/>
                </a:solidFill>
                <a:latin typeface="Arial"/>
                <a:ea typeface="Times New Roman"/>
                <a:cs typeface="Times New Roman"/>
              </a:rPr>
              <a:t>Победы</a:t>
            </a:r>
            <a:r>
              <a:rPr lang="ru-RU" sz="1300" dirty="0" smtClean="0">
                <a:solidFill>
                  <a:srgbClr val="333333"/>
                </a:solidFill>
                <a:latin typeface="Arial"/>
                <a:ea typeface="Times New Roman"/>
                <a:cs typeface="Times New Roman"/>
              </a:rPr>
              <a:t>.</a:t>
            </a:r>
            <a:r>
              <a:rPr lang="ru-RU" sz="1300" dirty="0" smtClean="0">
                <a:latin typeface="Calibri"/>
                <a:ea typeface="Times New Roman"/>
                <a:cs typeface="Times New Roman"/>
              </a:rPr>
              <a:t> </a:t>
            </a:r>
            <a:r>
              <a:rPr lang="ru-RU" sz="1300" dirty="0" smtClean="0">
                <a:solidFill>
                  <a:srgbClr val="333333"/>
                </a:solidFill>
                <a:latin typeface="Arial"/>
                <a:ea typeface="Times New Roman"/>
                <a:cs typeface="Times New Roman"/>
              </a:rPr>
              <a:t>Воспитывать </a:t>
            </a:r>
            <a:r>
              <a:rPr lang="ru-RU" sz="1300" dirty="0">
                <a:solidFill>
                  <a:srgbClr val="333333"/>
                </a:solidFill>
                <a:latin typeface="Arial"/>
                <a:ea typeface="Times New Roman"/>
                <a:cs typeface="Times New Roman"/>
              </a:rPr>
              <a:t>уважение к ветеранам войны.</a:t>
            </a:r>
            <a:endParaRPr lang="ru-RU" sz="13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1300" b="1" dirty="0">
                <a:solidFill>
                  <a:srgbClr val="FF0000"/>
                </a:solidFill>
                <a:latin typeface="Arial"/>
                <a:ea typeface="Times New Roman"/>
                <a:cs typeface="Times New Roman"/>
              </a:rPr>
              <a:t>Этапы реализации проекта:</a:t>
            </a:r>
            <a:endParaRPr lang="ru-RU" sz="1300" b="1" dirty="0">
              <a:solidFill>
                <a:srgbClr val="FF0000"/>
              </a:solidFill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1300" b="1" u="sng" dirty="0">
                <a:solidFill>
                  <a:srgbClr val="333333"/>
                </a:solidFill>
                <a:latin typeface="Arial"/>
                <a:ea typeface="Times New Roman"/>
                <a:cs typeface="Times New Roman"/>
              </a:rPr>
              <a:t>I. Подготовительный этап:</a:t>
            </a:r>
            <a:r>
              <a:rPr lang="ru-RU" sz="1300" b="1" dirty="0">
                <a:solidFill>
                  <a:srgbClr val="333333"/>
                </a:solidFill>
                <a:latin typeface="Arial"/>
                <a:ea typeface="Times New Roman"/>
                <a:cs typeface="Times New Roman"/>
              </a:rPr>
              <a:t> </a:t>
            </a:r>
            <a:r>
              <a:rPr lang="ru-RU" sz="1300" dirty="0" smtClean="0">
                <a:solidFill>
                  <a:srgbClr val="333333"/>
                </a:solidFill>
                <a:latin typeface="Arial"/>
                <a:ea typeface="Times New Roman"/>
                <a:cs typeface="Times New Roman"/>
              </a:rPr>
              <a:t>Подбор </a:t>
            </a:r>
            <a:r>
              <a:rPr lang="ru-RU" sz="1300" dirty="0">
                <a:solidFill>
                  <a:srgbClr val="333333"/>
                </a:solidFill>
                <a:latin typeface="Arial"/>
                <a:ea typeface="Times New Roman"/>
                <a:cs typeface="Times New Roman"/>
              </a:rPr>
              <a:t>художественной, методической, художественной литературы;</a:t>
            </a:r>
            <a:endParaRPr lang="ru-RU" sz="13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1300" dirty="0">
                <a:solidFill>
                  <a:srgbClr val="333333"/>
                </a:solidFill>
                <a:latin typeface="Arial"/>
                <a:ea typeface="Times New Roman"/>
                <a:cs typeface="Times New Roman"/>
              </a:rPr>
              <a:t>Наглядно-дидактического материала;</a:t>
            </a:r>
            <a:endParaRPr lang="ru-RU" sz="13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1300" dirty="0">
                <a:solidFill>
                  <a:srgbClr val="333333"/>
                </a:solidFill>
                <a:latin typeface="Arial"/>
                <a:ea typeface="Times New Roman"/>
                <a:cs typeface="Times New Roman"/>
              </a:rPr>
              <a:t>Иллюстраций, фотографий на военную тематику;</a:t>
            </a:r>
            <a:endParaRPr lang="ru-RU" sz="13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1300" dirty="0">
                <a:solidFill>
                  <a:srgbClr val="333333"/>
                </a:solidFill>
                <a:latin typeface="Arial"/>
                <a:ea typeface="Times New Roman"/>
                <a:cs typeface="Times New Roman"/>
              </a:rPr>
              <a:t>Подбор музыкальных произведений для прослушивания;</a:t>
            </a:r>
            <a:endParaRPr lang="ru-RU" sz="13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1300" u="sng" dirty="0">
                <a:solidFill>
                  <a:srgbClr val="333333"/>
                </a:solidFill>
                <a:latin typeface="Arial"/>
                <a:ea typeface="Times New Roman"/>
                <a:cs typeface="Times New Roman"/>
              </a:rPr>
              <a:t>Опрос детей</a:t>
            </a:r>
            <a:r>
              <a:rPr lang="ru-RU" sz="1300" dirty="0">
                <a:solidFill>
                  <a:srgbClr val="333333"/>
                </a:solidFill>
                <a:latin typeface="Arial"/>
                <a:ea typeface="Times New Roman"/>
                <a:cs typeface="Times New Roman"/>
              </a:rPr>
              <a:t>: </a:t>
            </a:r>
            <a:r>
              <a:rPr lang="ru-RU" sz="1300" i="1" dirty="0">
                <a:solidFill>
                  <a:srgbClr val="333333"/>
                </a:solidFill>
                <a:latin typeface="Arial"/>
                <a:ea typeface="Times New Roman"/>
                <a:cs typeface="Times New Roman"/>
              </a:rPr>
              <a:t>«что вы знаете о Дне </a:t>
            </a:r>
            <a:r>
              <a:rPr lang="ru-RU" sz="1300" b="1" i="1" dirty="0">
                <a:solidFill>
                  <a:srgbClr val="333333"/>
                </a:solidFill>
                <a:latin typeface="Arial"/>
                <a:ea typeface="Times New Roman"/>
                <a:cs typeface="Times New Roman"/>
              </a:rPr>
              <a:t>Победы</a:t>
            </a:r>
            <a:r>
              <a:rPr lang="ru-RU" sz="1300" i="1" dirty="0">
                <a:solidFill>
                  <a:srgbClr val="333333"/>
                </a:solidFill>
                <a:latin typeface="Arial"/>
                <a:ea typeface="Times New Roman"/>
                <a:cs typeface="Times New Roman"/>
              </a:rPr>
              <a:t>?»</a:t>
            </a:r>
            <a:endParaRPr lang="ru-RU" sz="13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1300" b="1" u="sng" dirty="0">
                <a:solidFill>
                  <a:srgbClr val="333333"/>
                </a:solidFill>
                <a:latin typeface="Arial"/>
                <a:ea typeface="Times New Roman"/>
                <a:cs typeface="Times New Roman"/>
              </a:rPr>
              <a:t>II. Основной этап</a:t>
            </a:r>
            <a:r>
              <a:rPr lang="ru-RU" sz="1300" dirty="0">
                <a:solidFill>
                  <a:srgbClr val="333333"/>
                </a:solidFill>
                <a:latin typeface="Arial"/>
                <a:ea typeface="Times New Roman"/>
                <a:cs typeface="Times New Roman"/>
              </a:rPr>
              <a:t> </a:t>
            </a:r>
            <a:r>
              <a:rPr lang="ru-RU" sz="1300" dirty="0" smtClean="0">
                <a:solidFill>
                  <a:srgbClr val="333333"/>
                </a:solidFill>
                <a:latin typeface="Arial"/>
                <a:ea typeface="Times New Roman"/>
                <a:cs typeface="Times New Roman"/>
              </a:rPr>
              <a:t>Рассматривание </a:t>
            </a:r>
            <a:r>
              <a:rPr lang="ru-RU" sz="1300" dirty="0">
                <a:solidFill>
                  <a:srgbClr val="333333"/>
                </a:solidFill>
                <a:latin typeface="Arial"/>
                <a:ea typeface="Times New Roman"/>
                <a:cs typeface="Times New Roman"/>
              </a:rPr>
              <a:t>материала по теме </a:t>
            </a:r>
            <a:r>
              <a:rPr lang="ru-RU" sz="1300" i="1" dirty="0">
                <a:solidFill>
                  <a:srgbClr val="333333"/>
                </a:solidFill>
                <a:latin typeface="Arial"/>
                <a:ea typeface="Times New Roman"/>
                <a:cs typeface="Times New Roman"/>
              </a:rPr>
              <a:t>«День </a:t>
            </a:r>
            <a:r>
              <a:rPr lang="ru-RU" sz="1300" b="1" i="1" dirty="0">
                <a:solidFill>
                  <a:srgbClr val="333333"/>
                </a:solidFill>
                <a:latin typeface="Arial"/>
                <a:ea typeface="Times New Roman"/>
                <a:cs typeface="Times New Roman"/>
              </a:rPr>
              <a:t>Победы</a:t>
            </a:r>
            <a:r>
              <a:rPr lang="ru-RU" sz="1300" i="1" dirty="0">
                <a:solidFill>
                  <a:srgbClr val="333333"/>
                </a:solidFill>
                <a:latin typeface="Arial"/>
                <a:ea typeface="Times New Roman"/>
                <a:cs typeface="Times New Roman"/>
              </a:rPr>
              <a:t>»</a:t>
            </a:r>
            <a:r>
              <a:rPr lang="ru-RU" sz="1300" dirty="0">
                <a:solidFill>
                  <a:srgbClr val="333333"/>
                </a:solidFill>
                <a:latin typeface="Arial"/>
                <a:ea typeface="Times New Roman"/>
                <a:cs typeface="Times New Roman"/>
              </a:rPr>
              <a:t>, открыток </a:t>
            </a:r>
            <a:r>
              <a:rPr lang="ru-RU" sz="1300" i="1" dirty="0">
                <a:solidFill>
                  <a:srgbClr val="333333"/>
                </a:solidFill>
                <a:latin typeface="Arial"/>
                <a:ea typeface="Times New Roman"/>
                <a:cs typeface="Times New Roman"/>
              </a:rPr>
              <a:t>«города герои»</a:t>
            </a:r>
            <a:r>
              <a:rPr lang="ru-RU" sz="1300" dirty="0">
                <a:solidFill>
                  <a:srgbClr val="333333"/>
                </a:solidFill>
                <a:latin typeface="Arial"/>
                <a:ea typeface="Times New Roman"/>
                <a:cs typeface="Times New Roman"/>
              </a:rPr>
              <a:t>, иллюстрации </a:t>
            </a:r>
            <a:r>
              <a:rPr lang="ru-RU" sz="1300" i="1" dirty="0">
                <a:solidFill>
                  <a:srgbClr val="333333"/>
                </a:solidFill>
                <a:latin typeface="Arial"/>
                <a:ea typeface="Times New Roman"/>
                <a:cs typeface="Times New Roman"/>
              </a:rPr>
              <a:t>«Великая Отечественная Война</a:t>
            </a:r>
            <a:r>
              <a:rPr lang="ru-RU" sz="1300" i="1" dirty="0" smtClean="0">
                <a:solidFill>
                  <a:srgbClr val="333333"/>
                </a:solidFill>
                <a:latin typeface="Arial"/>
                <a:ea typeface="Times New Roman"/>
                <a:cs typeface="Times New Roman"/>
              </a:rPr>
              <a:t>»</a:t>
            </a:r>
            <a:r>
              <a:rPr lang="ru-RU" sz="1300" dirty="0" smtClean="0">
                <a:solidFill>
                  <a:srgbClr val="333333"/>
                </a:solidFill>
                <a:latin typeface="Arial"/>
                <a:ea typeface="Times New Roman"/>
                <a:cs typeface="Times New Roman"/>
              </a:rPr>
              <a:t>; </a:t>
            </a:r>
            <a:r>
              <a:rPr lang="ru-RU" sz="1300" u="sng" dirty="0" smtClean="0">
                <a:solidFill>
                  <a:srgbClr val="333333"/>
                </a:solidFill>
                <a:latin typeface="Arial"/>
                <a:ea typeface="Times New Roman"/>
                <a:cs typeface="Times New Roman"/>
              </a:rPr>
              <a:t>Беседа</a:t>
            </a:r>
            <a:r>
              <a:rPr lang="ru-RU" sz="1300" dirty="0">
                <a:solidFill>
                  <a:srgbClr val="333333"/>
                </a:solidFill>
                <a:latin typeface="Arial"/>
                <a:ea typeface="Times New Roman"/>
                <a:cs typeface="Times New Roman"/>
              </a:rPr>
              <a:t>: </a:t>
            </a:r>
            <a:r>
              <a:rPr lang="ru-RU" sz="1300" i="1" dirty="0">
                <a:solidFill>
                  <a:srgbClr val="333333"/>
                </a:solidFill>
                <a:latin typeface="Arial"/>
                <a:ea typeface="Times New Roman"/>
                <a:cs typeface="Times New Roman"/>
              </a:rPr>
              <a:t>«О Дне </a:t>
            </a:r>
            <a:r>
              <a:rPr lang="ru-RU" sz="1300" b="1" i="1" dirty="0">
                <a:solidFill>
                  <a:srgbClr val="333333"/>
                </a:solidFill>
                <a:latin typeface="Arial"/>
                <a:ea typeface="Times New Roman"/>
                <a:cs typeface="Times New Roman"/>
              </a:rPr>
              <a:t>Победы</a:t>
            </a:r>
            <a:r>
              <a:rPr lang="ru-RU" sz="1300" i="1" dirty="0">
                <a:solidFill>
                  <a:srgbClr val="333333"/>
                </a:solidFill>
                <a:latin typeface="Arial"/>
                <a:ea typeface="Times New Roman"/>
                <a:cs typeface="Times New Roman"/>
              </a:rPr>
              <a:t>»</a:t>
            </a:r>
            <a:r>
              <a:rPr lang="ru-RU" sz="1300" dirty="0">
                <a:solidFill>
                  <a:srgbClr val="333333"/>
                </a:solidFill>
                <a:latin typeface="Arial"/>
                <a:ea typeface="Times New Roman"/>
                <a:cs typeface="Times New Roman"/>
              </a:rPr>
              <a:t>;</a:t>
            </a:r>
            <a:endParaRPr lang="ru-RU" sz="13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1300" dirty="0">
                <a:solidFill>
                  <a:srgbClr val="333333"/>
                </a:solidFill>
                <a:latin typeface="Arial"/>
                <a:ea typeface="Times New Roman"/>
                <a:cs typeface="Times New Roman"/>
              </a:rPr>
              <a:t>Чтение художественной </a:t>
            </a:r>
            <a:r>
              <a:rPr lang="ru-RU" sz="1300" u="sng" dirty="0">
                <a:solidFill>
                  <a:srgbClr val="333333"/>
                </a:solidFill>
                <a:latin typeface="Arial"/>
                <a:ea typeface="Times New Roman"/>
                <a:cs typeface="Times New Roman"/>
              </a:rPr>
              <a:t>литературы</a:t>
            </a:r>
            <a:r>
              <a:rPr lang="ru-RU" sz="1300" dirty="0">
                <a:solidFill>
                  <a:srgbClr val="333333"/>
                </a:solidFill>
                <a:latin typeface="Arial"/>
                <a:ea typeface="Times New Roman"/>
                <a:cs typeface="Times New Roman"/>
              </a:rPr>
              <a:t>:</a:t>
            </a:r>
            <a:endParaRPr lang="ru-RU" sz="13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1300" u="sng" dirty="0" smtClean="0">
                <a:solidFill>
                  <a:srgbClr val="333333"/>
                </a:solidFill>
                <a:latin typeface="Arial"/>
                <a:ea typeface="Times New Roman"/>
                <a:cs typeface="Times New Roman"/>
              </a:rPr>
              <a:t>Т</a:t>
            </a:r>
            <a:r>
              <a:rPr lang="ru-RU" sz="1300" u="sng" dirty="0">
                <a:solidFill>
                  <a:srgbClr val="333333"/>
                </a:solidFill>
                <a:latin typeface="Arial"/>
                <a:ea typeface="Times New Roman"/>
                <a:cs typeface="Times New Roman"/>
              </a:rPr>
              <a:t>. </a:t>
            </a:r>
            <a:r>
              <a:rPr lang="ru-RU" sz="1300" u="sng" dirty="0" err="1">
                <a:solidFill>
                  <a:srgbClr val="333333"/>
                </a:solidFill>
                <a:latin typeface="Arial"/>
                <a:ea typeface="Times New Roman"/>
                <a:cs typeface="Times New Roman"/>
              </a:rPr>
              <a:t>Белозерова</a:t>
            </a:r>
            <a:r>
              <a:rPr lang="ru-RU" sz="1300" dirty="0">
                <a:solidFill>
                  <a:srgbClr val="333333"/>
                </a:solidFill>
                <a:latin typeface="Arial"/>
                <a:ea typeface="Times New Roman"/>
                <a:cs typeface="Times New Roman"/>
              </a:rPr>
              <a:t>: </a:t>
            </a:r>
            <a:r>
              <a:rPr lang="ru-RU" sz="1300" i="1" dirty="0">
                <a:solidFill>
                  <a:srgbClr val="333333"/>
                </a:solidFill>
                <a:latin typeface="Arial"/>
                <a:ea typeface="Times New Roman"/>
                <a:cs typeface="Times New Roman"/>
              </a:rPr>
              <a:t>«Праздник </a:t>
            </a:r>
            <a:r>
              <a:rPr lang="ru-RU" sz="1300" b="1" i="1" dirty="0">
                <a:solidFill>
                  <a:srgbClr val="333333"/>
                </a:solidFill>
                <a:latin typeface="Arial"/>
                <a:ea typeface="Times New Roman"/>
                <a:cs typeface="Times New Roman"/>
              </a:rPr>
              <a:t>Победы</a:t>
            </a:r>
            <a:r>
              <a:rPr lang="ru-RU" sz="1300" i="1" dirty="0" smtClean="0">
                <a:solidFill>
                  <a:srgbClr val="333333"/>
                </a:solidFill>
                <a:latin typeface="Arial"/>
                <a:ea typeface="Times New Roman"/>
                <a:cs typeface="Times New Roman"/>
              </a:rPr>
              <a:t>»</a:t>
            </a:r>
            <a:r>
              <a:rPr lang="ru-RU" sz="1300" dirty="0" smtClean="0">
                <a:solidFill>
                  <a:srgbClr val="333333"/>
                </a:solidFill>
                <a:latin typeface="Arial"/>
                <a:ea typeface="Times New Roman"/>
                <a:cs typeface="Times New Roman"/>
              </a:rPr>
              <a:t>; </a:t>
            </a:r>
            <a:r>
              <a:rPr lang="ru-RU" sz="1300" u="sng" dirty="0" smtClean="0">
                <a:solidFill>
                  <a:srgbClr val="333333"/>
                </a:solidFill>
                <a:latin typeface="Arial"/>
                <a:ea typeface="Times New Roman"/>
                <a:cs typeface="Times New Roman"/>
              </a:rPr>
              <a:t>О</a:t>
            </a:r>
            <a:r>
              <a:rPr lang="ru-RU" sz="1300" u="sng" dirty="0">
                <a:solidFill>
                  <a:srgbClr val="333333"/>
                </a:solidFill>
                <a:latin typeface="Arial"/>
                <a:ea typeface="Times New Roman"/>
                <a:cs typeface="Times New Roman"/>
              </a:rPr>
              <a:t>. </a:t>
            </a:r>
            <a:r>
              <a:rPr lang="ru-RU" sz="1300" u="sng" dirty="0" err="1">
                <a:solidFill>
                  <a:srgbClr val="333333"/>
                </a:solidFill>
                <a:latin typeface="Arial"/>
                <a:ea typeface="Times New Roman"/>
                <a:cs typeface="Times New Roman"/>
              </a:rPr>
              <a:t>Высотская</a:t>
            </a:r>
            <a:r>
              <a:rPr lang="ru-RU" sz="1300" dirty="0">
                <a:solidFill>
                  <a:srgbClr val="333333"/>
                </a:solidFill>
                <a:latin typeface="Arial"/>
                <a:ea typeface="Times New Roman"/>
                <a:cs typeface="Times New Roman"/>
              </a:rPr>
              <a:t>: </a:t>
            </a:r>
            <a:r>
              <a:rPr lang="ru-RU" sz="1300" i="1" dirty="0">
                <a:solidFill>
                  <a:srgbClr val="333333"/>
                </a:solidFill>
                <a:latin typeface="Arial"/>
                <a:ea typeface="Times New Roman"/>
                <a:cs typeface="Times New Roman"/>
              </a:rPr>
              <a:t>«Салют</a:t>
            </a:r>
            <a:r>
              <a:rPr lang="ru-RU" sz="1300" i="1" dirty="0" smtClean="0">
                <a:solidFill>
                  <a:srgbClr val="333333"/>
                </a:solidFill>
                <a:latin typeface="Arial"/>
                <a:ea typeface="Times New Roman"/>
                <a:cs typeface="Times New Roman"/>
              </a:rPr>
              <a:t>»</a:t>
            </a:r>
            <a:r>
              <a:rPr lang="ru-RU" sz="1300" dirty="0" smtClean="0">
                <a:solidFill>
                  <a:srgbClr val="333333"/>
                </a:solidFill>
                <a:latin typeface="Arial"/>
                <a:ea typeface="Times New Roman"/>
                <a:cs typeface="Times New Roman"/>
              </a:rPr>
              <a:t>; Аркадий </a:t>
            </a:r>
            <a:r>
              <a:rPr lang="ru-RU" sz="1300" dirty="0" err="1">
                <a:solidFill>
                  <a:srgbClr val="333333"/>
                </a:solidFill>
                <a:latin typeface="Arial"/>
                <a:ea typeface="Times New Roman"/>
                <a:cs typeface="Times New Roman"/>
              </a:rPr>
              <a:t>Вайнер</a:t>
            </a:r>
            <a:r>
              <a:rPr lang="ru-RU" sz="1300" dirty="0">
                <a:solidFill>
                  <a:srgbClr val="333333"/>
                </a:solidFill>
                <a:latin typeface="Arial"/>
                <a:ea typeface="Times New Roman"/>
                <a:cs typeface="Times New Roman"/>
              </a:rPr>
              <a:t> </a:t>
            </a:r>
            <a:r>
              <a:rPr lang="ru-RU" sz="1300" i="1" dirty="0">
                <a:solidFill>
                  <a:srgbClr val="333333"/>
                </a:solidFill>
                <a:latin typeface="Arial"/>
                <a:ea typeface="Times New Roman"/>
                <a:cs typeface="Times New Roman"/>
              </a:rPr>
              <a:t>«Мой дедушка герой</a:t>
            </a:r>
            <a:r>
              <a:rPr lang="ru-RU" sz="1300" i="1" dirty="0" smtClean="0">
                <a:solidFill>
                  <a:srgbClr val="333333"/>
                </a:solidFill>
                <a:latin typeface="Arial"/>
                <a:ea typeface="Times New Roman"/>
                <a:cs typeface="Times New Roman"/>
              </a:rPr>
              <a:t>»</a:t>
            </a:r>
            <a:r>
              <a:rPr lang="ru-RU" sz="1300" dirty="0" smtClean="0">
                <a:solidFill>
                  <a:srgbClr val="333333"/>
                </a:solidFill>
                <a:latin typeface="Arial"/>
                <a:ea typeface="Times New Roman"/>
                <a:cs typeface="Times New Roman"/>
              </a:rPr>
              <a:t>; </a:t>
            </a:r>
            <a:r>
              <a:rPr lang="ru-RU" sz="1300" u="sng" dirty="0" smtClean="0">
                <a:solidFill>
                  <a:srgbClr val="333333"/>
                </a:solidFill>
                <a:latin typeface="Arial"/>
                <a:ea typeface="Times New Roman"/>
                <a:cs typeface="Times New Roman"/>
              </a:rPr>
              <a:t>Л</a:t>
            </a:r>
            <a:r>
              <a:rPr lang="ru-RU" sz="1300" u="sng" dirty="0">
                <a:solidFill>
                  <a:srgbClr val="333333"/>
                </a:solidFill>
                <a:latin typeface="Arial"/>
                <a:ea typeface="Times New Roman"/>
                <a:cs typeface="Times New Roman"/>
              </a:rPr>
              <a:t>. Кассиль</a:t>
            </a:r>
            <a:r>
              <a:rPr lang="ru-RU" sz="1300" dirty="0">
                <a:solidFill>
                  <a:srgbClr val="333333"/>
                </a:solidFill>
                <a:latin typeface="Arial"/>
                <a:ea typeface="Times New Roman"/>
                <a:cs typeface="Times New Roman"/>
              </a:rPr>
              <a:t>: </a:t>
            </a:r>
            <a:r>
              <a:rPr lang="ru-RU" sz="1300" i="1" dirty="0">
                <a:solidFill>
                  <a:srgbClr val="333333"/>
                </a:solidFill>
                <a:latin typeface="Arial"/>
                <a:ea typeface="Times New Roman"/>
                <a:cs typeface="Times New Roman"/>
              </a:rPr>
              <a:t>«Твои защитники</a:t>
            </a:r>
            <a:r>
              <a:rPr lang="ru-RU" sz="1300" i="1" dirty="0" smtClean="0">
                <a:solidFill>
                  <a:srgbClr val="333333"/>
                </a:solidFill>
                <a:latin typeface="Arial"/>
                <a:ea typeface="Times New Roman"/>
                <a:cs typeface="Times New Roman"/>
              </a:rPr>
              <a:t>»</a:t>
            </a:r>
            <a:r>
              <a:rPr lang="ru-RU" sz="1300" dirty="0" smtClean="0">
                <a:solidFill>
                  <a:srgbClr val="333333"/>
                </a:solidFill>
                <a:latin typeface="Arial"/>
                <a:ea typeface="Times New Roman"/>
                <a:cs typeface="Times New Roman"/>
              </a:rPr>
              <a:t>.</a:t>
            </a:r>
            <a:r>
              <a:rPr lang="ru-RU" sz="1300" dirty="0" smtClean="0">
                <a:latin typeface="Calibri"/>
                <a:ea typeface="Times New Roman"/>
                <a:cs typeface="Times New Roman"/>
              </a:rPr>
              <a:t> </a:t>
            </a:r>
            <a:r>
              <a:rPr lang="ru-RU" sz="1300" dirty="0" smtClean="0">
                <a:solidFill>
                  <a:srgbClr val="333333"/>
                </a:solidFill>
                <a:latin typeface="Arial"/>
                <a:ea typeface="Times New Roman"/>
                <a:cs typeface="Times New Roman"/>
              </a:rPr>
              <a:t>Заучивание </a:t>
            </a:r>
            <a:r>
              <a:rPr lang="ru-RU" sz="1300" dirty="0">
                <a:solidFill>
                  <a:srgbClr val="333333"/>
                </a:solidFill>
                <a:latin typeface="Arial"/>
                <a:ea typeface="Times New Roman"/>
                <a:cs typeface="Times New Roman"/>
              </a:rPr>
              <a:t>стихотворения Т. </a:t>
            </a:r>
            <a:r>
              <a:rPr lang="ru-RU" sz="1300" dirty="0" err="1">
                <a:solidFill>
                  <a:srgbClr val="333333"/>
                </a:solidFill>
                <a:latin typeface="Arial"/>
                <a:ea typeface="Times New Roman"/>
                <a:cs typeface="Times New Roman"/>
              </a:rPr>
              <a:t>Белозеров</a:t>
            </a:r>
            <a:r>
              <a:rPr lang="ru-RU" sz="1300" dirty="0">
                <a:solidFill>
                  <a:srgbClr val="333333"/>
                </a:solidFill>
                <a:latin typeface="Arial"/>
                <a:ea typeface="Times New Roman"/>
                <a:cs typeface="Times New Roman"/>
              </a:rPr>
              <a:t> </a:t>
            </a:r>
            <a:r>
              <a:rPr lang="ru-RU" sz="1300" i="1" dirty="0">
                <a:solidFill>
                  <a:srgbClr val="333333"/>
                </a:solidFill>
                <a:latin typeface="Arial"/>
                <a:ea typeface="Times New Roman"/>
                <a:cs typeface="Times New Roman"/>
              </a:rPr>
              <a:t>«Майский праздник»</a:t>
            </a:r>
            <a:r>
              <a:rPr lang="ru-RU" sz="1300" dirty="0">
                <a:solidFill>
                  <a:srgbClr val="333333"/>
                </a:solidFill>
                <a:latin typeface="Arial"/>
                <a:ea typeface="Times New Roman"/>
                <a:cs typeface="Times New Roman"/>
              </a:rPr>
              <a:t>;</a:t>
            </a:r>
            <a:endParaRPr lang="ru-RU" sz="13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1300" u="sng" dirty="0">
                <a:solidFill>
                  <a:srgbClr val="333333"/>
                </a:solidFill>
                <a:latin typeface="Arial"/>
                <a:ea typeface="Times New Roman"/>
                <a:cs typeface="Times New Roman"/>
              </a:rPr>
              <a:t>Рисование</a:t>
            </a:r>
            <a:r>
              <a:rPr lang="ru-RU" sz="1300" dirty="0">
                <a:solidFill>
                  <a:srgbClr val="333333"/>
                </a:solidFill>
                <a:latin typeface="Arial"/>
                <a:ea typeface="Times New Roman"/>
                <a:cs typeface="Times New Roman"/>
              </a:rPr>
              <a:t>: </a:t>
            </a:r>
            <a:r>
              <a:rPr lang="ru-RU" sz="1300" i="1" dirty="0">
                <a:solidFill>
                  <a:srgbClr val="333333"/>
                </a:solidFill>
                <a:latin typeface="Arial"/>
                <a:ea typeface="Times New Roman"/>
                <a:cs typeface="Times New Roman"/>
              </a:rPr>
              <a:t>«Салют»</a:t>
            </a:r>
            <a:r>
              <a:rPr lang="ru-RU" sz="1300" dirty="0">
                <a:solidFill>
                  <a:srgbClr val="333333"/>
                </a:solidFill>
                <a:latin typeface="Arial"/>
                <a:ea typeface="Times New Roman"/>
                <a:cs typeface="Times New Roman"/>
              </a:rPr>
              <a:t>;</a:t>
            </a:r>
            <a:endParaRPr lang="ru-RU" sz="13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1300" u="sng" dirty="0">
                <a:solidFill>
                  <a:srgbClr val="333333"/>
                </a:solidFill>
                <a:latin typeface="Arial"/>
                <a:ea typeface="Times New Roman"/>
                <a:cs typeface="Times New Roman"/>
              </a:rPr>
              <a:t>Аппликация</a:t>
            </a:r>
            <a:r>
              <a:rPr lang="ru-RU" sz="1300" dirty="0">
                <a:solidFill>
                  <a:srgbClr val="333333"/>
                </a:solidFill>
                <a:latin typeface="Arial"/>
                <a:ea typeface="Times New Roman"/>
                <a:cs typeface="Times New Roman"/>
              </a:rPr>
              <a:t>: </a:t>
            </a:r>
            <a:r>
              <a:rPr lang="ru-RU" sz="1300" i="1" dirty="0">
                <a:solidFill>
                  <a:srgbClr val="333333"/>
                </a:solidFill>
                <a:latin typeface="Arial"/>
                <a:ea typeface="Times New Roman"/>
                <a:cs typeface="Times New Roman"/>
              </a:rPr>
              <a:t>«9 мая»</a:t>
            </a:r>
            <a:r>
              <a:rPr lang="ru-RU" sz="1300" dirty="0">
                <a:solidFill>
                  <a:srgbClr val="333333"/>
                </a:solidFill>
                <a:latin typeface="Arial"/>
                <a:ea typeface="Times New Roman"/>
                <a:cs typeface="Times New Roman"/>
              </a:rPr>
              <a:t>;</a:t>
            </a:r>
            <a:endParaRPr lang="ru-RU" sz="13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1300" dirty="0" smtClean="0">
                <a:solidFill>
                  <a:srgbClr val="333333"/>
                </a:solidFill>
                <a:latin typeface="Arial"/>
                <a:ea typeface="Times New Roman"/>
                <a:cs typeface="Times New Roman"/>
              </a:rPr>
              <a:t>Сюжетно-ролевые игры</a:t>
            </a:r>
            <a:r>
              <a:rPr lang="ru-RU" sz="1300" dirty="0">
                <a:solidFill>
                  <a:srgbClr val="333333"/>
                </a:solidFill>
                <a:latin typeface="Arial"/>
                <a:ea typeface="Times New Roman"/>
                <a:cs typeface="Times New Roman"/>
              </a:rPr>
              <a:t> </a:t>
            </a:r>
            <a:r>
              <a:rPr lang="ru-RU" sz="1300" i="1" dirty="0">
                <a:solidFill>
                  <a:srgbClr val="333333"/>
                </a:solidFill>
                <a:latin typeface="Arial"/>
                <a:ea typeface="Times New Roman"/>
                <a:cs typeface="Times New Roman"/>
              </a:rPr>
              <a:t>«Моряки</a:t>
            </a:r>
            <a:r>
              <a:rPr lang="ru-RU" sz="1300" i="1" dirty="0" smtClean="0">
                <a:solidFill>
                  <a:srgbClr val="333333"/>
                </a:solidFill>
                <a:latin typeface="Arial"/>
                <a:ea typeface="Times New Roman"/>
                <a:cs typeface="Times New Roman"/>
              </a:rPr>
              <a:t>»</a:t>
            </a:r>
            <a:r>
              <a:rPr lang="ru-RU" sz="1300" dirty="0" smtClean="0">
                <a:solidFill>
                  <a:srgbClr val="333333"/>
                </a:solidFill>
                <a:latin typeface="Arial"/>
                <a:ea typeface="Times New Roman"/>
                <a:cs typeface="Times New Roman"/>
              </a:rPr>
              <a:t>; «Солдаты»</a:t>
            </a:r>
            <a:endParaRPr lang="ru-RU" sz="13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1300" dirty="0">
                <a:solidFill>
                  <a:srgbClr val="333333"/>
                </a:solidFill>
                <a:latin typeface="Arial"/>
                <a:ea typeface="Times New Roman"/>
                <a:cs typeface="Times New Roman"/>
              </a:rPr>
              <a:t>Прослушивание музыкальных </a:t>
            </a:r>
            <a:r>
              <a:rPr lang="ru-RU" sz="1300" u="sng" dirty="0">
                <a:solidFill>
                  <a:srgbClr val="333333"/>
                </a:solidFill>
                <a:latin typeface="Arial"/>
                <a:ea typeface="Times New Roman"/>
                <a:cs typeface="Times New Roman"/>
              </a:rPr>
              <a:t>произведений</a:t>
            </a:r>
            <a:r>
              <a:rPr lang="ru-RU" sz="1300" dirty="0">
                <a:solidFill>
                  <a:srgbClr val="333333"/>
                </a:solidFill>
                <a:latin typeface="Arial"/>
                <a:ea typeface="Times New Roman"/>
                <a:cs typeface="Times New Roman"/>
              </a:rPr>
              <a:t>: М. Исаковский </a:t>
            </a:r>
            <a:r>
              <a:rPr lang="ru-RU" sz="1300" i="1" dirty="0">
                <a:solidFill>
                  <a:srgbClr val="333333"/>
                </a:solidFill>
                <a:latin typeface="Arial"/>
                <a:ea typeface="Times New Roman"/>
                <a:cs typeface="Times New Roman"/>
              </a:rPr>
              <a:t>«Катюша»</a:t>
            </a:r>
            <a:r>
              <a:rPr lang="ru-RU" sz="1300" dirty="0">
                <a:solidFill>
                  <a:srgbClr val="333333"/>
                </a:solidFill>
                <a:latin typeface="Arial"/>
                <a:ea typeface="Times New Roman"/>
                <a:cs typeface="Times New Roman"/>
              </a:rPr>
              <a:t>, А. </a:t>
            </a:r>
            <a:r>
              <a:rPr lang="ru-RU" sz="1300" u="sng" dirty="0">
                <a:solidFill>
                  <a:srgbClr val="333333"/>
                </a:solidFill>
                <a:latin typeface="Arial"/>
                <a:ea typeface="Times New Roman"/>
                <a:cs typeface="Times New Roman"/>
              </a:rPr>
              <a:t>Филлипенко</a:t>
            </a:r>
            <a:r>
              <a:rPr lang="ru-RU" sz="1300" dirty="0">
                <a:solidFill>
                  <a:srgbClr val="333333"/>
                </a:solidFill>
                <a:latin typeface="Arial"/>
                <a:ea typeface="Times New Roman"/>
                <a:cs typeface="Times New Roman"/>
              </a:rPr>
              <a:t>: </a:t>
            </a:r>
            <a:r>
              <a:rPr lang="ru-RU" sz="1300" i="1" dirty="0">
                <a:solidFill>
                  <a:srgbClr val="333333"/>
                </a:solidFill>
                <a:latin typeface="Arial"/>
                <a:ea typeface="Times New Roman"/>
                <a:cs typeface="Times New Roman"/>
              </a:rPr>
              <a:t>«Наша родина сильна</a:t>
            </a:r>
            <a:r>
              <a:rPr lang="ru-RU" sz="1300" i="1" dirty="0" smtClean="0">
                <a:solidFill>
                  <a:srgbClr val="333333"/>
                </a:solidFill>
                <a:latin typeface="Arial"/>
                <a:ea typeface="Times New Roman"/>
                <a:cs typeface="Times New Roman"/>
              </a:rPr>
              <a:t>»</a:t>
            </a:r>
            <a:r>
              <a:rPr lang="ru-RU" sz="1300" dirty="0" smtClean="0">
                <a:solidFill>
                  <a:srgbClr val="333333"/>
                </a:solidFill>
                <a:latin typeface="Arial"/>
                <a:ea typeface="Times New Roman"/>
                <a:cs typeface="Times New Roman"/>
              </a:rPr>
              <a:t>, Г</a:t>
            </a:r>
            <a:r>
              <a:rPr lang="ru-RU" sz="1300" dirty="0">
                <a:solidFill>
                  <a:srgbClr val="333333"/>
                </a:solidFill>
                <a:latin typeface="Arial"/>
                <a:ea typeface="Times New Roman"/>
                <a:cs typeface="Times New Roman"/>
              </a:rPr>
              <a:t>. </a:t>
            </a:r>
            <a:r>
              <a:rPr lang="ru-RU" sz="1300" u="sng" dirty="0">
                <a:solidFill>
                  <a:srgbClr val="333333"/>
                </a:solidFill>
                <a:latin typeface="Arial"/>
                <a:ea typeface="Times New Roman"/>
                <a:cs typeface="Times New Roman"/>
              </a:rPr>
              <a:t>Фрида</a:t>
            </a:r>
            <a:r>
              <a:rPr lang="ru-RU" sz="1300" dirty="0">
                <a:solidFill>
                  <a:srgbClr val="333333"/>
                </a:solidFill>
                <a:latin typeface="Arial"/>
                <a:ea typeface="Times New Roman"/>
                <a:cs typeface="Times New Roman"/>
              </a:rPr>
              <a:t>: </a:t>
            </a:r>
            <a:r>
              <a:rPr lang="ru-RU" sz="1300" i="1" dirty="0">
                <a:solidFill>
                  <a:srgbClr val="333333"/>
                </a:solidFill>
                <a:latin typeface="Arial"/>
                <a:ea typeface="Times New Roman"/>
                <a:cs typeface="Times New Roman"/>
              </a:rPr>
              <a:t>«песенка о весне</a:t>
            </a:r>
            <a:r>
              <a:rPr lang="ru-RU" sz="1300" i="1" dirty="0" smtClean="0">
                <a:solidFill>
                  <a:srgbClr val="333333"/>
                </a:solidFill>
                <a:latin typeface="Arial"/>
                <a:ea typeface="Times New Roman"/>
                <a:cs typeface="Times New Roman"/>
              </a:rPr>
              <a:t>»</a:t>
            </a:r>
            <a:r>
              <a:rPr lang="ru-RU" sz="1300" dirty="0" smtClean="0">
                <a:solidFill>
                  <a:srgbClr val="333333"/>
                </a:solidFill>
                <a:latin typeface="Arial"/>
                <a:ea typeface="Times New Roman"/>
                <a:cs typeface="Times New Roman"/>
              </a:rPr>
              <a:t>;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1300" dirty="0" smtClean="0">
                <a:solidFill>
                  <a:srgbClr val="333333"/>
                </a:solidFill>
                <a:latin typeface="Arial"/>
                <a:ea typeface="Calibri"/>
                <a:cs typeface="Times New Roman"/>
              </a:rPr>
              <a:t>Участие воспитанников во встрече с ветеранами ВОВ.</a:t>
            </a:r>
            <a:endParaRPr lang="ru-RU" sz="13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1300" u="sng" dirty="0">
                <a:solidFill>
                  <a:srgbClr val="333333"/>
                </a:solidFill>
                <a:latin typeface="Arial"/>
                <a:ea typeface="Times New Roman"/>
                <a:cs typeface="Times New Roman"/>
              </a:rPr>
              <a:t>Игры-эстафеты</a:t>
            </a:r>
            <a:r>
              <a:rPr lang="ru-RU" sz="1300" dirty="0">
                <a:solidFill>
                  <a:srgbClr val="333333"/>
                </a:solidFill>
                <a:latin typeface="Arial"/>
                <a:ea typeface="Times New Roman"/>
                <a:cs typeface="Times New Roman"/>
              </a:rPr>
              <a:t>: </a:t>
            </a:r>
            <a:r>
              <a:rPr lang="ru-RU" sz="1300" i="1" dirty="0">
                <a:solidFill>
                  <a:srgbClr val="333333"/>
                </a:solidFill>
                <a:latin typeface="Arial"/>
                <a:ea typeface="Times New Roman"/>
                <a:cs typeface="Times New Roman"/>
              </a:rPr>
              <a:t>«смелые солдаты»</a:t>
            </a:r>
            <a:r>
              <a:rPr lang="ru-RU" sz="1300" dirty="0">
                <a:solidFill>
                  <a:srgbClr val="333333"/>
                </a:solidFill>
                <a:latin typeface="Arial"/>
                <a:ea typeface="Times New Roman"/>
                <a:cs typeface="Times New Roman"/>
              </a:rPr>
              <a:t>, </a:t>
            </a:r>
            <a:r>
              <a:rPr lang="ru-RU" sz="1300" i="1" dirty="0">
                <a:solidFill>
                  <a:srgbClr val="333333"/>
                </a:solidFill>
                <a:latin typeface="Arial"/>
                <a:ea typeface="Times New Roman"/>
                <a:cs typeface="Times New Roman"/>
              </a:rPr>
              <a:t>«попади в цель»</a:t>
            </a:r>
            <a:r>
              <a:rPr lang="ru-RU" sz="1300" dirty="0">
                <a:solidFill>
                  <a:srgbClr val="333333"/>
                </a:solidFill>
                <a:latin typeface="Arial"/>
                <a:ea typeface="Times New Roman"/>
                <a:cs typeface="Times New Roman"/>
              </a:rPr>
              <a:t>.</a:t>
            </a:r>
            <a:endParaRPr lang="ru-RU" sz="13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1300" b="1" dirty="0">
                <a:solidFill>
                  <a:srgbClr val="333333"/>
                </a:solidFill>
                <a:latin typeface="Arial"/>
                <a:ea typeface="Times New Roman"/>
                <a:cs typeface="Times New Roman"/>
              </a:rPr>
              <a:t>III. Заключительный </a:t>
            </a:r>
            <a:r>
              <a:rPr lang="ru-RU" sz="1300" b="1" u="sng" dirty="0">
                <a:solidFill>
                  <a:srgbClr val="333333"/>
                </a:solidFill>
                <a:latin typeface="Arial"/>
                <a:ea typeface="Times New Roman"/>
                <a:cs typeface="Times New Roman"/>
              </a:rPr>
              <a:t>этап</a:t>
            </a:r>
            <a:r>
              <a:rPr lang="ru-RU" sz="1300" b="1" dirty="0">
                <a:solidFill>
                  <a:srgbClr val="333333"/>
                </a:solidFill>
                <a:latin typeface="Arial"/>
                <a:ea typeface="Times New Roman"/>
                <a:cs typeface="Times New Roman"/>
              </a:rPr>
              <a:t>:</a:t>
            </a:r>
            <a:r>
              <a:rPr lang="ru-RU" sz="1300" dirty="0">
                <a:solidFill>
                  <a:srgbClr val="333333"/>
                </a:solidFill>
                <a:latin typeface="Arial"/>
                <a:ea typeface="Times New Roman"/>
                <a:cs typeface="Times New Roman"/>
              </a:rPr>
              <a:t> </a:t>
            </a:r>
            <a:r>
              <a:rPr lang="ru-RU" sz="1300" dirty="0" smtClean="0">
                <a:solidFill>
                  <a:srgbClr val="333333"/>
                </a:solidFill>
                <a:latin typeface="Arial"/>
                <a:ea typeface="Times New Roman"/>
                <a:cs typeface="Times New Roman"/>
              </a:rPr>
              <a:t>Выставка работ семейного творчества;</a:t>
            </a:r>
            <a:endParaRPr lang="ru-RU" sz="1300" dirty="0">
              <a:latin typeface="Calibri"/>
              <a:ea typeface="Calibri"/>
              <a:cs typeface="Times New Roman"/>
            </a:endParaRPr>
          </a:p>
          <a:p>
            <a:endParaRPr lang="ru-RU" sz="1300" dirty="0"/>
          </a:p>
        </p:txBody>
      </p:sp>
      <p:pic>
        <p:nvPicPr>
          <p:cNvPr id="1026" name="Picture 2" descr="http://www.playcast.ru/uploads/2016/05/08/18579529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8861" y="5417840"/>
            <a:ext cx="1546481" cy="1440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-54769" y="5364956"/>
            <a:ext cx="1547813" cy="143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60129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esktop\Новая папка (5)\IMG_20170505_083524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484784"/>
            <a:ext cx="3240360" cy="243027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user\Desktop\Новая папка (5)\IMG_20170505_083739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66792" y="1474597"/>
            <a:ext cx="3096344" cy="232225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user\Desktop\Новая папка (5)\IMG_20170505_083901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4152155"/>
            <a:ext cx="3060824" cy="229561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4257092"/>
            <a:ext cx="3691136" cy="207626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5" name="Picture 7" descr="https://www.hairlook.ru/images/hairlook/akcii/new2015/9may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1" y="20339"/>
            <a:ext cx="8928991" cy="14542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762751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www.playcast.ru/uploads/2016/05/08/1858687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287" y="116632"/>
            <a:ext cx="9081217" cy="655272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605124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42</TotalTime>
  <Words>52</Words>
  <Application>Microsoft Office PowerPoint</Application>
  <PresentationFormat>Экран (4:3)</PresentationFormat>
  <Paragraphs>31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Апекс</vt:lpstr>
      <vt:lpstr>Проект «День победы»  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«День победы»</dc:title>
  <dc:creator>user</dc:creator>
  <cp:lastModifiedBy>user</cp:lastModifiedBy>
  <cp:revision>6</cp:revision>
  <dcterms:created xsi:type="dcterms:W3CDTF">2017-05-13T14:59:08Z</dcterms:created>
  <dcterms:modified xsi:type="dcterms:W3CDTF">2017-05-13T15:50:51Z</dcterms:modified>
</cp:coreProperties>
</file>