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7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31E1E918-ACF5-447A-91CD-D794CFAD3A6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6B1FE6B-E836-4FD7-8559-4BD94B1607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6326520" cy="1800200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Выступление на семинаре</a:t>
            </a:r>
          </a:p>
          <a:p>
            <a:pPr algn="r"/>
            <a:r>
              <a:rPr lang="ru-RU" dirty="0"/>
              <a:t> «Инклюзивное обучение: опыт и перспективы» </a:t>
            </a:r>
          </a:p>
          <a:p>
            <a:pPr algn="r"/>
            <a:r>
              <a:rPr lang="ru-RU" dirty="0"/>
              <a:t>Подготовила педагог-психолог</a:t>
            </a:r>
          </a:p>
          <a:p>
            <a:pPr algn="r"/>
            <a:r>
              <a:rPr lang="ru-RU" dirty="0"/>
              <a:t>Кованда Я.Б.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6408712" cy="36724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effectLst/>
              </a:rPr>
              <a:t>Психокоррекционная помощь детям </a:t>
            </a:r>
            <a:r>
              <a:rPr lang="ru-RU" sz="4000" b="1" dirty="0" smtClean="0">
                <a:effectLst/>
              </a:rPr>
              <a:t>с </a:t>
            </a:r>
            <a:r>
              <a:rPr lang="ru-RU" sz="4000" b="1" dirty="0">
                <a:effectLst/>
              </a:rPr>
              <a:t>нарушениями аутистического </a:t>
            </a:r>
            <a:r>
              <a:rPr lang="ru-RU" sz="4000" b="1" dirty="0" smtClean="0">
                <a:effectLst/>
              </a:rPr>
              <a:t>спектра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211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tx2"/>
                </a:solidFill>
              </a:rPr>
              <a:t>Познавательная деятельность</a:t>
            </a:r>
            <a:endParaRPr lang="ru-RU" sz="2400" b="1" dirty="0">
              <a:solidFill>
                <a:schemeClr val="tx2"/>
              </a:solidFill>
            </a:endParaRPr>
          </a:p>
          <a:p>
            <a:endParaRPr lang="ru-RU" sz="2400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</a:rPr>
              <a:t>Упражнение </a:t>
            </a:r>
            <a:r>
              <a:rPr lang="ru-RU" sz="2400" b="1" dirty="0">
                <a:solidFill>
                  <a:schemeClr val="tx2"/>
                </a:solidFill>
              </a:rPr>
              <a:t>«Предлоги»</a:t>
            </a:r>
          </a:p>
          <a:p>
            <a:r>
              <a:rPr lang="ru-RU" sz="2400" b="1" i="1" dirty="0">
                <a:solidFill>
                  <a:schemeClr val="tx2"/>
                </a:solidFill>
              </a:rPr>
              <a:t>Познавательная деятельность: понимание речи, 5-6 лет 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i="1" dirty="0">
                <a:solidFill>
                  <a:schemeClr val="tx2"/>
                </a:solidFill>
              </a:rPr>
              <a:t>Координация глаз, рук: рисование, 4-5 лет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Учебная цель</a:t>
            </a:r>
            <a:r>
              <a:rPr lang="ru-RU" sz="2400" dirty="0">
                <a:solidFill>
                  <a:schemeClr val="tx2"/>
                </a:solidFill>
              </a:rPr>
              <a:t>: понимать указание места на двух уровнях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Задание:</a:t>
            </a:r>
            <a:r>
              <a:rPr lang="ru-RU" sz="2400" dirty="0">
                <a:solidFill>
                  <a:schemeClr val="tx2"/>
                </a:solidFill>
              </a:rPr>
              <a:t> рисовать на листе бумаги по просьбам, которые содержат указание места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Материал:</a:t>
            </a:r>
            <a:r>
              <a:rPr lang="ru-RU" sz="2400" dirty="0">
                <a:solidFill>
                  <a:schemeClr val="tx2"/>
                </a:solidFill>
              </a:rPr>
              <a:t> карандаши, бумага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236" y="0"/>
            <a:ext cx="8982764" cy="6478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chemeClr val="tx2"/>
                </a:solidFill>
              </a:rPr>
              <a:t>Речь</a:t>
            </a:r>
            <a:endParaRPr lang="ru-RU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2"/>
                </a:solidFill>
              </a:rPr>
              <a:t>Упражнение «Понятие времени»</a:t>
            </a:r>
          </a:p>
          <a:p>
            <a:r>
              <a:rPr lang="ru-RU" sz="2300" b="1" i="1" dirty="0">
                <a:solidFill>
                  <a:schemeClr val="tx2"/>
                </a:solidFill>
              </a:rPr>
              <a:t>Речь: речевые выразительные способности, 5-6 лет 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i="1" dirty="0">
                <a:solidFill>
                  <a:schemeClr val="tx2"/>
                </a:solidFill>
              </a:rPr>
              <a:t>Познавательное развитие: понимание речи, 3-4 года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Учебная цель:</a:t>
            </a:r>
            <a:r>
              <a:rPr lang="ru-RU" sz="2300" dirty="0">
                <a:solidFill>
                  <a:schemeClr val="tx2"/>
                </a:solidFill>
              </a:rPr>
              <a:t> расширение словарного запаса, улучшение ориентации во времени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Задание:</a:t>
            </a:r>
            <a:r>
              <a:rPr lang="ru-RU" sz="2300" dirty="0">
                <a:solidFill>
                  <a:schemeClr val="tx2"/>
                </a:solidFill>
              </a:rPr>
              <a:t> правильно использовать слова "вчера", "сегодня", "завтра"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Материал</a:t>
            </a:r>
            <a:r>
              <a:rPr lang="ru-RU" sz="2300" dirty="0">
                <a:solidFill>
                  <a:schemeClr val="tx2"/>
                </a:solidFill>
              </a:rPr>
              <a:t>: большой лист бумаги или картона, фломастер и маленькие   рисунки,   изображающие   фрагменты  из повседневной жизни </a:t>
            </a:r>
            <a:r>
              <a:rPr lang="ru-RU" sz="2300" dirty="0" smtClean="0">
                <a:solidFill>
                  <a:schemeClr val="tx2"/>
                </a:solidFill>
              </a:rPr>
              <a:t>ребенка</a:t>
            </a:r>
            <a:endParaRPr lang="ru-RU" sz="23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2"/>
                </a:solidFill>
              </a:rPr>
              <a:t>Упражнение «Дни недели»</a:t>
            </a:r>
          </a:p>
          <a:p>
            <a:r>
              <a:rPr lang="ru-RU" sz="2300" b="1" i="1" dirty="0">
                <a:solidFill>
                  <a:schemeClr val="tx2"/>
                </a:solidFill>
              </a:rPr>
              <a:t>Речь: выразительные способности языка, 5-6 лет 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i="1" dirty="0">
                <a:solidFill>
                  <a:schemeClr val="tx2"/>
                </a:solidFill>
              </a:rPr>
              <a:t>Познавательная деятельность: понимание речи, 3-4 года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Учебная цель</a:t>
            </a:r>
            <a:r>
              <a:rPr lang="ru-RU" sz="2300" dirty="0">
                <a:solidFill>
                  <a:schemeClr val="tx2"/>
                </a:solidFill>
              </a:rPr>
              <a:t>: расширение словарного запаса, улучшение ориентировки во времени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Задание:</a:t>
            </a:r>
            <a:r>
              <a:rPr lang="ru-RU" sz="2300" dirty="0">
                <a:solidFill>
                  <a:schemeClr val="tx2"/>
                </a:solidFill>
              </a:rPr>
              <a:t> перечислить дни недели </a:t>
            </a:r>
            <a:endParaRPr lang="ru-RU" sz="2300" b="1" dirty="0">
              <a:solidFill>
                <a:schemeClr val="tx2"/>
              </a:solidFill>
            </a:endParaRPr>
          </a:p>
          <a:p>
            <a:r>
              <a:rPr lang="ru-RU" sz="2300" b="1" dirty="0">
                <a:solidFill>
                  <a:schemeClr val="tx2"/>
                </a:solidFill>
              </a:rPr>
              <a:t>Материал</a:t>
            </a:r>
            <a:r>
              <a:rPr lang="ru-RU" sz="2300" dirty="0">
                <a:solidFill>
                  <a:schemeClr val="tx2"/>
                </a:solidFill>
              </a:rPr>
              <a:t>: расписание недели </a:t>
            </a:r>
            <a:endParaRPr lang="ru-RU" sz="23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9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Особенности </a:t>
            </a:r>
            <a:r>
              <a:rPr lang="ru-RU" b="1" dirty="0" smtClean="0"/>
              <a:t>поведения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88716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/>
                </a:solidFill>
              </a:rPr>
              <a:t>Пять </a:t>
            </a:r>
            <a:r>
              <a:rPr lang="ru-RU" sz="2400" dirty="0">
                <a:solidFill>
                  <a:schemeClr val="tx2"/>
                </a:solidFill>
              </a:rPr>
              <a:t>наиболее часто встречающиеся категорий особенного поведения аутичных детей и детей с другими подобными нарушениями развития:</a:t>
            </a:r>
            <a:endParaRPr lang="ru-RU" sz="2400" b="1" dirty="0">
              <a:solidFill>
                <a:schemeClr val="tx2"/>
              </a:solidFill>
            </a:endParaRPr>
          </a:p>
          <a:p>
            <a:pPr algn="just"/>
            <a:r>
              <a:rPr lang="ru-RU" sz="2400" dirty="0">
                <a:solidFill>
                  <a:schemeClr val="tx2"/>
                </a:solidFill>
              </a:rPr>
              <a:t>1) поведение, приносящее вред самому себе: </a:t>
            </a:r>
            <a:r>
              <a:rPr lang="ru-RU" sz="2400" dirty="0" err="1">
                <a:solidFill>
                  <a:schemeClr val="tx2"/>
                </a:solidFill>
              </a:rPr>
              <a:t>кусание</a:t>
            </a:r>
            <a:r>
              <a:rPr lang="ru-RU" sz="2400" dirty="0">
                <a:solidFill>
                  <a:schemeClr val="tx2"/>
                </a:solidFill>
              </a:rPr>
              <a:t> собственных рук или удары по голове;</a:t>
            </a:r>
            <a:endParaRPr lang="ru-RU" sz="2400" b="1" dirty="0">
              <a:solidFill>
                <a:schemeClr val="tx2"/>
              </a:solidFill>
            </a:endParaRPr>
          </a:p>
          <a:p>
            <a:pPr algn="just"/>
            <a:r>
              <a:rPr lang="ru-RU" sz="2400" dirty="0">
                <a:solidFill>
                  <a:schemeClr val="tx2"/>
                </a:solidFill>
              </a:rPr>
              <a:t>2) агрессивное поведение: биение или </a:t>
            </a:r>
            <a:r>
              <a:rPr lang="ru-RU" sz="2400" dirty="0" err="1">
                <a:solidFill>
                  <a:schemeClr val="tx2"/>
                </a:solidFill>
              </a:rPr>
              <a:t>оплевывание</a:t>
            </a:r>
            <a:r>
              <a:rPr lang="ru-RU" sz="2400" dirty="0">
                <a:solidFill>
                  <a:schemeClr val="tx2"/>
                </a:solidFill>
              </a:rPr>
              <a:t>;</a:t>
            </a:r>
            <a:endParaRPr lang="ru-RU" sz="2400" b="1" dirty="0">
              <a:solidFill>
                <a:schemeClr val="tx2"/>
              </a:solidFill>
            </a:endParaRPr>
          </a:p>
          <a:p>
            <a:pPr algn="just"/>
            <a:r>
              <a:rPr lang="ru-RU" sz="2400" dirty="0">
                <a:solidFill>
                  <a:schemeClr val="tx2"/>
                </a:solidFill>
              </a:rPr>
              <a:t>3) прекращение деятельности через бросание предметов, крик или уход из-за стола;</a:t>
            </a:r>
            <a:endParaRPr lang="ru-RU" sz="2400" b="1" dirty="0">
              <a:solidFill>
                <a:schemeClr val="tx2"/>
              </a:solidFill>
            </a:endParaRPr>
          </a:p>
          <a:p>
            <a:pPr algn="just"/>
            <a:r>
              <a:rPr lang="ru-RU" sz="2400" dirty="0">
                <a:solidFill>
                  <a:schemeClr val="tx2"/>
                </a:solidFill>
              </a:rPr>
              <a:t>4) постоянное взятие в рот предметов или бесконечное повторение вопросов;</a:t>
            </a:r>
            <a:endParaRPr lang="ru-RU" sz="2400" b="1" dirty="0">
              <a:solidFill>
                <a:schemeClr val="tx2"/>
              </a:solidFill>
            </a:endParaRPr>
          </a:p>
          <a:p>
            <a:pPr algn="just"/>
            <a:r>
              <a:rPr lang="ru-RU" sz="2400" dirty="0">
                <a:solidFill>
                  <a:schemeClr val="tx2"/>
                </a:solidFill>
              </a:rPr>
              <a:t>5) дефицит поведения: </a:t>
            </a:r>
            <a:r>
              <a:rPr lang="ru-RU" sz="2400" dirty="0" err="1">
                <a:solidFill>
                  <a:schemeClr val="tx2"/>
                </a:solidFill>
              </a:rPr>
              <a:t>неконтролированное</a:t>
            </a:r>
            <a:r>
              <a:rPr lang="ru-RU" sz="2400" dirty="0">
                <a:solidFill>
                  <a:schemeClr val="tx2"/>
                </a:solidFill>
              </a:rPr>
              <a:t> поведение, недостаток спонтанности, нежелание физического контакта, краткая продолжительность внимания и неспособность допускать изменения привычек.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3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Прерывание </a:t>
            </a:r>
            <a:r>
              <a:rPr lang="ru-RU" b="1" dirty="0" smtClean="0"/>
              <a:t>деятельности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800"/>
            <a:ext cx="87849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i="1" dirty="0" smtClean="0">
                <a:solidFill>
                  <a:schemeClr val="tx2"/>
                </a:solidFill>
              </a:rPr>
              <a:t>Поведение</a:t>
            </a:r>
            <a:r>
              <a:rPr lang="ru-RU" sz="2300" b="1" i="1" dirty="0">
                <a:solidFill>
                  <a:schemeClr val="tx2"/>
                </a:solidFill>
              </a:rPr>
              <a:t>:</a:t>
            </a:r>
            <a:r>
              <a:rPr lang="ru-RU" sz="2300" b="1" dirty="0">
                <a:solidFill>
                  <a:schemeClr val="tx2"/>
                </a:solidFill>
              </a:rPr>
              <a:t> Дурачество</a:t>
            </a:r>
          </a:p>
          <a:p>
            <a:pPr algn="just"/>
            <a:r>
              <a:rPr lang="ru-RU" sz="2300" b="1" i="1" dirty="0">
                <a:solidFill>
                  <a:schemeClr val="tx2"/>
                </a:solidFill>
              </a:rPr>
              <a:t>Мероприятие:</a:t>
            </a:r>
            <a:r>
              <a:rPr lang="ru-RU" sz="2300" dirty="0">
                <a:solidFill>
                  <a:schemeClr val="tx2"/>
                </a:solidFill>
              </a:rPr>
              <a:t> Игнорируйте нелепые выражения </a:t>
            </a:r>
            <a:r>
              <a:rPr lang="ru-RU" sz="2300" dirty="0" smtClean="0">
                <a:solidFill>
                  <a:schemeClr val="tx2"/>
                </a:solidFill>
              </a:rPr>
              <a:t>ребенка, </a:t>
            </a:r>
            <a:r>
              <a:rPr lang="ru-RU" sz="2300" dirty="0">
                <a:solidFill>
                  <a:schemeClr val="tx2"/>
                </a:solidFill>
              </a:rPr>
              <a:t>его дурашливые жесты и гримасы. Делайте вид, что Вы их просто не воспринимаете. Продолжайте упражнение, но повторяйте свои указания в упрощенной форме. Используйте лишь одно или два слова, жестами делайте другие указания и направьте его движения в правильное направление, помогая ему рукой. Похвалите его, как только он начнет работать, но оставайтесь невозмутимыми.</a:t>
            </a:r>
            <a:endParaRPr lang="ru-RU" sz="2300" b="1" dirty="0">
              <a:solidFill>
                <a:schemeClr val="tx2"/>
              </a:solidFill>
            </a:endParaRPr>
          </a:p>
          <a:p>
            <a:pPr algn="just"/>
            <a:r>
              <a:rPr lang="ru-RU" sz="2300" b="1" i="1" dirty="0">
                <a:solidFill>
                  <a:schemeClr val="tx2"/>
                </a:solidFill>
              </a:rPr>
              <a:t>Причины успеха:</a:t>
            </a:r>
            <a:r>
              <a:rPr lang="ru-RU" sz="2300" b="1" dirty="0">
                <a:solidFill>
                  <a:schemeClr val="tx2"/>
                </a:solidFill>
              </a:rPr>
              <a:t> </a:t>
            </a:r>
            <a:r>
              <a:rPr lang="ru-RU" sz="2300" dirty="0" smtClean="0">
                <a:solidFill>
                  <a:schemeClr val="tx2"/>
                </a:solidFill>
              </a:rPr>
              <a:t>Ребенок дурачится </a:t>
            </a:r>
            <a:r>
              <a:rPr lang="ru-RU" sz="2300" dirty="0">
                <a:solidFill>
                  <a:schemeClr val="tx2"/>
                </a:solidFill>
              </a:rPr>
              <a:t>тогда, когда устает, или не знает, что делать дальше. Как только указания упростились и ему была оказана помощь, он почувствовал себя лучше и далее не волновался. Сохранение спокойствия и игнорирование  дурачества  лишили  подкрепления  это поведение.</a:t>
            </a:r>
            <a:endParaRPr lang="ru-RU" sz="23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04800"/>
            <a:ext cx="6696744" cy="6364560"/>
          </a:xfrm>
        </p:spPr>
        <p:txBody>
          <a:bodyPr>
            <a:noAutofit/>
          </a:bodyPr>
          <a:lstStyle/>
          <a:p>
            <a:pPr algn="just"/>
            <a:r>
              <a:rPr lang="ru-RU" sz="2300" dirty="0" smtClean="0"/>
              <a:t>Систематические </a:t>
            </a:r>
            <a:r>
              <a:rPr lang="ru-RU" sz="2300" dirty="0"/>
              <a:t>записи о занятиях и достигнутых учебных успехах ребенка нужно проводить по многим важным причинам:</a:t>
            </a:r>
          </a:p>
          <a:p>
            <a:pPr lvl="0" algn="just"/>
            <a:r>
              <a:rPr lang="ru-RU" sz="2300" dirty="0"/>
              <a:t>Они предоставляют гарантированную основу для оценки учебного прогресса ребенка и возникающих трудностей.</a:t>
            </a:r>
          </a:p>
          <a:p>
            <a:pPr lvl="0" algn="just"/>
            <a:r>
              <a:rPr lang="ru-RU" sz="2300" dirty="0"/>
              <a:t>Они предоставляют основу для решения отменить задание, оставить или заменить его другим.</a:t>
            </a:r>
          </a:p>
          <a:p>
            <a:pPr lvl="0" algn="just"/>
            <a:r>
              <a:rPr lang="ru-RU" sz="2300" dirty="0"/>
              <a:t>Они подходят как средство, для разъяснения учебной программы и темпа обучения ребенка учителям, воспитателям, родителям, практикантам и другим лицам, которые   занимаются   созданием   индивидуальной программы совершенствования</a:t>
            </a:r>
            <a:r>
              <a:rPr lang="ru-RU" sz="2300" dirty="0" smtClean="0"/>
              <a:t>.</a:t>
            </a:r>
            <a:endParaRPr lang="ru-RU" sz="23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64288" y="5229200"/>
            <a:ext cx="1673352" cy="2816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20272" y="116632"/>
            <a:ext cx="2016224" cy="23762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i="1" dirty="0" err="1" smtClean="0"/>
              <a:t>Самостоя</a:t>
            </a:r>
            <a:r>
              <a:rPr lang="ru-RU" sz="2400" i="1" dirty="0" smtClean="0"/>
              <a:t>-тельные </a:t>
            </a:r>
            <a:r>
              <a:rPr lang="ru-RU" sz="2400" i="1" dirty="0"/>
              <a:t>записи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1892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6048672" cy="5688632"/>
          </a:xfrm>
        </p:spPr>
        <p:txBody>
          <a:bodyPr>
            <a:normAutofit lnSpcReduction="10000"/>
          </a:bodyPr>
          <a:lstStyle/>
          <a:p>
            <a:pPr indent="354013"/>
            <a:endParaRPr lang="ru-RU" dirty="0"/>
          </a:p>
          <a:p>
            <a:pPr indent="354013"/>
            <a:endParaRPr lang="ru-RU" sz="2400" dirty="0"/>
          </a:p>
          <a:p>
            <a:pPr indent="354013" algn="just"/>
            <a:r>
              <a:rPr lang="ru-RU" sz="2400" dirty="0" smtClean="0"/>
              <a:t>Психокоррекционная </a:t>
            </a:r>
            <a:r>
              <a:rPr lang="ru-RU" sz="2400" dirty="0"/>
              <a:t>работа с детьми аутистического спектра развития может проводиться не только психологами, учителями, социальными педагогами, а и </a:t>
            </a:r>
            <a:r>
              <a:rPr lang="ru-RU" sz="2400" dirty="0" smtClean="0"/>
              <a:t>родителями.</a:t>
            </a:r>
          </a:p>
          <a:p>
            <a:pPr algn="just"/>
            <a:endParaRPr lang="ru-RU" sz="2400" dirty="0"/>
          </a:p>
          <a:p>
            <a:pPr indent="354013" algn="just"/>
            <a:r>
              <a:rPr lang="ru-RU" sz="2400" dirty="0" smtClean="0"/>
              <a:t>Дружественное </a:t>
            </a:r>
            <a:r>
              <a:rPr lang="ru-RU" sz="2400" dirty="0"/>
              <a:t>окружение родителей, педагогов и психолога в состоянии предупредить возможные стрессовые и проблематичные ситуации в подростковом возрасте.</a:t>
            </a:r>
          </a:p>
          <a:p>
            <a:r>
              <a:rPr lang="ru-RU" sz="2400" b="1" dirty="0"/>
              <a:t> </a:t>
            </a:r>
            <a:endParaRPr lang="ru-RU" sz="2400" dirty="0"/>
          </a:p>
          <a:p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165304"/>
            <a:ext cx="6324600" cy="53313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61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 indent="428625" algn="just"/>
            <a:r>
              <a:rPr lang="ru-RU" sz="2400" dirty="0" smtClean="0"/>
              <a:t>В этом учебном году в МБОУ «Школа-лицей» в четвертом классе выявлены два ученика с РАС. Эти ученики со второго класса обучались инклюзивно, и только в четвертом классе им был поставлен диагноз. </a:t>
            </a:r>
          </a:p>
          <a:p>
            <a:pPr marL="17463" indent="428625" algn="just"/>
            <a:endParaRPr lang="ru-RU" sz="2400" dirty="0" smtClean="0"/>
          </a:p>
          <a:p>
            <a:pPr marL="17463" indent="428625" algn="just"/>
            <a:r>
              <a:rPr lang="ru-RU" sz="2400" dirty="0" smtClean="0"/>
              <a:t>В следующем году они переходят в пятый класс, а значит, столкнутся с трудностями адаптации: смена преподавателей на каждом уроке, необходимость перехода из кабинета в кабинет и  соответственно, более высокие сенсорные нагрузки, которые способствуют повышению тревожности и эмоциональной  истощаемости у детей спектра, что часто приводит к ухудшению поведения и конфликтным ситуациям.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221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 indent="336550" algn="just"/>
            <a:r>
              <a:rPr lang="ru-RU" sz="2400" dirty="0" smtClean="0"/>
              <a:t>Неправильная трактовка учителями поведения ребенка может стать причиной навешивания ярлыков, приписывание им таких диагнозов, как</a:t>
            </a:r>
            <a:r>
              <a:rPr lang="ru-RU" sz="2400" dirty="0"/>
              <a:t> </a:t>
            </a:r>
            <a:r>
              <a:rPr lang="ru-RU" sz="2400" dirty="0" err="1" smtClean="0"/>
              <a:t>девиантное</a:t>
            </a:r>
            <a:r>
              <a:rPr lang="ru-RU" sz="2400" dirty="0" smtClean="0"/>
              <a:t> поведение, </a:t>
            </a:r>
            <a:r>
              <a:rPr lang="ru-RU" sz="2400" dirty="0" err="1" smtClean="0"/>
              <a:t>антисоциальность</a:t>
            </a:r>
            <a:r>
              <a:rPr lang="ru-RU" sz="2400" dirty="0" smtClean="0"/>
              <a:t>, проблемы овладением школьными навыками. </a:t>
            </a:r>
          </a:p>
          <a:p>
            <a:pPr marL="17463" indent="336550" algn="just"/>
            <a:endParaRPr lang="ru-RU" sz="2400" dirty="0" smtClean="0"/>
          </a:p>
          <a:p>
            <a:pPr marL="17463" indent="336550" algn="just"/>
            <a:r>
              <a:rPr lang="ru-RU" sz="2400" dirty="0" smtClean="0"/>
              <a:t>С целью предотвращения этих проблем </a:t>
            </a:r>
          </a:p>
          <a:p>
            <a:pPr marL="475488" indent="-4572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для учителей будет проведен семинар «Дети с РАС: проблемы обучения и пути их решения»,</a:t>
            </a:r>
          </a:p>
          <a:p>
            <a:pPr marL="475488" indent="-4572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к началу следующего учебного года все учителя, работающие с этими детьми, получат буклет-памятку для практического использования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7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085179009"/>
              </p:ext>
            </p:extLst>
          </p:nvPr>
        </p:nvGraphicFramePr>
        <p:xfrm>
          <a:off x="323528" y="188640"/>
          <a:ext cx="6391275" cy="6492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1275"/>
              </a:tblGrid>
              <a:tr h="44295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Социальное взаимодействие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0" marT="0" marB="0" anchor="ctr"/>
                </a:tc>
              </a:tr>
              <a:tr h="6049251">
                <a:tc>
                  <a:txBody>
                    <a:bodyPr/>
                    <a:lstStyle/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</a:endParaRP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* </a:t>
                      </a:r>
                      <a:r>
                        <a:rPr lang="ru-RU" sz="2000" b="0" dirty="0">
                          <a:effectLst/>
                        </a:rPr>
                        <a:t>Не отслеживают внимание взрослого и не  понимают заинтересованности других людей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 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* Трудности подражания, имитации препятствует полноценной работе на фронтальных занятиях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 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*Неспособность поддерживать дружеские отношения в коллективе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 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* Не реагируют на эмоциональные переживания других людей, не распознает эмоции, интонации, мимику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 </a:t>
                      </a:r>
                    </a:p>
                    <a:p>
                      <a:pPr marL="52070" marR="12827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* Зацикливание на своих темах, проговаривание их </a:t>
                      </a:r>
                      <a:r>
                        <a:rPr lang="ru-RU" sz="2000" b="0" dirty="0" smtClean="0">
                          <a:effectLst/>
                        </a:rPr>
                        <a:t>вслух</a:t>
                      </a:r>
                      <a:endParaRPr lang="ru-RU" sz="2000" b="0" dirty="0">
                        <a:effectLst/>
                      </a:endParaRPr>
                    </a:p>
                  </a:txBody>
                  <a:tcPr marL="38100" marR="0" marT="0" marB="0"/>
                </a:tc>
              </a:tr>
            </a:tbl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020272" y="4221088"/>
            <a:ext cx="2016224" cy="230425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Проявления РАС </a:t>
            </a:r>
            <a:r>
              <a:rPr lang="ru-RU" sz="2400" b="1" dirty="0"/>
              <a:t>у детей в </a:t>
            </a:r>
            <a:r>
              <a:rPr lang="ru-RU" sz="2400" b="1" dirty="0" smtClean="0"/>
              <a:t>школе или другом детском коллективе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64288" y="6425208"/>
            <a:ext cx="1676400" cy="4327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6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367622026"/>
              </p:ext>
            </p:extLst>
          </p:nvPr>
        </p:nvGraphicFramePr>
        <p:xfrm>
          <a:off x="309562" y="249162"/>
          <a:ext cx="6391275" cy="6348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1275"/>
              </a:tblGrid>
              <a:tr h="433129">
                <a:tc>
                  <a:txBody>
                    <a:bodyPr/>
                    <a:lstStyle/>
                    <a:p>
                      <a:pPr indent="13335"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Коммуникация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0" marT="0" marB="0" anchor="ctr"/>
                </a:tc>
              </a:tr>
              <a:tr h="5915061">
                <a:tc>
                  <a:txBody>
                    <a:bodyPr/>
                    <a:lstStyle/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Общение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только при возникновении потребности у  ученика, стереотипное использование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речи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Отсутствие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реакции на речь других людей (так, ребенок может не реагировать на свое имя, плохо воспринимать информацию на слух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Нарушения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невербальной коммуникации. </a:t>
                      </a:r>
                      <a:r>
                        <a:rPr lang="ru-RU" sz="2000" b="0" dirty="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Дефицитарность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использования жестов и мимики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Использование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обычных слов в необычном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значении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Плохое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понимание непрямых речевых оборотов, образов, метафор, игры слов и иронии 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Высказывания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  не отвечающие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ситуации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Постоянное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проговаривание, игнорирование ответов других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людей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Неспособность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начать и поддерживать диалог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;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89255" marR="9017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Нарушения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просодики (тон, ударения, интонация)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0" marT="0" marB="0" anchor="ctr"/>
                </a:tc>
              </a:tr>
            </a:tbl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020272" y="4221088"/>
            <a:ext cx="2016224" cy="2376264"/>
          </a:xfrm>
        </p:spPr>
        <p:txBody>
          <a:bodyPr>
            <a:normAutofit/>
          </a:bodyPr>
          <a:lstStyle/>
          <a:p>
            <a:r>
              <a:rPr lang="ru-RU" sz="2400" b="1" dirty="0"/>
              <a:t>Проявления РАС у детей в школе или другом детском коллективе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64288" y="6425208"/>
            <a:ext cx="1676400" cy="4327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0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24896413"/>
              </p:ext>
            </p:extLst>
          </p:nvPr>
        </p:nvGraphicFramePr>
        <p:xfrm>
          <a:off x="309562" y="249162"/>
          <a:ext cx="6494686" cy="6492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94686"/>
              </a:tblGrid>
              <a:tr h="435266">
                <a:tc>
                  <a:txBody>
                    <a:bodyPr/>
                    <a:lstStyle/>
                    <a:p>
                      <a:pPr marL="52070" marR="90170" indent="0"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Поведение, воображение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социальная практика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0" marT="0" marB="0" anchor="ctr"/>
                </a:tc>
              </a:tr>
              <a:tr h="6056940">
                <a:tc>
                  <a:txBody>
                    <a:bodyPr/>
                    <a:lstStyle/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Наивность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мышления,  непонимание процесса мышления других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людей</a:t>
                      </a:r>
                      <a:endParaRPr lang="ru-RU" sz="20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Неспособность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интерпретировать их мысли, чувства и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действия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Ограниченные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 повторяющиеся интересы,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поведение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Нарушение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«исполнительной функции»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Неспособность прогнозировать последствия своих действий, подготовиться к переменам или планировать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действия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Неспособность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участвовать в играх и занятиях, требующих воображения. Присутствие игры у аутичного ребенка часто ограничивается многократным проигрыванием  одной и той же 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сцены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94970" marR="9017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Низкая 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способность справляться с новыми или незнакомыми ситуациями, изменениями рутины</a:t>
                      </a:r>
                      <a:r>
                        <a:rPr lang="ru-RU" sz="20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000" b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0" marT="0" marB="0"/>
                </a:tc>
              </a:tr>
            </a:tbl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020272" y="4149080"/>
            <a:ext cx="2016224" cy="2304256"/>
          </a:xfrm>
        </p:spPr>
        <p:txBody>
          <a:bodyPr>
            <a:normAutofit/>
          </a:bodyPr>
          <a:lstStyle/>
          <a:p>
            <a:r>
              <a:rPr lang="ru-RU" sz="2400" b="1" dirty="0"/>
              <a:t>Проявления РАС у детей в школе или другом детском коллективе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64288" y="6425208"/>
            <a:ext cx="1676400" cy="4327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3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124744"/>
            <a:ext cx="6336704" cy="4824535"/>
          </a:xfrm>
        </p:spPr>
        <p:txBody>
          <a:bodyPr>
            <a:normAutofit/>
          </a:bodyPr>
          <a:lstStyle/>
          <a:p>
            <a:pPr marL="82296" indent="0" algn="ctr" fontAlgn="base">
              <a:buNone/>
            </a:pPr>
            <a:r>
              <a:rPr lang="ru-RU" dirty="0" smtClean="0"/>
              <a:t>Упражнения взяты </a:t>
            </a:r>
            <a:r>
              <a:rPr lang="ru-RU" dirty="0"/>
              <a:t>из сборника </a:t>
            </a:r>
            <a:r>
              <a:rPr lang="ru-RU" dirty="0" smtClean="0"/>
              <a:t>                «</a:t>
            </a:r>
            <a:r>
              <a:rPr lang="ru-RU" dirty="0"/>
              <a:t>Поддержка аутичных и отстающих в развитии детей» </a:t>
            </a:r>
            <a:endParaRPr lang="ru-RU" dirty="0" smtClean="0"/>
          </a:p>
          <a:p>
            <a:pPr marL="82296" indent="0" algn="ctr" fontAlgn="base">
              <a:buNone/>
            </a:pPr>
            <a:endParaRPr lang="ru-RU" dirty="0" smtClean="0"/>
          </a:p>
          <a:p>
            <a:pPr marL="82296" indent="0" algn="ctr" fontAlgn="base">
              <a:buNone/>
            </a:pPr>
            <a:r>
              <a:rPr lang="ru-RU" dirty="0" smtClean="0"/>
              <a:t>авторы </a:t>
            </a:r>
            <a:r>
              <a:rPr lang="ru-RU" dirty="0"/>
              <a:t>Эрик </a:t>
            </a:r>
            <a:r>
              <a:rPr lang="ru-RU" dirty="0" err="1"/>
              <a:t>Шоплер</a:t>
            </a:r>
            <a:r>
              <a:rPr lang="ru-RU" dirty="0"/>
              <a:t>, Маргарет </a:t>
            </a:r>
            <a:r>
              <a:rPr lang="ru-RU" dirty="0" err="1"/>
              <a:t>Ланзинд</a:t>
            </a:r>
            <a:r>
              <a:rPr lang="ru-RU" dirty="0"/>
              <a:t>, Лезли </a:t>
            </a:r>
            <a:r>
              <a:rPr lang="ru-RU" dirty="0" err="1"/>
              <a:t>Ватерс</a:t>
            </a:r>
            <a:r>
              <a:rPr lang="ru-RU" dirty="0"/>
              <a:t>.</a:t>
            </a:r>
          </a:p>
          <a:p>
            <a:pPr marL="82296" indent="0" algn="ctr" fontAlgn="base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41942" y="6309320"/>
            <a:ext cx="3810000" cy="6985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5674" y="5660564"/>
            <a:ext cx="3810000" cy="11620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98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04800"/>
            <a:ext cx="6552728" cy="6364559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dirty="0" smtClean="0"/>
              <a:t>Авторы сборника рекомендуют:</a:t>
            </a:r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 smtClean="0"/>
              <a:t>1. Хвалите </a:t>
            </a:r>
            <a:r>
              <a:rPr lang="ru-RU" dirty="0"/>
              <a:t>ребенка за сотрудничество и внимание, даже если задание ему не удалось</a:t>
            </a:r>
            <a:r>
              <a:rPr lang="ru-RU" dirty="0" smtClean="0"/>
              <a:t>.</a:t>
            </a:r>
          </a:p>
          <a:p>
            <a:pPr marL="45720" indent="0" algn="just">
              <a:buNone/>
            </a:pPr>
            <a:endParaRPr lang="ru-RU" b="1" dirty="0"/>
          </a:p>
          <a:p>
            <a:pPr marL="45720" indent="0" algn="just">
              <a:buNone/>
            </a:pPr>
            <a:r>
              <a:rPr lang="ru-RU" dirty="0"/>
              <a:t>2. Разъясняйте ребенку с помощью показа, жестами, изображая руками</a:t>
            </a:r>
            <a:r>
              <a:rPr lang="ru-RU" dirty="0" smtClean="0"/>
              <a:t>.</a:t>
            </a:r>
          </a:p>
          <a:p>
            <a:pPr marL="45720" indent="0" algn="just">
              <a:buNone/>
            </a:pPr>
            <a:endParaRPr lang="ru-RU" b="1" dirty="0"/>
          </a:p>
          <a:p>
            <a:pPr marL="45720" indent="0" algn="just">
              <a:buNone/>
            </a:pPr>
            <a:r>
              <a:rPr lang="ru-RU" dirty="0"/>
              <a:t>3. Следите, чтобы на рабочем месте не было беспорядка и шума</a:t>
            </a:r>
            <a:r>
              <a:rPr lang="ru-RU" dirty="0" smtClean="0"/>
              <a:t>.</a:t>
            </a:r>
          </a:p>
          <a:p>
            <a:pPr marL="45720" indent="0" algn="just">
              <a:buNone/>
            </a:pPr>
            <a:endParaRPr lang="ru-RU" b="1" dirty="0"/>
          </a:p>
          <a:p>
            <a:pPr marL="45720" indent="0" algn="just">
              <a:buNone/>
            </a:pPr>
            <a:r>
              <a:rPr lang="ru-RU" dirty="0"/>
              <a:t>4. Помните о том, что аутичные дети непостоянны. Неадекватное поведение может обозначать переутомление или замешательство. Будьте гибкими, умейте сократить или облегчить задание</a:t>
            </a:r>
            <a:r>
              <a:rPr lang="ru-RU" dirty="0" smtClean="0"/>
              <a:t>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67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chemeClr val="tx2"/>
                </a:solidFill>
              </a:rPr>
              <a:t>Развитие тонкой </a:t>
            </a:r>
            <a:r>
              <a:rPr lang="ru-RU" sz="2400" b="1" u="sng" dirty="0" smtClean="0">
                <a:solidFill>
                  <a:schemeClr val="tx2"/>
                </a:solidFill>
              </a:rPr>
              <a:t>моторики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</a:rPr>
              <a:t>Упражнение </a:t>
            </a:r>
            <a:r>
              <a:rPr lang="ru-RU" sz="2400" b="1" dirty="0">
                <a:solidFill>
                  <a:schemeClr val="tx2"/>
                </a:solidFill>
              </a:rPr>
              <a:t>«Прищепки для белья»</a:t>
            </a:r>
          </a:p>
          <a:p>
            <a:r>
              <a:rPr lang="ru-RU" sz="2400" b="1" i="1" dirty="0">
                <a:solidFill>
                  <a:schemeClr val="tx2"/>
                </a:solidFill>
              </a:rPr>
              <a:t>Тонкая моторика: оперирование предметами, 2-3 года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Учебная цель</a:t>
            </a:r>
            <a:r>
              <a:rPr lang="ru-RU" sz="2400" dirty="0">
                <a:solidFill>
                  <a:schemeClr val="tx2"/>
                </a:solidFill>
              </a:rPr>
              <a:t>: улучшение </a:t>
            </a:r>
            <a:r>
              <a:rPr lang="ru-RU" sz="2400" dirty="0" err="1">
                <a:solidFill>
                  <a:schemeClr val="tx2"/>
                </a:solidFill>
              </a:rPr>
              <a:t>тонкомоторного</a:t>
            </a:r>
            <a:r>
              <a:rPr lang="ru-RU" sz="2400" dirty="0">
                <a:solidFill>
                  <a:schemeClr val="tx2"/>
                </a:solidFill>
              </a:rPr>
              <a:t> контроля и укрепление мышц рук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Задание:</a:t>
            </a:r>
            <a:r>
              <a:rPr lang="ru-RU" sz="2400" dirty="0">
                <a:solidFill>
                  <a:schemeClr val="tx2"/>
                </a:solidFill>
              </a:rPr>
              <a:t> закрепить 6 прищепок на краю коробки 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Материал:</a:t>
            </a:r>
            <a:r>
              <a:rPr lang="ru-RU" sz="2400" dirty="0">
                <a:solidFill>
                  <a:schemeClr val="tx2"/>
                </a:solidFill>
              </a:rPr>
              <a:t> 6 легких прищепок, обувная </a:t>
            </a:r>
            <a:r>
              <a:rPr lang="ru-RU" sz="2400" dirty="0" smtClean="0">
                <a:solidFill>
                  <a:schemeClr val="tx2"/>
                </a:solidFill>
              </a:rPr>
              <a:t>коробка</a:t>
            </a:r>
          </a:p>
          <a:p>
            <a:endParaRPr lang="ru-RU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/>
                </a:solidFill>
              </a:rPr>
              <a:t>Упражнение «Закрепить бельевые прищепки»</a:t>
            </a:r>
          </a:p>
          <a:p>
            <a:r>
              <a:rPr lang="ru-RU" sz="2400" b="1" i="1" dirty="0">
                <a:solidFill>
                  <a:schemeClr val="tx2"/>
                </a:solidFill>
              </a:rPr>
              <a:t>Координация глаз, рук: оперирование материалом, 2-3  года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i="1" dirty="0">
                <a:solidFill>
                  <a:schemeClr val="tx2"/>
                </a:solidFill>
              </a:rPr>
              <a:t>Тонкая  моторика: оперирование материалом, 2-3 года 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i="1" dirty="0">
                <a:solidFill>
                  <a:schemeClr val="tx2"/>
                </a:solidFill>
              </a:rPr>
              <a:t>Познавательная деятельность: сочетание, 3-4 года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Учебная цель</a:t>
            </a:r>
            <a:r>
              <a:rPr lang="ru-RU" sz="2400" dirty="0">
                <a:solidFill>
                  <a:schemeClr val="tx2"/>
                </a:solidFill>
              </a:rPr>
              <a:t>: выполнять целенаправленные движения, сочетать цвета; укрепление мускулатуры рук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Задание:</a:t>
            </a:r>
            <a:r>
              <a:rPr lang="ru-RU" sz="2400" dirty="0">
                <a:solidFill>
                  <a:schemeClr val="tx2"/>
                </a:solidFill>
              </a:rPr>
              <a:t> закрепить 6 прищепок на отмеченные места банки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Материал</a:t>
            </a:r>
            <a:r>
              <a:rPr lang="ru-RU" sz="2400" dirty="0">
                <a:solidFill>
                  <a:schemeClr val="tx2"/>
                </a:solidFill>
              </a:rPr>
              <a:t>: 6 пластмассовых прищепок (желательно различного цвета), банка  </a:t>
            </a:r>
            <a:endParaRPr lang="ru-RU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2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114</TotalTime>
  <Words>908</Words>
  <Application>Microsoft Office PowerPoint</Application>
  <PresentationFormat>Экран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Сетка</vt:lpstr>
      <vt:lpstr>Психокоррекционная помощь детям с нарушениями аутистического спектра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поведения</vt:lpstr>
      <vt:lpstr>Прерывание деятельности</vt:lpstr>
      <vt:lpstr>Самостоя-тельные записи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Психокоррекционная помощь детям с нарушениями аутистического спектра</dc:title>
  <dc:creator>Психолог</dc:creator>
  <cp:lastModifiedBy>Психолог</cp:lastModifiedBy>
  <cp:revision>13</cp:revision>
  <dcterms:created xsi:type="dcterms:W3CDTF">2016-03-22T09:45:05Z</dcterms:created>
  <dcterms:modified xsi:type="dcterms:W3CDTF">2016-03-22T11:39:12Z</dcterms:modified>
</cp:coreProperties>
</file>