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3" r:id="rId3"/>
    <p:sldId id="259" r:id="rId4"/>
    <p:sldId id="265" r:id="rId5"/>
    <p:sldId id="281" r:id="rId6"/>
    <p:sldId id="282" r:id="rId7"/>
    <p:sldId id="267" r:id="rId8"/>
    <p:sldId id="269" r:id="rId9"/>
    <p:sldId id="284" r:id="rId10"/>
    <p:sldId id="286" r:id="rId11"/>
    <p:sldId id="270" r:id="rId12"/>
    <p:sldId id="287" r:id="rId13"/>
    <p:sldId id="288" r:id="rId14"/>
    <p:sldId id="290" r:id="rId15"/>
    <p:sldId id="291" r:id="rId16"/>
    <p:sldId id="271" r:id="rId17"/>
    <p:sldId id="293" r:id="rId18"/>
    <p:sldId id="294" r:id="rId19"/>
    <p:sldId id="292" r:id="rId20"/>
    <p:sldId id="274" r:id="rId21"/>
    <p:sldId id="285" r:id="rId22"/>
    <p:sldId id="29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CC"/>
    <a:srgbClr val="660066"/>
    <a:srgbClr val="800080"/>
    <a:srgbClr val="B588B6"/>
    <a:srgbClr val="C5A3C6"/>
    <a:srgbClr val="856BA5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52" autoAdjust="0"/>
  </p:normalViewPr>
  <p:slideViewPr>
    <p:cSldViewPr>
      <p:cViewPr varScale="1">
        <p:scale>
          <a:sx n="92" d="100"/>
          <a:sy n="92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50FF38-51F5-460D-A4E7-E34D73E31BFA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17412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935689C-4B9D-4D50-8A5F-ED6BA8C57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0C637-FFEE-41ED-83B4-0D6F5FA2F589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38BA2-F527-4089-8FEE-AF16065E5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63E82-97AC-444A-9CD1-F99ACCA70FDD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2523-38D3-4767-BECB-252012B7C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E0A74-676B-4EA6-AB7B-A8DFFA07FA9D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677FA-EEC8-4E30-B853-7DE31D3EB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8A6A5-F03F-4947-90FD-5B9836ED5D21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C5644-C016-45CD-A905-64F140927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38BE8-4475-4932-BA64-AE4D1B1548D8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750B9-8899-46EA-87AF-2ED3489EA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AF01-B7AC-48F3-A280-FDE6EFD63D0A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6CE23-7A9F-40D6-9670-C33D7507A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1EC17-3B84-470F-9C53-27C5F10E864C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E225E-55A1-4534-8C6A-63ED10629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6CC05-79D5-42EC-A305-98B19E4BE26D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40C7F-FCD7-490F-B5A9-516797D51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3702-FC0D-44D5-A64C-A53091BFBF86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1058E-580D-44F3-88B4-58E44EF42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39A6B-2B24-47CA-AC4C-C701010660E2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F98FB-2D6C-4D5B-B794-83D1663B0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96C32-5043-48F6-A94A-AB548DFA40C7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CE894-CD07-48EE-B1DC-86FE488F3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13816-3897-4664-A3F0-537AA090A7B6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4CD20-A0F6-4A64-963D-82235FDA4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B33B5-E55C-41BF-863C-EBBAE95DF958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72C4-FB0A-4D28-AE92-2A25CB402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7BCCD-7225-4E1E-9B72-34D1C3F405BE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1647F-7452-4EFC-B866-DA9F2D5D2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35E37-64F3-4E19-8BEF-AE582E802AD3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9BFB-F098-4833-958F-A2AF3AD16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1CB555-796D-4BC6-A687-559936F9336A}" type="datetimeFigureOut">
              <a:rPr lang="ru-RU"/>
              <a:pPr>
                <a:defRPr/>
              </a:pPr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01C11F-CB16-4514-90DB-B821E6DBD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5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66" r:id="rId13"/>
    <p:sldLayoutId id="2147483653" r:id="rId14"/>
    <p:sldLayoutId id="2147483652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ilology.ru/" TargetMode="External"/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liwli.ru/world/35-russkikh-slov-parazitov/" TargetMode="External"/><Relationship Id="rId5" Type="http://schemas.openxmlformats.org/officeDocument/2006/relationships/hyperlink" Target="http://www.planetashkol.ru/articles/22711/" TargetMode="External"/><Relationship Id="rId4" Type="http://schemas.openxmlformats.org/officeDocument/2006/relationships/hyperlink" Target="http://www.ru.wikipedia.org/wiki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857750" y="3429000"/>
            <a:ext cx="3763963" cy="1728788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i="1" smtClean="0">
                <a:solidFill>
                  <a:srgbClr val="0000FF"/>
                </a:solidFill>
              </a:rPr>
              <a:t>Выполнила:</a:t>
            </a:r>
          </a:p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0000FF"/>
                </a:solidFill>
              </a:rPr>
              <a:t> Полосухина Ксения Александровна, ученица 5 класса </a:t>
            </a:r>
          </a:p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0000FF"/>
                </a:solidFill>
              </a:rPr>
              <a:t>МКОУ «Верх-Бехтемирская СОШ»</a:t>
            </a:r>
          </a:p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0000FF"/>
                </a:solidFill>
              </a:rPr>
              <a:t>Бийского района</a:t>
            </a:r>
          </a:p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i="1" smtClean="0">
                <a:solidFill>
                  <a:srgbClr val="0000FF"/>
                </a:solidFill>
              </a:rPr>
              <a:t>Руководитель:</a:t>
            </a:r>
          </a:p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0000FF"/>
                </a:solidFill>
              </a:rPr>
              <a:t> Цветенберг Светлана Семёновна</a:t>
            </a:r>
          </a:p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0000FF"/>
                </a:solidFill>
              </a:rPr>
              <a:t>учитель русского языка и литературы </a:t>
            </a:r>
          </a:p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0000FF"/>
                </a:solidFill>
              </a:rPr>
              <a:t>МКОУ «Верх-Бехтемирская СОШ» </a:t>
            </a:r>
          </a:p>
          <a:p>
            <a:pPr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0000FF"/>
                </a:solidFill>
              </a:rPr>
              <a:t>Бийского района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19250" y="836613"/>
            <a:ext cx="6913563" cy="18002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6000" dirty="0">
              <a:solidFill>
                <a:schemeClr val="accent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1585913" y="549275"/>
            <a:ext cx="73977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МКОУ «Верх-Бехтемирская средняя общеобразовательная школа» </a:t>
            </a:r>
          </a:p>
          <a:p>
            <a:pPr algn="ctr">
              <a:defRPr/>
            </a:pPr>
            <a:r>
              <a: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Бийского района</a:t>
            </a:r>
          </a:p>
          <a:p>
            <a:pPr algn="ctr">
              <a:defRPr/>
            </a:pPr>
            <a:endParaRPr lang="ru-RU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Фестиваль-конкурс «Радуга»	</a:t>
            </a:r>
          </a:p>
          <a:p>
            <a:pPr algn="ctr">
              <a:defRPr/>
            </a:pPr>
            <a:endParaRPr lang="ru-RU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Исследовательский</a:t>
            </a:r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</a:t>
            </a:r>
          </a:p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«Слова-пустышки»</a:t>
            </a: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8501063" y="6215063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1</a:t>
            </a:r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4143375" y="5929313"/>
            <a:ext cx="242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с.Верх-Бехтемир 2017</a:t>
            </a:r>
          </a:p>
        </p:txBody>
      </p:sp>
      <p:pic>
        <p:nvPicPr>
          <p:cNvPr id="18438" name="Рисунок 1" descr="Hgfgfgh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3850" y="4076700"/>
            <a:ext cx="520700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Причины возникновения</a:t>
            </a:r>
            <a:br>
              <a:rPr lang="ru-RU" sz="32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слов-пустышек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>
              <a:lnSpc>
                <a:spcPct val="80000"/>
              </a:lnSpc>
            </a:pPr>
            <a:r>
              <a:rPr lang="ru-RU" sz="2400" b="1" smtClean="0"/>
              <a:t>Недостаточный словарный запас </a:t>
            </a:r>
            <a:r>
              <a:rPr lang="ru-RU" sz="2400" b="1" i="1" smtClean="0">
                <a:solidFill>
                  <a:srgbClr val="9900CC"/>
                </a:solidFill>
              </a:rPr>
              <a:t>(ну, вот, типа,  типа того, как бы, вроде того).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400" b="1" smtClean="0"/>
              <a:t>Намеренное заполнение паузы между словами или выражениями в связи с внутренним состоянием говорящего: волнением, растерянностью </a:t>
            </a:r>
            <a:r>
              <a:rPr lang="ru-RU" sz="2400" b="1" i="1" smtClean="0">
                <a:solidFill>
                  <a:srgbClr val="9900CC"/>
                </a:solidFill>
              </a:rPr>
              <a:t>(э-э-э, м-м-м, а-а-а).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400" b="1" smtClean="0"/>
              <a:t>Быстрая, неподготовленная, спонтанная речь </a:t>
            </a:r>
            <a:r>
              <a:rPr lang="ru-RU" sz="2400" b="1" i="1" smtClean="0">
                <a:solidFill>
                  <a:srgbClr val="9900CC"/>
                </a:solidFill>
              </a:rPr>
              <a:t>(короче, значит, так сказать).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400" b="1" smtClean="0"/>
              <a:t>Мода на некоторые слова </a:t>
            </a:r>
            <a:r>
              <a:rPr lang="ru-RU" sz="2400" b="1" i="1" smtClean="0">
                <a:solidFill>
                  <a:srgbClr val="9900CC"/>
                </a:solidFill>
              </a:rPr>
              <a:t>(в принципе, допустим, собственно говоря, стало быть  - взрослая категория людей; прикольно, пипец, по-любому, жесть, по ходу  - в речи школьников).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2400" b="1" smtClean="0"/>
              <a:t>Для эмоциональной окраски речи </a:t>
            </a:r>
            <a:r>
              <a:rPr lang="ru-RU" sz="2400" b="1" i="1" smtClean="0">
                <a:solidFill>
                  <a:srgbClr val="9900CC"/>
                </a:solidFill>
              </a:rPr>
              <a:t>(блин, чёрт, ваще, да не вопрос).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2"/>
          <p:cNvSpPr>
            <a:spLocks noChangeArrowheads="1"/>
          </p:cNvSpPr>
          <p:nvPr/>
        </p:nvSpPr>
        <p:spPr bwMode="auto">
          <a:xfrm>
            <a:off x="1065213" y="620713"/>
            <a:ext cx="7032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66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Классификация слов-«пустышек»</a:t>
            </a:r>
          </a:p>
        </p:txBody>
      </p:sp>
      <p:sp>
        <p:nvSpPr>
          <p:cNvPr id="28674" name="TextBox 5"/>
          <p:cNvSpPr txBox="1">
            <a:spLocks noChangeArrowheads="1"/>
          </p:cNvSpPr>
          <p:nvPr/>
        </p:nvSpPr>
        <p:spPr bwMode="auto">
          <a:xfrm>
            <a:off x="8572500" y="6286500"/>
            <a:ext cx="142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9</a:t>
            </a:r>
          </a:p>
        </p:txBody>
      </p:sp>
      <p:graphicFrame>
        <p:nvGraphicFramePr>
          <p:cNvPr id="26700" name="Group 76"/>
          <p:cNvGraphicFramePr>
            <a:graphicFrameLocks noGrp="1"/>
          </p:cNvGraphicFramePr>
          <p:nvPr>
            <p:ph type="subTitle" idx="4294967295"/>
          </p:nvPr>
        </p:nvGraphicFramePr>
        <p:xfrm>
          <a:off x="827088" y="1268413"/>
          <a:ext cx="7705725" cy="4576762"/>
        </p:xfrm>
        <a:graphic>
          <a:graphicData uri="http://schemas.openxmlformats.org/drawingml/2006/table">
            <a:tbl>
              <a:tblPr/>
              <a:tblGrid>
                <a:gridCol w="3024187"/>
                <a:gridCol w="4681538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Группа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E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Слова-пустышки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ED0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Звуки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э-э-э, мэ-э-э,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Частицы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Ну, вот, типа, так, просто, прямо, как бы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Вводные единицы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Вообще, в общем-то, в принципе, допустим, значит, короче, например, понимаешь, собственно говоря, слушай, стало быть, так сказать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Местоимения, местоименные наречия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Это, это самое, как его, там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Переход из одной части речи в другую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Блин, чёрт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Модальные слова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Конечно, наверное, вероятно, кажется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7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encrypted-tbn3.gstatic.com/images?q=tbn:ANd9GcRtcnWMZTVh6fMWvIPuPSpz9bOH9uEGliSuyyhoGl7iL7J-z1Qj"/>
          <p:cNvPicPr/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5064" y="557168"/>
            <a:ext cx="7903098" cy="551785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43" name="Rectangle 1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36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Лингвистический эксперимент</a:t>
            </a:r>
          </a:p>
        </p:txBody>
      </p:sp>
      <p:graphicFrame>
        <p:nvGraphicFramePr>
          <p:cNvPr id="35883" name="Group 43"/>
          <p:cNvGraphicFramePr>
            <a:graphicFrameLocks noGrp="1"/>
          </p:cNvGraphicFramePr>
          <p:nvPr>
            <p:ph idx="4294967295"/>
          </p:nvPr>
        </p:nvGraphicFramePr>
        <p:xfrm>
          <a:off x="1619250" y="1412875"/>
          <a:ext cx="5905500" cy="1270000"/>
        </p:xfrm>
        <a:graphic>
          <a:graphicData uri="http://schemas.openxmlformats.org/drawingml/2006/table">
            <a:tbl>
              <a:tblPr/>
              <a:tblGrid>
                <a:gridCol w="1484313"/>
                <a:gridCol w="1936750"/>
                <a:gridCol w="248443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 слов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слов-паразитов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65 слов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 слов-паразитов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70 слов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 слов-паразитов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40" name="Picture 45" descr="716d80daa2f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2997200"/>
            <a:ext cx="3348037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1" name="Picture 47" descr="parazit3-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3357563"/>
            <a:ext cx="439261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36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Слова – пустышки в художественной литературе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32771" name="Picture 5" descr="petka-krasnov-rasskazyvaet-shukshin-vasiliy-23106-small"/>
          <p:cNvPicPr>
            <a:picLocks noChangeAspect="1" noChangeArrowheads="1"/>
          </p:cNvPicPr>
          <p:nvPr/>
        </p:nvPicPr>
        <p:blipFill>
          <a:blip r:embed="rId2"/>
          <a:srcRect b="14868"/>
          <a:stretch>
            <a:fillRect/>
          </a:stretch>
        </p:blipFill>
        <p:spPr bwMode="auto">
          <a:xfrm rot="-1122949">
            <a:off x="755650" y="3357563"/>
            <a:ext cx="189706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9" descr="d01081_05"/>
          <p:cNvPicPr>
            <a:picLocks noChangeAspect="1" noChangeArrowheads="1"/>
          </p:cNvPicPr>
          <p:nvPr/>
        </p:nvPicPr>
        <p:blipFill>
          <a:blip r:embed="rId3"/>
          <a:srcRect b="4698"/>
          <a:stretch>
            <a:fillRect/>
          </a:stretch>
        </p:blipFill>
        <p:spPr bwMode="auto">
          <a:xfrm>
            <a:off x="2555875" y="1628775"/>
            <a:ext cx="3960813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1" descr="normal_56c483a64db4c"/>
          <p:cNvPicPr>
            <a:picLocks noChangeAspect="1" noChangeArrowheads="1"/>
          </p:cNvPicPr>
          <p:nvPr/>
        </p:nvPicPr>
        <p:blipFill>
          <a:blip r:embed="rId4"/>
          <a:srcRect t="4755"/>
          <a:stretch>
            <a:fillRect/>
          </a:stretch>
        </p:blipFill>
        <p:spPr bwMode="auto">
          <a:xfrm rot="1418625">
            <a:off x="6516688" y="2924175"/>
            <a:ext cx="1971675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/>
          </p:cNvSpPr>
          <p:nvPr>
            <p:ph type="body" sz="half" idx="4294967295"/>
          </p:nvPr>
        </p:nvSpPr>
        <p:spPr>
          <a:xfrm>
            <a:off x="395288" y="549275"/>
            <a:ext cx="4248150" cy="5576888"/>
          </a:xfrm>
        </p:spPr>
        <p:txBody>
          <a:bodyPr/>
          <a:lstStyle/>
          <a:p>
            <a:pPr marL="914400" lvl="1" indent="-457200" algn="ctr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Анкета «Слова-пустышки в </a:t>
            </a:r>
            <a:r>
              <a:rPr lang="ru-RU" sz="24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вашей речи</a:t>
            </a:r>
            <a:r>
              <a:rPr lang="ru-RU" sz="20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914400" lvl="1" indent="-457200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b="1" smtClean="0"/>
              <a:t>1. Употребляете ли Вы слова-пустышки?</a:t>
            </a:r>
          </a:p>
          <a:p>
            <a:pPr marL="914400" lvl="1" indent="-457200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b="1" smtClean="0"/>
              <a:t>2. Какие Вы знаете слова-пустышки?</a:t>
            </a:r>
          </a:p>
          <a:p>
            <a:pPr marL="914400" lvl="1" indent="-457200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b="1" smtClean="0"/>
              <a:t>3. Какие из этих слов Вы чаще всего употребляете?</a:t>
            </a:r>
          </a:p>
          <a:p>
            <a:pPr marL="914400" lvl="1" indent="-457200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b="1" smtClean="0"/>
              <a:t>4. Как Вы думаете, почему люди употребляют в речи слова-пустышки?</a:t>
            </a:r>
          </a:p>
          <a:p>
            <a:pPr marL="914400" lvl="1" indent="-457200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b="1" smtClean="0"/>
              <a:t>5. Какие способы борьбы Вы можете предложить?</a:t>
            </a:r>
          </a:p>
          <a:p>
            <a:pPr marL="914400" lvl="1" indent="-457200">
              <a:lnSpc>
                <a:spcPct val="90000"/>
              </a:lnSpc>
              <a:buFont typeface="Arial" charset="0"/>
              <a:buNone/>
              <a:defRPr/>
            </a:pPr>
            <a:r>
              <a:rPr lang="ru-RU" sz="1800" b="1" smtClean="0"/>
              <a:t>6. Боритесь ли Вы с привычкой употреблять слова-пустышки?</a:t>
            </a:r>
            <a:r>
              <a:rPr lang="ru-RU" sz="2000" smtClean="0"/>
              <a:t> </a:t>
            </a:r>
            <a:endParaRPr lang="ru-RU" sz="2000" b="1" i="1" smtClean="0">
              <a:solidFill>
                <a:srgbClr val="002060"/>
              </a:solidFill>
            </a:endParaRPr>
          </a:p>
          <a:p>
            <a:pPr marL="914400" lvl="1" indent="-457200">
              <a:lnSpc>
                <a:spcPct val="90000"/>
              </a:lnSpc>
              <a:buFont typeface="Arial" charset="0"/>
              <a:buNone/>
              <a:defRPr/>
            </a:pPr>
            <a:endParaRPr lang="ru-RU" sz="2000" b="1" smtClean="0"/>
          </a:p>
        </p:txBody>
      </p:sp>
      <p:sp>
        <p:nvSpPr>
          <p:cNvPr id="33797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549275"/>
            <a:ext cx="4038600" cy="557688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исследования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ru-RU" sz="2000" b="1" i="1" smtClean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b="1" i="1" smtClean="0"/>
              <a:t>100%учащихся употребляют слова-пустышки</a:t>
            </a:r>
            <a:r>
              <a:rPr lang="ru-RU" sz="2400" b="1" i="1" smtClean="0"/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smtClean="0"/>
              <a:t> </a:t>
            </a:r>
            <a:r>
              <a:rPr lang="ru-RU" sz="2000" b="1" i="1" smtClean="0"/>
              <a:t>как бы, ну как его, прикинь, типа, эта, так, ну, короче, как сказать, блин,  вот, жесть, олень, прикольно, ну, это самое</a:t>
            </a:r>
            <a:r>
              <a:rPr lang="ru-RU" sz="2400" smtClean="0"/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ru-RU" sz="2400" smtClean="0"/>
          </a:p>
        </p:txBody>
      </p:sp>
      <p:sp>
        <p:nvSpPr>
          <p:cNvPr id="33807" name="Rectangle 7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4787900" y="1268413"/>
          <a:ext cx="3941763" cy="3632200"/>
        </p:xfrm>
        <a:graphic>
          <a:graphicData uri="http://schemas.openxmlformats.org/presentationml/2006/ole">
            <p:oleObj spid="_x0000_s33798" name="Диаграмма" r:id="rId3" imgW="4867372" imgH="4505188" progId="MSGraph.Chart.8">
              <p:embed/>
            </p:oleObj>
          </a:graphicData>
        </a:graphic>
      </p:graphicFrame>
      <p:graphicFrame>
        <p:nvGraphicFramePr>
          <p:cNvPr id="33803" name="Object 11"/>
          <p:cNvGraphicFramePr>
            <a:graphicFrameLocks noChangeAspect="1"/>
          </p:cNvGraphicFramePr>
          <p:nvPr/>
        </p:nvGraphicFramePr>
        <p:xfrm>
          <a:off x="4284663" y="2060575"/>
          <a:ext cx="4679950" cy="4502150"/>
        </p:xfrm>
        <a:graphic>
          <a:graphicData uri="http://schemas.openxmlformats.org/presentationml/2006/ole">
            <p:oleObj spid="_x0000_s33803" name="Диаграмма" r:id="rId4" imgW="6096000" imgH="4067251" progId="MSGraph.Chart.8">
              <p:embed followColorScheme="full"/>
            </p:oleObj>
          </a:graphicData>
        </a:graphic>
      </p:graphicFrame>
      <p:graphicFrame>
        <p:nvGraphicFramePr>
          <p:cNvPr id="33804" name="Object 12"/>
          <p:cNvGraphicFramePr>
            <a:graphicFrameLocks noChangeAspect="1"/>
          </p:cNvGraphicFramePr>
          <p:nvPr/>
        </p:nvGraphicFramePr>
        <p:xfrm>
          <a:off x="4787900" y="3716338"/>
          <a:ext cx="3863975" cy="2962275"/>
        </p:xfrm>
        <a:graphic>
          <a:graphicData uri="http://schemas.openxmlformats.org/presentationml/2006/ole">
            <p:oleObj spid="_x0000_s33804" name="Диаграмма" r:id="rId5" imgW="6096000" imgH="4067251" progId="MSGraph.Chart.8">
              <p:embed followColorScheme="full"/>
            </p:oleObj>
          </a:graphicData>
        </a:graphic>
      </p:graphicFrame>
      <p:pic>
        <p:nvPicPr>
          <p:cNvPr id="33808" name="Picture 17" descr="FESTLIN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04813"/>
            <a:ext cx="173038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10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10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6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3798" grpId="0"/>
      <p:bldOleChart spid="33798" grpId="1"/>
      <p:bldOleChart spid="33803" grpId="0"/>
      <p:bldOleChart spid="33803" grpId="1"/>
      <p:bldOleChart spid="33803" grpId="2"/>
      <p:bldOleChart spid="3380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66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Избавимся от слов-пустышек </a:t>
            </a:r>
          </a:p>
        </p:txBody>
      </p:sp>
      <p:pic>
        <p:nvPicPr>
          <p:cNvPr id="3" name="Рисунок 2" descr="http://www.vcorale.ru/images/stories/new_2/slova-paraziti.jpg"/>
          <p:cNvPicPr/>
          <p:nvPr/>
        </p:nvPicPr>
        <p:blipFill>
          <a:blip r:embed="rId2" cstate="print">
            <a:clrChange>
              <a:clrFrom>
                <a:srgbClr val="970908"/>
              </a:clrFrom>
              <a:clrTo>
                <a:srgbClr val="970908">
                  <a:alpha val="0"/>
                </a:srgbClr>
              </a:clrTo>
            </a:clrChang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00166" y="1214422"/>
            <a:ext cx="6500858" cy="528641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827088" y="1671638"/>
            <a:ext cx="83185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 b="1" i="1"/>
              <a:t>Не нужно бояться тишины.</a:t>
            </a:r>
          </a:p>
          <a:p>
            <a:pPr marL="342900" indent="-342900">
              <a:buFontTx/>
              <a:buAutoNum type="arabicPeriod"/>
            </a:pPr>
            <a:r>
              <a:rPr lang="ru-RU" sz="2000" b="1" i="1"/>
              <a:t>Практика, практика и еще раз практика.</a:t>
            </a:r>
            <a:r>
              <a:rPr lang="ru-RU" sz="2000" b="1"/>
              <a:t> </a:t>
            </a:r>
          </a:p>
          <a:p>
            <a:pPr marL="342900" indent="-342900">
              <a:buFontTx/>
              <a:buAutoNum type="arabicPeriod"/>
            </a:pPr>
            <a:r>
              <a:rPr lang="ru-RU" sz="2000" b="1"/>
              <a:t> </a:t>
            </a:r>
            <a:r>
              <a:rPr lang="ru-RU" sz="2000" b="1" i="1"/>
              <a:t>Смотрите на собеседника</a:t>
            </a:r>
            <a:r>
              <a:rPr lang="ru-RU" sz="2000" b="1"/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000" b="1" i="1"/>
              <a:t>Как только вы захотите сказать «эээмм», сделайте вдох</a:t>
            </a:r>
            <a:r>
              <a:rPr lang="ru-RU" sz="2000" b="1"/>
              <a:t>. </a:t>
            </a:r>
          </a:p>
          <a:p>
            <a:pPr marL="342900" indent="-342900">
              <a:buFontTx/>
              <a:buAutoNum type="arabicPeriod"/>
            </a:pPr>
            <a:r>
              <a:rPr lang="ru-RU" sz="2000" b="1" i="1"/>
              <a:t>Посчитайте.</a:t>
            </a:r>
            <a:r>
              <a:rPr lang="ru-RU" sz="2000" b="1"/>
              <a:t> </a:t>
            </a:r>
          </a:p>
          <a:p>
            <a:pPr marL="342900" indent="-342900">
              <a:buFontTx/>
              <a:buAutoNum type="arabicPeriod"/>
            </a:pPr>
            <a:r>
              <a:rPr lang="ru-RU" sz="2000" b="1" i="1"/>
              <a:t>Пытайтесь контролировать свою речь</a:t>
            </a:r>
            <a:r>
              <a:rPr lang="ru-RU" sz="2000" b="1"/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000" b="1" i="1"/>
              <a:t>Обретайте спокойствие.</a:t>
            </a:r>
            <a:r>
              <a:rPr lang="ru-RU" sz="2000" b="1"/>
              <a:t> </a:t>
            </a:r>
          </a:p>
          <a:p>
            <a:pPr marL="342900" indent="-342900">
              <a:buFontTx/>
              <a:buAutoNum type="arabicPeriod"/>
            </a:pPr>
            <a:r>
              <a:rPr lang="ru-RU" sz="2000" b="1" i="1"/>
              <a:t>Потренируйтесь  ясно, грамотно и лаконично выражать </a:t>
            </a:r>
          </a:p>
          <a:p>
            <a:pPr marL="342900" indent="-342900"/>
            <a:r>
              <a:rPr lang="ru-RU" sz="2000" b="1" i="1"/>
              <a:t>свои мысли</a:t>
            </a:r>
            <a:r>
              <a:rPr lang="ru-RU" sz="2000" b="1"/>
              <a:t>. </a:t>
            </a:r>
          </a:p>
          <a:p>
            <a:pPr marL="342900" indent="-342900"/>
            <a:r>
              <a:rPr lang="ru-RU" sz="2000" b="1"/>
              <a:t>9. </a:t>
            </a:r>
            <a:r>
              <a:rPr lang="ru-RU" sz="2000" b="1" i="1"/>
              <a:t>Практикуй</a:t>
            </a:r>
            <a:r>
              <a:rPr lang="ru-RU" sz="2000" b="1"/>
              <a:t>!</a:t>
            </a:r>
          </a:p>
          <a:p>
            <a:pPr marL="342900" indent="-342900"/>
            <a:r>
              <a:rPr lang="ru-RU" sz="2000" b="1"/>
              <a:t>10. </a:t>
            </a:r>
            <a:r>
              <a:rPr lang="ru-RU" sz="2000" b="1" i="1"/>
              <a:t>Повышай самооценку!</a:t>
            </a:r>
          </a:p>
          <a:p>
            <a:pPr marL="342900" indent="-342900"/>
            <a:r>
              <a:rPr lang="ru-RU" sz="2000" b="1" i="1"/>
              <a:t>11. Читай хорошую литературу!</a:t>
            </a:r>
            <a:endParaRPr 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40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Вывод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algn="just">
              <a:lnSpc>
                <a:spcPct val="8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изучила лингвистическую литературу по теме исследования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изучила распространенность слов-пустышек среди учащихся 5-7 классов нашей школы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нашла способы снижения употребления слов-пустышек в речи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результате анкетирования, наблюдения проанализировала наиболее употребляемые школьниками слова-пустышки и составил частотный словарь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составила брошюру «Способы избавления от слов-пустышек»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marL="609600" indent="-609600" algn="just">
              <a:lnSpc>
                <a:spcPct val="8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составила презентацию.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>
              <a:defRPr/>
            </a:pPr>
            <a:r>
              <a:rPr lang="ru-RU" sz="32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smtClean="0">
                <a:solidFill>
                  <a:srgbClr val="800080"/>
                </a:solidFill>
              </a:rPr>
              <a:t>Значимость и прикладная ценность исследования</a:t>
            </a:r>
            <a:r>
              <a:rPr lang="ru-RU" sz="4000" smtClean="0"/>
              <a:t> 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обратить внимание сверстников на культуру речи.</a:t>
            </a:r>
          </a:p>
          <a:p>
            <a:pPr algn="ctr">
              <a:lnSpc>
                <a:spcPct val="90000"/>
              </a:lnSpc>
              <a:buFont typeface="Arial" charset="0"/>
              <a:buNone/>
              <a:defRPr/>
            </a:pPr>
            <a:r>
              <a:rPr lang="ru-RU" b="1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Практическое применение: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ь"/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организация школьного учебного курса</a:t>
            </a: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ь"/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обратить внимание школьников на бережное отношение к родному языку</a:t>
            </a: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ь"/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может быть использован на уроках русского языка в качестве мультимедийной презентации</a:t>
            </a: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ь"/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 внеклассных мероприятиях, во внеурочной деятельности</a:t>
            </a: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ь"/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как пример для создания других исследовательских работ.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1641475"/>
          </a:xfrm>
        </p:spPr>
        <p:txBody>
          <a:bodyPr/>
          <a:lstStyle/>
          <a:p>
            <a:pPr>
              <a:defRPr/>
            </a:pPr>
            <a:r>
              <a:rPr lang="ru-RU" sz="28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«Есть только один путь заставить человека говорить грамотно – научить его любить свой язык».</a:t>
            </a:r>
            <a:r>
              <a:rPr lang="ru-RU" sz="4000" smtClean="0"/>
              <a:t> </a:t>
            </a:r>
          </a:p>
        </p:txBody>
      </p:sp>
      <p:pic>
        <p:nvPicPr>
          <p:cNvPr id="2" name="Рисунок 1" descr="Я - do100verno-вский чайник . Блог Tatyana Sosina"/>
          <p:cNvPicPr/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417580" y="1778657"/>
            <a:ext cx="4741562" cy="4959623"/>
          </a:xfrm>
          <a:prstGeom prst="roundRect">
            <a:avLst/>
          </a:prstGeom>
          <a:noFill/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19458" name="Рисунок 3" descr="http://www.mn.ru/images/32926/26/329262609.png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1188" y="260350"/>
            <a:ext cx="8208962" cy="638651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2"/>
          <p:cNvSpPr>
            <a:spLocks noChangeArrowheads="1"/>
          </p:cNvSpPr>
          <p:nvPr/>
        </p:nvSpPr>
        <p:spPr bwMode="auto">
          <a:xfrm>
            <a:off x="827088" y="1989138"/>
            <a:ext cx="388937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0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«Язык народа и богат, и точен,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есть, увы, неточные слова,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растут, как сорная трава,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плохо перепаханных обочин».</a:t>
            </a:r>
          </a:p>
          <a:p>
            <a:pPr algn="r">
              <a:lnSpc>
                <a:spcPct val="150000"/>
              </a:lnSpc>
              <a:defRPr/>
            </a:pPr>
            <a:r>
              <a:rPr lang="ru-RU" sz="20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Николай Рыленков</a:t>
            </a:r>
          </a:p>
        </p:txBody>
      </p:sp>
      <p:pic>
        <p:nvPicPr>
          <p:cNvPr id="38914" name="Рисунок 3" descr="Здравствуй, школа!"/>
          <p:cNvPicPr>
            <a:picLocks noChangeArrowheads="1"/>
          </p:cNvPicPr>
          <p:nvPr/>
        </p:nvPicPr>
        <p:blipFill>
          <a:blip r:embed="rId2"/>
          <a:srcRect t="5504" b="6233"/>
          <a:stretch>
            <a:fillRect/>
          </a:stretch>
        </p:blipFill>
        <p:spPr bwMode="auto">
          <a:xfrm>
            <a:off x="4427538" y="1628775"/>
            <a:ext cx="436721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1527175" y="1720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16" name="Text Box 8"/>
          <p:cNvSpPr txBox="1">
            <a:spLocks noChangeArrowheads="1"/>
          </p:cNvSpPr>
          <p:nvPr/>
        </p:nvSpPr>
        <p:spPr bwMode="auto">
          <a:xfrm>
            <a:off x="4408488" y="496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827088" y="476250"/>
            <a:ext cx="7921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«Берегите чистоту языка, как святыню. </a:t>
            </a:r>
          </a:p>
          <a:p>
            <a:pPr algn="ctr">
              <a:defRPr/>
            </a:pPr>
            <a:r>
              <a:rPr lang="ru-RU" sz="24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Русский язык так богат и гибок,</a:t>
            </a:r>
          </a:p>
          <a:p>
            <a:pPr algn="ctr">
              <a:defRPr/>
            </a:pPr>
            <a:r>
              <a:rPr lang="ru-RU" sz="24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что нам нечего брать у тех, кто беднее нас».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Интернет-ресурсы</a:t>
            </a:r>
          </a:p>
        </p:txBody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b="1" smtClean="0">
                <a:latin typeface="Arial" charset="0"/>
                <a:hlinkClick r:id="rId2"/>
              </a:rPr>
              <a:t>https://yandex.ru/images/</a:t>
            </a:r>
            <a:endParaRPr lang="ru-RU" b="1" smtClean="0">
              <a:latin typeface="Arial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b="1" smtClean="0">
                <a:hlinkClick r:id="rId3"/>
              </a:rPr>
              <a:t>http://www.philology.ru</a:t>
            </a:r>
            <a:endParaRPr lang="ru-RU" b="1" smtClean="0"/>
          </a:p>
          <a:p>
            <a:pPr>
              <a:buFont typeface="Wingdings" pitchFamily="2" charset="2"/>
              <a:buChar char="§"/>
            </a:pPr>
            <a:r>
              <a:rPr lang="ru-RU" b="1" smtClean="0">
                <a:hlinkClick r:id="rId4"/>
              </a:rPr>
              <a:t>http://www.ru.wikipedia.org/wiki/</a:t>
            </a:r>
            <a:endParaRPr lang="ru-RU" b="1" smtClean="0"/>
          </a:p>
          <a:p>
            <a:pPr>
              <a:buFont typeface="Wingdings" pitchFamily="2" charset="2"/>
              <a:buChar char="§"/>
            </a:pPr>
            <a:r>
              <a:rPr lang="ru-RU" b="1" smtClean="0">
                <a:hlinkClick r:id="rId5"/>
              </a:rPr>
              <a:t>http://www.planetashkol.ru/articles/22711/</a:t>
            </a:r>
            <a:endParaRPr lang="ru-RU" b="1" smtClean="0"/>
          </a:p>
          <a:p>
            <a:pPr>
              <a:buFont typeface="Wingdings" pitchFamily="2" charset="2"/>
              <a:buChar char="§"/>
            </a:pPr>
            <a:r>
              <a:rPr lang="ru-RU" b="1" smtClean="0">
                <a:hlinkClick r:id="rId6"/>
              </a:rPr>
              <a:t>https://liwli.ru/world/35-russkikh-slov-parazitov/</a:t>
            </a:r>
            <a:r>
              <a:rPr lang="ru-RU" b="1" smtClean="0"/>
              <a:t> </a:t>
            </a:r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3" name="Picture 4" descr="0024-024-Spasibo-za-vniman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3"/>
          <p:cNvSpPr>
            <a:spLocks noChangeArrowheads="1"/>
          </p:cNvSpPr>
          <p:nvPr/>
        </p:nvSpPr>
        <p:spPr bwMode="auto">
          <a:xfrm>
            <a:off x="1042988" y="692150"/>
            <a:ext cx="73866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Цель:</a:t>
            </a:r>
            <a:r>
              <a:rPr lang="ru-RU" b="1">
                <a:solidFill>
                  <a:srgbClr val="660066"/>
                </a:solidFill>
              </a:rPr>
              <a:t> </a:t>
            </a:r>
            <a:r>
              <a:rPr lang="ru-RU" sz="2000" b="1"/>
              <a:t>доказать, что учащиеся школы достаточно часто употребляют в речи слова-пустышки.</a:t>
            </a:r>
            <a:endParaRPr lang="ru-RU" sz="2000" b="1">
              <a:solidFill>
                <a:srgbClr val="660066"/>
              </a:solidFill>
            </a:endParaRPr>
          </a:p>
          <a:p>
            <a:pPr>
              <a:defRPr/>
            </a:pPr>
            <a:endParaRPr lang="ru-RU" sz="2000" b="1">
              <a:solidFill>
                <a:srgbClr val="66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2" name="TextBox 5"/>
          <p:cNvSpPr txBox="1">
            <a:spLocks noChangeArrowheads="1"/>
          </p:cNvSpPr>
          <p:nvPr/>
        </p:nvSpPr>
        <p:spPr bwMode="auto">
          <a:xfrm>
            <a:off x="8501063" y="6215063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2</a:t>
            </a:r>
          </a:p>
        </p:txBody>
      </p:sp>
      <p:sp>
        <p:nvSpPr>
          <p:cNvPr id="18438" name="Rectangle 6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4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ru-RU" sz="24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Определить, что такое слова-пустышки.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Определить причины употребления слов-пустышек.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Выявить наличие в речи учащихся слов-пустышек.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Проанализировать  наиболее употребляемые школьниками слова-пустышки.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Выработать рекомендации по борьбе с речевыми паразитами.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Составить презентацию «Слова-пустышки» и выступить перед учащимися школы</a:t>
            </a:r>
            <a:r>
              <a:rPr lang="ru-RU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2"/>
          <p:cNvSpPr>
            <a:spLocks noChangeArrowheads="1"/>
          </p:cNvSpPr>
          <p:nvPr/>
        </p:nvSpPr>
        <p:spPr bwMode="auto">
          <a:xfrm>
            <a:off x="827088" y="765175"/>
            <a:ext cx="7921625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Актуальность</a:t>
            </a:r>
          </a:p>
          <a:p>
            <a:pPr algn="just"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«Наш прекрасный, богатый, могучий» русский язык засоряется ненужными словами, речь становится невыразительной. Существование в нашей речи слов-пустышек нарушает четкое, ясное и правильное восприятие речи собеседника. Современные школьники в своей речи употребляют очень много слов-паразитов. С этим явлением нужно бороться.</a:t>
            </a:r>
          </a:p>
        </p:txBody>
      </p:sp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8429625" y="6143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3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27088" y="2997200"/>
            <a:ext cx="78486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660066"/>
                </a:solidFill>
              </a:rPr>
              <a:t>Объект исследования:</a:t>
            </a:r>
            <a:r>
              <a:rPr lang="en-US" b="1">
                <a:solidFill>
                  <a:srgbClr val="660066"/>
                </a:solidFill>
              </a:rPr>
              <a:t> </a:t>
            </a:r>
            <a:endParaRPr lang="ru-RU" b="1">
              <a:solidFill>
                <a:srgbClr val="660066"/>
              </a:solidFill>
            </a:endParaRPr>
          </a:p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речь учащихся МКОУ «Верх-Бехтемирская СОШ». </a:t>
            </a:r>
            <a:endParaRPr lang="en-US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28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Предмет исследования:</a:t>
            </a:r>
            <a:r>
              <a:rPr lang="en-US">
                <a:solidFill>
                  <a:srgbClr val="660066"/>
                </a:solidFill>
              </a:rPr>
              <a:t> </a:t>
            </a:r>
            <a:endParaRPr lang="ru-RU">
              <a:solidFill>
                <a:srgbClr val="660066"/>
              </a:solidFill>
            </a:endParaRPr>
          </a:p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лова – «пустышки».</a:t>
            </a:r>
          </a:p>
        </p:txBody>
      </p:sp>
      <p:pic>
        <p:nvPicPr>
          <p:cNvPr id="21508" name="Рисунок 5" descr="http://im3-tub-ru.yandex.net/i?id=71149850c25611b42a85567d141fc67f-34-144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 l="27290" t="7185" r="27538" b="24242"/>
          <a:stretch>
            <a:fillRect/>
          </a:stretch>
        </p:blipFill>
        <p:spPr bwMode="auto">
          <a:xfrm>
            <a:off x="5508625" y="4313238"/>
            <a:ext cx="3205163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28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Методы исследования: </a:t>
            </a:r>
            <a:br>
              <a:rPr lang="ru-RU" sz="28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b="1" smtClean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981075"/>
            <a:ext cx="8229600" cy="561657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smtClean="0"/>
              <a:t>1. </a:t>
            </a:r>
            <a:r>
              <a:rPr lang="ru-RU" sz="2800" b="1" smtClean="0"/>
              <a:t>Изучение теоретического материала о словах-пустышках. </a:t>
            </a:r>
          </a:p>
          <a:p>
            <a:pPr>
              <a:buFont typeface="Arial" charset="0"/>
              <a:buNone/>
              <a:defRPr/>
            </a:pPr>
            <a:r>
              <a:rPr lang="ru-RU" sz="2800" b="1" smtClean="0"/>
              <a:t>2. Наблюдение за речью учащихся на уроках и вне уроков.</a:t>
            </a:r>
          </a:p>
          <a:p>
            <a:pPr>
              <a:buFont typeface="Arial" charset="0"/>
              <a:buNone/>
              <a:defRPr/>
            </a:pPr>
            <a:r>
              <a:rPr lang="ru-RU" sz="2800" b="1" smtClean="0"/>
              <a:t>3. Анкетирование.</a:t>
            </a:r>
          </a:p>
          <a:p>
            <a:pPr>
              <a:buFont typeface="Arial" charset="0"/>
              <a:buNone/>
              <a:defRPr/>
            </a:pPr>
            <a:r>
              <a:rPr lang="ru-RU" sz="2800" b="1" smtClean="0"/>
              <a:t>4. Анализ полученных результатов.</a:t>
            </a:r>
          </a:p>
          <a:p>
            <a:pPr algn="ctr">
              <a:buFont typeface="Arial" charset="0"/>
              <a:buNone/>
              <a:defRPr/>
            </a:pPr>
            <a:r>
              <a:rPr lang="ru-RU" sz="28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Этапы исследования:</a:t>
            </a:r>
          </a:p>
          <a:p>
            <a:pPr>
              <a:buFont typeface="Arial" charset="0"/>
              <a:buNone/>
              <a:defRPr/>
            </a:pPr>
            <a:r>
              <a:rPr lang="ru-RU" sz="2800" b="1" smtClean="0"/>
              <a:t>1. Подготовительный</a:t>
            </a:r>
          </a:p>
          <a:p>
            <a:pPr>
              <a:buFont typeface="Arial" charset="0"/>
              <a:buNone/>
              <a:defRPr/>
            </a:pPr>
            <a:r>
              <a:rPr lang="ru-RU" sz="2800" b="1" smtClean="0"/>
              <a:t>2. Аналитический</a:t>
            </a:r>
          </a:p>
          <a:p>
            <a:pPr>
              <a:buFont typeface="Arial" charset="0"/>
              <a:buNone/>
              <a:defRPr/>
            </a:pPr>
            <a:r>
              <a:rPr lang="ru-RU" sz="2800" b="1" smtClean="0"/>
              <a:t>3.  Анализ  и обобщение</a:t>
            </a:r>
          </a:p>
          <a:p>
            <a:pPr>
              <a:buFont typeface="Arial" charset="0"/>
              <a:buNone/>
              <a:defRPr/>
            </a:pPr>
            <a:r>
              <a:rPr lang="ru-RU" sz="2800" b="1" smtClean="0"/>
              <a:t>4. Защита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>
              <a:defRPr/>
            </a:pPr>
            <a:r>
              <a:rPr lang="ru-RU" sz="28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Гипотеза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b="1" smtClean="0"/>
              <a:t>верно ли, что большинство школьников  употребляют слова-пустышки и  чаще всего не замечают их в своей речи, потому что имеют скудный  словарный запас.</a:t>
            </a:r>
          </a:p>
          <a:p>
            <a:pPr algn="ctr">
              <a:buFont typeface="Arial" charset="0"/>
              <a:buNone/>
              <a:defRPr/>
            </a:pPr>
            <a:r>
              <a:rPr lang="ru-RU" b="1" smtClean="0"/>
              <a:t> </a:t>
            </a:r>
            <a:r>
              <a:rPr lang="ru-RU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Новизна работы </a:t>
            </a:r>
          </a:p>
          <a:p>
            <a:pPr algn="ctr">
              <a:buFont typeface="Arial" charset="0"/>
              <a:buNone/>
              <a:defRPr/>
            </a:pPr>
            <a:r>
              <a:rPr lang="ru-RU" b="1" smtClean="0"/>
              <a:t>представление  некоторых стратегий для снижения риска появления слов - паразитов в речи.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3"/>
          <p:cNvSpPr>
            <a:spLocks noChangeArrowheads="1"/>
          </p:cNvSpPr>
          <p:nvPr/>
        </p:nvSpPr>
        <p:spPr bwMode="auto">
          <a:xfrm>
            <a:off x="928688" y="476250"/>
            <a:ext cx="8001000" cy="433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«Упаковочный материал»</a:t>
            </a:r>
            <a:r>
              <a:rPr lang="ru-RU" sz="3200"/>
              <a:t> </a:t>
            </a:r>
            <a:endParaRPr lang="en-US" sz="3200"/>
          </a:p>
          <a:p>
            <a:pPr algn="r">
              <a:defRPr/>
            </a:pPr>
            <a:r>
              <a:rPr lang="ru-RU" b="1" i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(Л.В. Щерба)</a:t>
            </a:r>
            <a:r>
              <a:rPr lang="ru-RU"/>
              <a:t> </a:t>
            </a:r>
            <a:endParaRPr lang="ru-RU" sz="2800" b="1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ru-RU" sz="2800" b="1"/>
              <a:t>слова-«сорняки»,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800" b="1"/>
              <a:t>«лишние» слова,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800" b="1"/>
              <a:t>слова-«мусор»,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800" b="1"/>
              <a:t>«вредные» слова,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800" b="1"/>
              <a:t>«незнаменательная лексика»,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800" b="1"/>
              <a:t>«пустые частицы»,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800" b="1"/>
              <a:t> «вставные элементы»,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2800" b="1"/>
              <a:t>«слова-заменители».</a:t>
            </a:r>
          </a:p>
        </p:txBody>
      </p:sp>
      <p:pic>
        <p:nvPicPr>
          <p:cNvPr id="24578" name="Рисунок 2" descr="http://xn--80adka3bq0g.tv/images/content/uslish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3644900"/>
            <a:ext cx="44640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8429625" y="6143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2"/>
          <p:cNvSpPr>
            <a:spLocks noGrp="1"/>
          </p:cNvSpPr>
          <p:nvPr>
            <p:ph type="title"/>
          </p:nvPr>
        </p:nvSpPr>
        <p:spPr>
          <a:xfrm>
            <a:off x="428625" y="428625"/>
            <a:ext cx="8715375" cy="1143000"/>
          </a:xfrm>
        </p:spPr>
        <p:txBody>
          <a:bodyPr/>
          <a:lstStyle/>
          <a:p>
            <a:pPr eaLnBrk="1" hangingPunct="1">
              <a:lnSpc>
                <a:spcPts val="3000"/>
              </a:lnSpc>
              <a:defRPr/>
            </a:pPr>
            <a:r>
              <a:rPr lang="ru-RU" sz="36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Слова-пустышки – беда людей со скудным словарным запасом</a:t>
            </a:r>
          </a:p>
        </p:txBody>
      </p:sp>
      <p:pic>
        <p:nvPicPr>
          <p:cNvPr id="5" name="Содержимое 4" descr="http://rushkolnik.ru/tw_files2/urls_3/491/d-490966/img1.jpg"/>
          <p:cNvPicPr>
            <a:picLocks noGrp="1"/>
          </p:cNvPicPr>
          <p:nvPr>
            <p:ph idx="1"/>
          </p:nvPr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4000" contrast="10000"/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142976" y="1357298"/>
            <a:ext cx="6891873" cy="5240343"/>
          </a:xfrm>
          <a:prstGeom prst="teardrop">
            <a:avLst/>
          </a:prstGeom>
          <a:effectLst>
            <a:softEdge rad="127000"/>
          </a:effectLst>
        </p:spPr>
      </p:pic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8501063" y="6215063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Причины употребления </a:t>
            </a:r>
            <a:br>
              <a:rPr lang="ru-RU" sz="32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слов-пустышек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6627" name="Picture 4" descr="20151114Jl0nA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484313"/>
            <a:ext cx="4897437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468313" y="4437063"/>
            <a:ext cx="4824412" cy="987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i="1"/>
              <a:t>«Они являются … сигналами: я здесь,</a:t>
            </a:r>
            <a:endParaRPr lang="en-US" sz="1600" b="1" i="1"/>
          </a:p>
          <a:p>
            <a:pPr algn="ctr"/>
            <a:r>
              <a:rPr lang="ru-RU" sz="1600" b="1" i="1"/>
              <a:t>я на связи, сейчас уже скажу, ждите ответа»</a:t>
            </a:r>
            <a:r>
              <a:rPr lang="ru-RU"/>
              <a:t> </a:t>
            </a:r>
          </a:p>
        </p:txBody>
      </p:sp>
      <p:pic>
        <p:nvPicPr>
          <p:cNvPr id="26629" name="Picture 8" descr="PetrV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484313"/>
            <a:ext cx="3119438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5364163" y="4437063"/>
            <a:ext cx="338455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i="1"/>
              <a:t>«Чисто говорить трудно. </a:t>
            </a:r>
          </a:p>
          <a:p>
            <a:pPr algn="ctr"/>
            <a:r>
              <a:rPr lang="ru-RU" sz="1600" b="1" i="1"/>
              <a:t>Слова-паразиты </a:t>
            </a:r>
          </a:p>
          <a:p>
            <a:pPr algn="ctr"/>
            <a:r>
              <a:rPr lang="ru-RU" sz="1600" b="1" i="1"/>
              <a:t>упрощают речь, </a:t>
            </a:r>
          </a:p>
          <a:p>
            <a:pPr algn="ctr"/>
            <a:r>
              <a:rPr lang="ru-RU" sz="1600" b="1" i="1"/>
              <a:t>это слова-связки</a:t>
            </a:r>
            <a:r>
              <a:rPr lang="ru-RU"/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709</Words>
  <Application>Microsoft Office PowerPoint</Application>
  <PresentationFormat>Экран (4:3)</PresentationFormat>
  <Paragraphs>156</Paragraphs>
  <Slides>22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Times New Roman</vt:lpstr>
      <vt:lpstr>Calibri</vt:lpstr>
      <vt:lpstr>Wingdings</vt:lpstr>
      <vt:lpstr>Тема Office</vt:lpstr>
      <vt:lpstr>Тема Office</vt:lpstr>
      <vt:lpstr>Тема Office</vt:lpstr>
      <vt:lpstr>Тема Office</vt:lpstr>
      <vt:lpstr>Диаграмма</vt:lpstr>
      <vt:lpstr>Слайд 1</vt:lpstr>
      <vt:lpstr> </vt:lpstr>
      <vt:lpstr>Слайд 3</vt:lpstr>
      <vt:lpstr>Слайд 4</vt:lpstr>
      <vt:lpstr>Методы исследования:  </vt:lpstr>
      <vt:lpstr>Гипотеза</vt:lpstr>
      <vt:lpstr>Слайд 7</vt:lpstr>
      <vt:lpstr>Слова-пустышки – беда людей со скудным словарным запасом</vt:lpstr>
      <vt:lpstr>Причины употребления  слов-пустышек</vt:lpstr>
      <vt:lpstr>Причины возникновения  слов-пустышек</vt:lpstr>
      <vt:lpstr>Слайд 11</vt:lpstr>
      <vt:lpstr>Слайд 12</vt:lpstr>
      <vt:lpstr>Лингвистический эксперимент</vt:lpstr>
      <vt:lpstr>Слова – пустышки в художественной литературе</vt:lpstr>
      <vt:lpstr>Слайд 15</vt:lpstr>
      <vt:lpstr>Избавимся от слов-пустышек </vt:lpstr>
      <vt:lpstr>Вывод</vt:lpstr>
      <vt:lpstr> Значимость и прикладная ценность исследования </vt:lpstr>
      <vt:lpstr>«Есть только один путь заставить человека говорить грамотно – научить его любить свой язык». </vt:lpstr>
      <vt:lpstr>Слайд 20</vt:lpstr>
      <vt:lpstr>Интернет-ресурсы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65</cp:revision>
  <dcterms:created xsi:type="dcterms:W3CDTF">2013-07-29T17:42:42Z</dcterms:created>
  <dcterms:modified xsi:type="dcterms:W3CDTF">2017-05-13T18:03:58Z</dcterms:modified>
</cp:coreProperties>
</file>