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5" r:id="rId6"/>
    <p:sldId id="269" r:id="rId7"/>
    <p:sldId id="267" r:id="rId8"/>
    <p:sldId id="268" r:id="rId9"/>
    <p:sldId id="266" r:id="rId10"/>
    <p:sldId id="264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372AC-302A-4133-BD0C-1FD1C71079A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F33C3-7663-4862-8A11-27BE764BA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520/108950446.113/0_cd1fc_4b1c61ad_S" TargetMode="External"/><Relationship Id="rId2" Type="http://schemas.openxmlformats.org/officeDocument/2006/relationships/hyperlink" Target="http://img-fotki.yandex.ru/get/6510/134091466.a/0_8eade_b145a1ba_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19/108950446.6d/0_b4102_1793a431_S" TargetMode="External"/><Relationship Id="rId5" Type="http://schemas.openxmlformats.org/officeDocument/2006/relationships/hyperlink" Target="http://img-fotki.yandex.ru/get/9511/134091466.ce/0_cb245_e401dbc8_S" TargetMode="External"/><Relationship Id="rId4" Type="http://schemas.openxmlformats.org/officeDocument/2006/relationships/hyperlink" Target="http://img-fotki.yandex.ru/get/6423/108950446.113/0_cd1e7_4caa1851_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860422" y="764704"/>
            <a:ext cx="6643734" cy="5105262"/>
            <a:chOff x="1041875" y="338712"/>
            <a:chExt cx="7165477" cy="579444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41875" y="338712"/>
              <a:ext cx="7165477" cy="40871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Деление 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десятичных дробей </a:t>
              </a:r>
            </a:p>
            <a:p>
              <a:pPr algn="ctr"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на натуральное число.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5 класс 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10479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Евсеева Ирина Серафимовна,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математики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Липовского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филиала МБОУ «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Пичаевская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СОШ »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4" name="Picture 4" descr="MCj044041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788" y="2997200"/>
            <a:ext cx="1827212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65" name="Picture 5" descr="MCj0440424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268413"/>
            <a:ext cx="1827213" cy="150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66" name="Picture 6" descr="MCj043778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652963"/>
            <a:ext cx="182880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7" name="Rectangle 7"/>
          <p:cNvSpPr>
            <a:spLocks noGrp="1" noChangeArrowheads="1"/>
          </p:cNvSpPr>
          <p:nvPr>
            <p:ph type="title"/>
          </p:nvPr>
        </p:nvSpPr>
        <p:spPr>
          <a:xfrm>
            <a:off x="1187623" y="125413"/>
            <a:ext cx="7732539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Выразите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 настроение</a:t>
            </a:r>
          </a:p>
        </p:txBody>
      </p:sp>
      <p:sp>
        <p:nvSpPr>
          <p:cNvPr id="143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475656" y="1557338"/>
            <a:ext cx="7004768" cy="452596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Мне все понятно, у меня все получается!</a:t>
            </a:r>
          </a:p>
          <a:p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rgbClr val="00B050"/>
                </a:solidFill>
                <a:latin typeface="Comic Sans MS" pitchFamily="66" charset="0"/>
              </a:rPr>
              <a:t>У меня еще есть ошибки, но я стараюсь!</a:t>
            </a:r>
          </a:p>
          <a:p>
            <a:endParaRPr lang="ru-RU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Я ничего не понимаю,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   у меня ничего не получается!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139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357166"/>
            <a:ext cx="68916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Кубики с цифрами 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http://img-fotki.yandex.ru/get/6510/134091466.a/0_8eade_b145a1ba_S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Сова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http://img-fotki.yandex.ru/get/6520/108950446.113/0_cd1fc_4b1c61ad_S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Циркуль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http://img-fotki.yandex.ru/get/6423/108950446.113/0_cd1e7_4caa1851_S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Цифра 5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http://img-fotki.yandex.ru/get/9511/134091466.ce/0_cb245_e401dbc8_S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Блокнот с ручкой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img-fotki.yandex.ru/get/19/108950446.6d/0_b4102_1793a431_S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шаблона </a:t>
            </a:r>
            <a:r>
              <a:rPr lang="ru-RU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Фокина Лидия Петровна учитель начальных </a:t>
            </a:r>
            <a:r>
              <a:rPr lang="ru-RU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классовМКОУ</a:t>
            </a:r>
            <a:r>
              <a:rPr lang="ru-RU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«СОШ ст. Евсино»</a:t>
            </a:r>
          </a:p>
          <a:p>
            <a:pPr>
              <a:defRPr/>
            </a:pPr>
            <a:r>
              <a:rPr lang="ru-RU" sz="1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  <a:endParaRPr lang="ru-RU" sz="1400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yavix.ru/di/d01727_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71438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430399"/>
            <a:ext cx="74528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/>
                <a:ea typeface="MS Mincho"/>
              </a:rPr>
              <a:t>Выполните </a:t>
            </a:r>
            <a:r>
              <a:rPr lang="ru-RU" sz="4400" b="1" i="1" dirty="0">
                <a:solidFill>
                  <a:srgbClr val="C00000"/>
                </a:solidFill>
                <a:latin typeface="Times New Roman"/>
                <a:ea typeface="MS Mincho"/>
              </a:rPr>
              <a:t>сложение и вычитание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/>
                <a:ea typeface="MS Mincho"/>
              </a:rPr>
              <a:t>:</a:t>
            </a:r>
          </a:p>
          <a:p>
            <a:pPr marL="514350" indent="-514350" algn="ctr">
              <a:buAutoNum type="arabicPeriod"/>
            </a:pPr>
            <a:endParaRPr lang="ru-RU" sz="2800" b="1" dirty="0">
              <a:latin typeface="Times New Roman"/>
              <a:ea typeface="MS Mincho"/>
            </a:endParaRPr>
          </a:p>
          <a:p>
            <a:pPr algn="ctr"/>
            <a:endParaRPr lang="ru-RU" sz="2800" b="1" dirty="0" smtClean="0">
              <a:latin typeface="Times New Roman"/>
              <a:ea typeface="MS Mincho"/>
            </a:endParaRPr>
          </a:p>
          <a:p>
            <a:pPr algn="ctr"/>
            <a:endParaRPr lang="ru-RU" sz="2800" b="1" dirty="0" smtClean="0">
              <a:latin typeface="Times New Roman"/>
              <a:ea typeface="MS Mincho"/>
            </a:endParaRPr>
          </a:p>
          <a:p>
            <a:pPr algn="ctr"/>
            <a:r>
              <a:rPr lang="ru-RU" sz="2800" b="1" dirty="0" smtClean="0">
                <a:latin typeface="Times New Roman"/>
                <a:ea typeface="MS Mincho"/>
              </a:rPr>
              <a:t>         </a:t>
            </a:r>
          </a:p>
          <a:p>
            <a:pPr algn="ctr"/>
            <a:endParaRPr lang="ru-RU" sz="2800" b="1" dirty="0">
              <a:latin typeface="Times New Roman"/>
              <a:ea typeface="MS Mincho"/>
            </a:endParaRPr>
          </a:p>
          <a:p>
            <a:pPr algn="ctr"/>
            <a:endParaRPr lang="ru-RU" sz="2800" b="1" dirty="0" smtClean="0">
              <a:latin typeface="Times New Roman"/>
              <a:ea typeface="MS Mincho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71802" y="314324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10,7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321468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7,4+3,3=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392906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5,9+0,3=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392906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6,2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253109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2,65+0,25=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27334" y="247283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2,9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1934" y="328612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9,5-4,3=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9586" y="550070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0,11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96" y="4000504"/>
            <a:ext cx="174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7,5-0,6=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71934" y="4714884"/>
            <a:ext cx="174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4-0,9=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388" y="4143380"/>
            <a:ext cx="174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18,6+4,2=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57950" y="4786322"/>
            <a:ext cx="174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1,37+3,7=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5572140"/>
            <a:ext cx="2088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7,19-7,08=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57818" y="400050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6,9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471488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3,1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63880" y="414338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22,8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63880" y="471488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5,07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00694" y="321468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5,2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203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  <p:bldP spid="14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500042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Выполните умножение:</a:t>
            </a:r>
            <a:endParaRPr lang="ru-RU" sz="4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857364"/>
            <a:ext cx="42456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2,1*5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11,3*3=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16,8*10=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23,7*100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1802" y="178592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10,5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64318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33,9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350043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168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435769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2370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267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6897688" cy="1143000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600200"/>
            <a:ext cx="7740352" cy="4530725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дроби называются правильными?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дроби называются неправильными?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правильные и неправильные дроби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    </a:t>
            </a:r>
            <a:r>
              <a:rPr lang="ru-RU" sz="3200" b="1" u="sng" dirty="0">
                <a:solidFill>
                  <a:srgbClr val="0066FF"/>
                </a:solidFill>
              </a:rPr>
              <a:t>1</a:t>
            </a:r>
            <a:r>
              <a:rPr lang="ru-RU" sz="3200" b="1" dirty="0">
                <a:solidFill>
                  <a:srgbClr val="0066FF"/>
                </a:solidFill>
              </a:rPr>
              <a:t>     </a:t>
            </a:r>
            <a:r>
              <a:rPr lang="ru-RU" sz="3200" b="1" u="sng" dirty="0">
                <a:solidFill>
                  <a:srgbClr val="0066FF"/>
                </a:solidFill>
              </a:rPr>
              <a:t>3 </a:t>
            </a:r>
            <a:r>
              <a:rPr lang="ru-RU" sz="3200" b="1" dirty="0">
                <a:solidFill>
                  <a:srgbClr val="0066FF"/>
                </a:solidFill>
              </a:rPr>
              <a:t>     </a:t>
            </a:r>
            <a:r>
              <a:rPr lang="ru-RU" sz="3200" b="1" u="sng" dirty="0">
                <a:solidFill>
                  <a:srgbClr val="0066FF"/>
                </a:solidFill>
              </a:rPr>
              <a:t> 5 </a:t>
            </a:r>
            <a:r>
              <a:rPr lang="ru-RU" sz="3200" b="1" dirty="0">
                <a:solidFill>
                  <a:srgbClr val="0066FF"/>
                </a:solidFill>
              </a:rPr>
              <a:t>      </a:t>
            </a:r>
            <a:r>
              <a:rPr lang="ru-RU" sz="3200" b="1" u="sng" dirty="0">
                <a:solidFill>
                  <a:srgbClr val="0066FF"/>
                </a:solidFill>
              </a:rPr>
              <a:t>11</a:t>
            </a:r>
            <a:r>
              <a:rPr lang="ru-RU" sz="3200" b="1" dirty="0">
                <a:solidFill>
                  <a:srgbClr val="0066FF"/>
                </a:solidFill>
              </a:rPr>
              <a:t>       </a:t>
            </a:r>
            <a:r>
              <a:rPr lang="ru-RU" sz="3200" b="1" u="sng" dirty="0">
                <a:solidFill>
                  <a:srgbClr val="0066FF"/>
                </a:solidFill>
              </a:rPr>
              <a:t> 3 </a:t>
            </a:r>
            <a:r>
              <a:rPr lang="ru-RU" sz="3200" b="1" dirty="0">
                <a:solidFill>
                  <a:srgbClr val="0066FF"/>
                </a:solidFill>
              </a:rPr>
              <a:t>     </a:t>
            </a:r>
            <a:r>
              <a:rPr lang="ru-RU" sz="3200" b="1" u="sng" dirty="0">
                <a:solidFill>
                  <a:srgbClr val="0066FF"/>
                </a:solidFill>
              </a:rPr>
              <a:t> 2 </a:t>
            </a:r>
            <a:r>
              <a:rPr lang="ru-RU" sz="3200" b="1" dirty="0">
                <a:solidFill>
                  <a:srgbClr val="0066FF"/>
                </a:solidFill>
              </a:rPr>
              <a:t>       </a:t>
            </a:r>
            <a:r>
              <a:rPr lang="ru-RU" sz="3200" b="1" u="sng" dirty="0">
                <a:solidFill>
                  <a:srgbClr val="0066FF"/>
                </a:solidFill>
              </a:rPr>
              <a:t>8 </a:t>
            </a:r>
          </a:p>
          <a:p>
            <a:pPr>
              <a:buFont typeface="Wingdings" pitchFamily="2" charset="2"/>
              <a:buNone/>
            </a:pPr>
            <a:r>
              <a:rPr lang="ru-RU" sz="3200" b="1" dirty="0">
                <a:solidFill>
                  <a:srgbClr val="0066FF"/>
                </a:solidFill>
              </a:rPr>
              <a:t>   2     4       3        8         3       9       15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2"/>
                </a:solidFill>
              </a:rPr>
              <a:t>    </a:t>
            </a:r>
            <a:r>
              <a:rPr lang="ru-RU" sz="4400" b="1" u="sng" dirty="0">
                <a:solidFill>
                  <a:schemeClr val="accent2"/>
                </a:solidFill>
              </a:rPr>
              <a:t>5</a:t>
            </a:r>
            <a:r>
              <a:rPr lang="ru-RU" sz="4400" b="1" u="sng" dirty="0" smtClean="0">
                <a:solidFill>
                  <a:schemeClr val="accent2"/>
                </a:solidFill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</a:rPr>
              <a:t>    </a:t>
            </a:r>
            <a:endParaRPr lang="ru-RU" sz="2400" b="1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4400" b="1" dirty="0">
                <a:solidFill>
                  <a:schemeClr val="accent2"/>
                </a:solidFill>
              </a:rPr>
              <a:t>    8</a:t>
            </a:r>
          </a:p>
          <a:p>
            <a:endParaRPr lang="ru-RU" sz="4400" b="1" dirty="0">
              <a:solidFill>
                <a:schemeClr val="accent2"/>
              </a:solidFill>
            </a:endParaRPr>
          </a:p>
        </p:txBody>
      </p:sp>
      <p:pic>
        <p:nvPicPr>
          <p:cNvPr id="5125" name="Picture 5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60350"/>
            <a:ext cx="2076450" cy="11525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5126" name="Picture 6" descr="picture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149725"/>
            <a:ext cx="3024188" cy="237490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3563888" y="4365103"/>
            <a:ext cx="2808287" cy="1511523"/>
          </a:xfrm>
          <a:prstGeom prst="wedgeRectCallout">
            <a:avLst>
              <a:gd name="adj1" fmla="val -67750"/>
              <a:gd name="adj2" fmla="val -182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3600" b="1" dirty="0"/>
              <a:t>что  означает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«</a:t>
            </a:r>
            <a:r>
              <a:rPr lang="ru-RU" sz="3600" b="1" dirty="0"/>
              <a:t>5</a:t>
            </a:r>
            <a:r>
              <a:rPr lang="ru-RU" sz="3600" b="1" dirty="0" smtClean="0"/>
              <a:t>» </a:t>
            </a:r>
            <a:r>
              <a:rPr lang="ru-RU" sz="3600" b="1" dirty="0"/>
              <a:t>и «8»?</a:t>
            </a:r>
          </a:p>
          <a:p>
            <a:pPr algn="ctr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4231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EF68B66-EF5F-4525-A474-B5BF49388787}" type="datetime1">
              <a:rPr lang="ru-RU" smtClean="0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564CC-EC72-4599-BFFD-07CFBE93B4A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21509" name="Заголовок 6"/>
          <p:cNvSpPr>
            <a:spLocks noGrp="1"/>
          </p:cNvSpPr>
          <p:nvPr>
            <p:ph type="title"/>
          </p:nvPr>
        </p:nvSpPr>
        <p:spPr>
          <a:xfrm>
            <a:off x="1500188" y="357188"/>
            <a:ext cx="74643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превратить обыкновенную 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дробь в десятичную?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750" y="2786063"/>
            <a:ext cx="2286000" cy="3429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: 2 =    </a:t>
            </a:r>
          </a:p>
          <a:p>
            <a:pPr>
              <a:defRPr/>
            </a:pPr>
            <a:r>
              <a:rPr lang="ru-RU" b="1" dirty="0" smtClean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: 5=</a:t>
            </a:r>
          </a:p>
          <a:p>
            <a:pPr>
              <a:defRPr/>
            </a:pPr>
            <a:r>
              <a:rPr lang="ru-RU" b="1" dirty="0" smtClean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: 5 =    </a:t>
            </a:r>
          </a:p>
          <a:p>
            <a:pP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: 4 =      </a:t>
            </a:r>
          </a:p>
          <a:p>
            <a:pPr>
              <a:defRPr/>
            </a:pPr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0" y="4572000"/>
            <a:ext cx="1714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0,75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38" y="2857500"/>
            <a:ext cx="1071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0,5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57750" y="2643188"/>
            <a:ext cx="2286000" cy="29484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: 5 =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: 8 =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: 5 =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b="1" dirty="0">
                <a:solidFill>
                  <a:srgbClr val="D6ECFF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: 4 =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b="1" dirty="0">
              <a:solidFill>
                <a:srgbClr val="D6ECFF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29375" y="4453804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/>
              <a:t>0,25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357938" y="385762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0,2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28938" y="3357563"/>
            <a:ext cx="1785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0,4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928938" y="4000500"/>
            <a:ext cx="1357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/>
              <a:t>0,6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429375" y="2714625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0,8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393656" y="3286124"/>
            <a:ext cx="1500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0,5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723159" y="1772816"/>
            <a:ext cx="6572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3/4; 1/2; 1/4; 1/25; 2/5; 3/5; 4/5; </a:t>
            </a:r>
            <a:r>
              <a:rPr lang="ru-RU" alt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4/8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00188" y="5357813"/>
            <a:ext cx="2286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1 вариант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00625" y="5357813"/>
            <a:ext cx="2286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2 вариант</a:t>
            </a:r>
          </a:p>
        </p:txBody>
      </p:sp>
    </p:spTree>
    <p:extLst>
      <p:ext uri="{BB962C8B-B14F-4D97-AF65-F5344CB8AC3E}">
        <p14:creationId xmlns:p14="http://schemas.microsoft.com/office/powerpoint/2010/main" val="122975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564904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разделить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дробь на это число,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обращая внимания на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запятую;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2) поставить в частном запятую,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кончится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деление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целой части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33173" t="5986" r="48878" b="62372"/>
          <a:stretch/>
        </p:blipFill>
        <p:spPr bwMode="auto">
          <a:xfrm>
            <a:off x="6732240" y="4044636"/>
            <a:ext cx="2232248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11660" y="260648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разделить десятичную дробь на натуральное число надо:</a:t>
            </a:r>
            <a:endParaRPr lang="ru-RU" sz="4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898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96898" y="2568216"/>
            <a:ext cx="71875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целая часть меньше </a:t>
            </a:r>
          </a:p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делителя, то частное начинается</a:t>
            </a:r>
          </a:p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 нуля целых: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6154" t="39053" r="35897" b="27879"/>
          <a:stretch/>
        </p:blipFill>
        <p:spPr bwMode="auto">
          <a:xfrm>
            <a:off x="6228184" y="3717032"/>
            <a:ext cx="2376264" cy="27535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11660" y="260648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разделить десятичную дробь на натуральное число надо:</a:t>
            </a:r>
            <a:endParaRPr lang="ru-RU" sz="4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82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Работаем по учебнику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Тема Office">
  <a:themeElements>
    <a:clrScheme name="Другая 1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341</Words>
  <Application>Microsoft Office PowerPoint</Application>
  <PresentationFormat>Экран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вспомним:</vt:lpstr>
      <vt:lpstr>Как превратить обыкновенную дробь в десятичную?</vt:lpstr>
      <vt:lpstr>Презентация PowerPoint</vt:lpstr>
      <vt:lpstr>Презентация PowerPoint</vt:lpstr>
      <vt:lpstr>Работаем по учебнику.</vt:lpstr>
      <vt:lpstr>Выразите свое настроение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2014-07-09T12:57:46Z</dcterms:created>
  <dcterms:modified xsi:type="dcterms:W3CDTF">2017-05-14T17:58:12Z</dcterms:modified>
</cp:coreProperties>
</file>