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58" r:id="rId3"/>
    <p:sldId id="311" r:id="rId4"/>
    <p:sldId id="288" r:id="rId5"/>
    <p:sldId id="289" r:id="rId6"/>
    <p:sldId id="290" r:id="rId7"/>
    <p:sldId id="291" r:id="rId8"/>
    <p:sldId id="302" r:id="rId9"/>
    <p:sldId id="300" r:id="rId10"/>
    <p:sldId id="312" r:id="rId11"/>
    <p:sldId id="313" r:id="rId12"/>
    <p:sldId id="303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CC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trips dir="ld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img-fotki.yandex.ru/get/3307/sharlen59.12/0_1d092_61ddc895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odusvivendi.ru/photos/large_1150120193165850.jpg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ges01.olx.ru/ui/3/89/73/62108673_2---WHess-Lublin-XIX-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6.jpeg"/><Relationship Id="rId7" Type="http://schemas.openxmlformats.org/officeDocument/2006/relationships/hyperlink" Target="http://www.oborudovanie.ru/files_big/329103_001.gif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hyperlink" Target="http://www.profit-shop.ru/UserFiles/Image/img1040_20910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86874" cy="114300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n w="28575">
                  <a:solidFill>
                    <a:sysClr val="windowText" lastClr="000000"/>
                  </a:solidFill>
                </a:ln>
              </a:rPr>
              <a:t>Что легче?</a:t>
            </a:r>
            <a:endParaRPr lang="ru-RU" sz="6600" dirty="0">
              <a:ln w="28575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714488"/>
            <a:ext cx="15552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n w="1905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 кг</a:t>
            </a:r>
            <a:endParaRPr lang="ru-RU" sz="6000" b="1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43702" y="1714488"/>
            <a:ext cx="15552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n w="19050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 кг</a:t>
            </a:r>
            <a:endParaRPr lang="ru-RU" sz="6000" b="1" dirty="0">
              <a:ln w="19050">
                <a:solidFill>
                  <a:sysClr val="windowText" lastClr="00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3786190"/>
            <a:ext cx="88678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n w="19050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9600" b="1" dirty="0">
              <a:ln w="19050">
                <a:solidFill>
                  <a:sysClr val="windowText" lastClr="000000"/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7" name="Рисунок 6" descr="1306318491_zhelezo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000372"/>
            <a:ext cx="3071834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12972423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2643182"/>
            <a:ext cx="3810010" cy="3810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16832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г = 5г + 2 г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 г = 50г+ 20г + 10г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 г = 100г + 100г + 100г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 г = 500г + 100г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745 г = 500г + 200г + 20г + 20г + 5г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900 г = 500г + 200г + 200г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795050"/>
      </p:ext>
    </p:extLst>
  </p:cSld>
  <p:clrMapOvr>
    <a:masterClrMapping/>
  </p:clrMapOvr>
  <p:transition spd="slow">
    <p:strips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04864"/>
            <a:ext cx="7242048" cy="11430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КИЛОГРАММ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146202301"/>
      </p:ext>
    </p:extLst>
  </p:cSld>
  <p:clrMapOvr>
    <a:masterClrMapping/>
  </p:clrMapOvr>
  <p:transition spd="slow">
    <p:strips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64904"/>
            <a:ext cx="9144000" cy="1864228"/>
          </a:xfrm>
        </p:spPr>
        <p:txBody>
          <a:bodyPr>
            <a:noAutofit/>
          </a:bodyPr>
          <a:lstStyle/>
          <a:p>
            <a:pPr algn="ctr"/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5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2060"/>
                </a:solidFill>
              </a:rPr>
              <a:t>1</a:t>
            </a: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2060"/>
                </a:solidFill>
              </a:rPr>
              <a:t>КГ=</a:t>
            </a:r>
            <a:r>
              <a:rPr lang="ru-RU" sz="15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2060"/>
                </a:solidFill>
              </a:rPr>
              <a:t>1000</a:t>
            </a: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2060"/>
                </a:solidFill>
              </a:rPr>
              <a:t>г</a:t>
            </a:r>
            <a:endParaRPr lang="ru-RU" sz="10000" dirty="0">
              <a:ln w="28575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547214">
            <a:off x="2497379" y="1925495"/>
            <a:ext cx="6486641" cy="1143008"/>
          </a:xfrm>
        </p:spPr>
        <p:txBody>
          <a:bodyPr>
            <a:prstTxWarp prst="textInflateTop">
              <a:avLst/>
            </a:prstTxWarp>
            <a:noAutofit/>
          </a:bodyPr>
          <a:lstStyle/>
          <a:p>
            <a:pPr algn="ctr"/>
            <a:r>
              <a:rPr lang="ru-RU" sz="9600" i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Молодцы!</a:t>
            </a:r>
            <a:endParaRPr lang="ru-RU" sz="9600" i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69703375_0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4122627" cy="6215106"/>
          </a:xfrm>
          <a:prstGeom prst="rect">
            <a:avLst/>
          </a:prstGeo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72560" cy="213516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ln w="28575">
                  <a:solidFill>
                    <a:sysClr val="windowText" lastClr="000000"/>
                  </a:solidFill>
                </a:ln>
                <a:solidFill>
                  <a:srgbClr val="0000CC"/>
                </a:solidFill>
              </a:rPr>
              <a:t>Единицы массы</a:t>
            </a:r>
            <a:br>
              <a:rPr lang="ru-RU" sz="7200" dirty="0" smtClean="0">
                <a:ln w="28575">
                  <a:solidFill>
                    <a:sysClr val="windowText" lastClr="000000"/>
                  </a:solidFill>
                </a:ln>
                <a:solidFill>
                  <a:srgbClr val="0000CC"/>
                </a:solidFill>
              </a:rPr>
            </a:br>
            <a:r>
              <a:rPr lang="ru-RU" sz="7200" dirty="0" smtClean="0">
                <a:ln w="28575">
                  <a:solidFill>
                    <a:sysClr val="windowText" lastClr="000000"/>
                  </a:solidFill>
                </a:ln>
                <a:solidFill>
                  <a:srgbClr val="0000CC"/>
                </a:solidFill>
              </a:rPr>
              <a:t>ГРАММ</a:t>
            </a:r>
            <a:endParaRPr lang="ru-RU" sz="7200" dirty="0">
              <a:ln w="28575">
                <a:solidFill>
                  <a:sysClr val="windowText" lastClr="000000"/>
                </a:solidFill>
              </a:ln>
              <a:solidFill>
                <a:srgbClr val="0000CC"/>
              </a:solidFill>
            </a:endParaRPr>
          </a:p>
        </p:txBody>
      </p:sp>
      <p:pic>
        <p:nvPicPr>
          <p:cNvPr id="4" name="Рисунок 3" descr="giri_189x200_pc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4725144"/>
            <a:ext cx="2016224" cy="1690686"/>
          </a:xfrm>
          <a:prstGeom prst="rect">
            <a:avLst/>
          </a:prstGeom>
        </p:spPr>
      </p:pic>
      <p:pic>
        <p:nvPicPr>
          <p:cNvPr id="5" name="Рисунок 4" descr="media.go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80" y="3861048"/>
            <a:ext cx="2843808" cy="26862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92494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33CC"/>
                </a:solidFill>
              </a:rPr>
              <a:t>-познакомиться с новой единицей массы – граммом</a:t>
            </a:r>
          </a:p>
          <a:p>
            <a:r>
              <a:rPr lang="ru-RU" sz="2800" i="1" dirty="0" smtClean="0">
                <a:solidFill>
                  <a:srgbClr val="0033CC"/>
                </a:solidFill>
              </a:rPr>
              <a:t>- и соотношением между граммом и килограммом</a:t>
            </a:r>
            <a:endParaRPr lang="ru-RU" sz="2800" i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2051720" y="2780928"/>
            <a:ext cx="4824536" cy="3816424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545119" y="692696"/>
            <a:ext cx="5837738" cy="2088232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27784" y="3186586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Продуктовый магазин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0760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26" y="0"/>
            <a:ext cx="8786874" cy="100010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n w="28575">
                  <a:solidFill>
                    <a:sysClr val="windowText" lastClr="000000"/>
                  </a:solidFill>
                </a:ln>
              </a:rPr>
              <a:t>Виды весов</a:t>
            </a:r>
            <a:endParaRPr lang="ru-RU" sz="6600" dirty="0">
              <a:ln w="28575"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10" name="Рисунок 9" descr="23095743718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5143512"/>
            <a:ext cx="1381125" cy="1381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anubis_s_vesami_.jpg"/>
          <p:cNvPicPr>
            <a:picLocks noChangeAspect="1"/>
          </p:cNvPicPr>
          <p:nvPr/>
        </p:nvPicPr>
        <p:blipFill>
          <a:blip r:embed="rId3" cstate="print"/>
          <a:srcRect t="3974" b="8609"/>
          <a:stretch>
            <a:fillRect/>
          </a:stretch>
        </p:blipFill>
        <p:spPr>
          <a:xfrm>
            <a:off x="285720" y="928670"/>
            <a:ext cx="2696765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2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4457" y="3929066"/>
            <a:ext cx="2033816" cy="2693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58236509_1.jpg"/>
          <p:cNvPicPr>
            <a:picLocks noChangeAspect="1"/>
          </p:cNvPicPr>
          <p:nvPr/>
        </p:nvPicPr>
        <p:blipFill>
          <a:blip r:embed="rId5" cstate="print"/>
          <a:srcRect t="11930" b="9521"/>
          <a:stretch>
            <a:fillRect/>
          </a:stretch>
        </p:blipFill>
        <p:spPr>
          <a:xfrm rot="5400000">
            <a:off x="4393898" y="1821152"/>
            <a:ext cx="3999542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normal_DSCF5458.jpg"/>
          <p:cNvPicPr>
            <a:picLocks noChangeAspect="1"/>
          </p:cNvPicPr>
          <p:nvPr/>
        </p:nvPicPr>
        <p:blipFill>
          <a:blip r:embed="rId6" cstate="print"/>
          <a:srcRect l="4172" r="18637"/>
          <a:stretch>
            <a:fillRect/>
          </a:stretch>
        </p:blipFill>
        <p:spPr>
          <a:xfrm>
            <a:off x="2786050" y="1142984"/>
            <a:ext cx="2643206" cy="4575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5405433.jpg"/>
          <p:cNvPicPr>
            <a:picLocks noChangeAspect="1"/>
          </p:cNvPicPr>
          <p:nvPr/>
        </p:nvPicPr>
        <p:blipFill>
          <a:blip r:embed="rId7" cstate="print"/>
          <a:srcRect l="11739" r="11956"/>
          <a:stretch>
            <a:fillRect/>
          </a:stretch>
        </p:blipFill>
        <p:spPr>
          <a:xfrm>
            <a:off x="500034" y="4214818"/>
            <a:ext cx="2499087" cy="245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5 из 2163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0768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-main-pic" descr="Картинка 7 из 2163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2996952"/>
            <a:ext cx="4860032" cy="358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22 из 2163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1" y="3429000"/>
            <a:ext cx="4032448" cy="315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76056" y="836712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Старинные весы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2-tub.yandex.net/i?id=110592445-03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3730015" cy="2664296"/>
          </a:xfrm>
          <a:prstGeom prst="rect">
            <a:avLst/>
          </a:prstGeom>
          <a:noFill/>
        </p:spPr>
      </p:pic>
      <p:pic>
        <p:nvPicPr>
          <p:cNvPr id="24580" name="Picture 4" descr="http://im8-tub.yandex.net/i?id=35477606-02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0"/>
            <a:ext cx="2592288" cy="2592290"/>
          </a:xfrm>
          <a:prstGeom prst="rect">
            <a:avLst/>
          </a:prstGeom>
          <a:noFill/>
        </p:spPr>
      </p:pic>
      <p:pic>
        <p:nvPicPr>
          <p:cNvPr id="6" name="i-main-pic" descr="Картинка 3 из 528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2420888"/>
            <a:ext cx="3237533" cy="205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http://im4-tub.yandex.net/i?id=144906894-20-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933056"/>
            <a:ext cx="3415764" cy="2664296"/>
          </a:xfrm>
          <a:prstGeom prst="rect">
            <a:avLst/>
          </a:prstGeom>
          <a:noFill/>
        </p:spPr>
      </p:pic>
      <p:pic>
        <p:nvPicPr>
          <p:cNvPr id="7" name="i-main-pic" descr="Картинка 16 из 5281">
            <a:hlinkClick r:id="rId7" tgtFrame="_blank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476672"/>
            <a:ext cx="34099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87824" y="5373216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 smtClean="0">
                <a:solidFill>
                  <a:srgbClr val="002060"/>
                </a:solidFill>
              </a:rPr>
              <a:t>Электронные весы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3-tub.yandex.net/i?id=12491034-05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861048"/>
            <a:ext cx="3312368" cy="2517400"/>
          </a:xfrm>
          <a:prstGeom prst="rect">
            <a:avLst/>
          </a:prstGeom>
          <a:noFill/>
        </p:spPr>
      </p:pic>
      <p:pic>
        <p:nvPicPr>
          <p:cNvPr id="28676" name="Picture 4" descr="http://im0-tub.yandex.net/i?id=120660009-01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404664"/>
            <a:ext cx="3511659" cy="2448272"/>
          </a:xfrm>
          <a:prstGeom prst="rect">
            <a:avLst/>
          </a:prstGeom>
          <a:noFill/>
        </p:spPr>
      </p:pic>
      <p:pic>
        <p:nvPicPr>
          <p:cNvPr id="28678" name="Picture 6" descr="http://im5-tub.yandex.net/i?id=54470700-12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2664296" cy="2664298"/>
          </a:xfrm>
          <a:prstGeom prst="rect">
            <a:avLst/>
          </a:prstGeom>
          <a:noFill/>
        </p:spPr>
      </p:pic>
      <p:pic>
        <p:nvPicPr>
          <p:cNvPr id="28680" name="Picture 8" descr="http://im6-tub.yandex.net/i?id=162591369-05-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996952"/>
            <a:ext cx="2880320" cy="240026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67944" y="141277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Кухонные весы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6983.jpg"/>
          <p:cNvPicPr>
            <a:picLocks noChangeAspect="1"/>
          </p:cNvPicPr>
          <p:nvPr/>
        </p:nvPicPr>
        <p:blipFill>
          <a:blip r:embed="rId2" cstate="print"/>
          <a:srcRect l="12500" t="18750" r="21875" b="17708"/>
          <a:stretch>
            <a:fillRect/>
          </a:stretch>
        </p:blipFill>
        <p:spPr>
          <a:xfrm>
            <a:off x="611560" y="2420888"/>
            <a:ext cx="2705275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giri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309" b="18437"/>
          <a:stretch>
            <a:fillRect/>
          </a:stretch>
        </p:blipFill>
        <p:spPr>
          <a:xfrm>
            <a:off x="4067944" y="2852936"/>
            <a:ext cx="4500594" cy="2886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4418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8E8E8"/>
              </a:clrFrom>
              <a:clrTo>
                <a:srgbClr val="E8E8E8">
                  <a:alpha val="0"/>
                </a:srgbClr>
              </a:clrTo>
            </a:clrChange>
          </a:blip>
          <a:srcRect l="17619" t="20755" r="8127" b="18867"/>
          <a:stretch>
            <a:fillRect/>
          </a:stretch>
        </p:blipFill>
        <p:spPr>
          <a:xfrm>
            <a:off x="2771800" y="0"/>
            <a:ext cx="421484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8"/>
          </a:xfrm>
        </p:spPr>
        <p:txBody>
          <a:bodyPr>
            <a:noAutofit/>
          </a:bodyPr>
          <a:lstStyle/>
          <a:p>
            <a:pPr algn="ctr"/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6000" dirty="0" smtClean="0">
                <a:ln w="28575">
                  <a:solidFill>
                    <a:sysClr val="windowText" lastClr="000000"/>
                  </a:solidFill>
                </a:ln>
              </a:rPr>
              <a:t>гири бывают разные</a:t>
            </a:r>
            <a:endParaRPr lang="ru-RU" sz="6000" dirty="0">
              <a:ln w="28575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285860"/>
            <a:ext cx="80724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28575"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 кг            2 кг           5 кг   </a:t>
            </a:r>
          </a:p>
          <a:p>
            <a:r>
              <a:rPr lang="ru-RU" sz="5400" b="1" dirty="0" smtClean="0">
                <a:ln w="28575"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100г           200г           500г</a:t>
            </a:r>
          </a:p>
          <a:p>
            <a:r>
              <a:rPr lang="ru-RU" sz="5400" b="1" dirty="0" smtClean="0">
                <a:ln w="28575"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10г             20г             50г  </a:t>
            </a:r>
          </a:p>
          <a:p>
            <a:r>
              <a:rPr lang="ru-RU" sz="5400" b="1" dirty="0" smtClean="0">
                <a:ln w="28575"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1г               2г               5г  </a:t>
            </a:r>
            <a:endParaRPr lang="ru-RU" sz="5400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IMG_4418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8E8E8"/>
              </a:clrFrom>
              <a:clrTo>
                <a:srgbClr val="E8E8E8">
                  <a:alpha val="0"/>
                </a:srgbClr>
              </a:clrTo>
            </a:clrChange>
          </a:blip>
          <a:srcRect l="17619" t="20755" r="8127" b="18867"/>
          <a:stretch>
            <a:fillRect/>
          </a:stretch>
        </p:blipFill>
        <p:spPr>
          <a:xfrm>
            <a:off x="2143108" y="4214818"/>
            <a:ext cx="421484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776</TotalTime>
  <Words>104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Monotype Corsiva</vt:lpstr>
      <vt:lpstr>Times New Roman</vt:lpstr>
      <vt:lpstr>Trebuchet MS</vt:lpstr>
      <vt:lpstr>Wingdings</vt:lpstr>
      <vt:lpstr>Wingdings 2</vt:lpstr>
      <vt:lpstr>Изящная</vt:lpstr>
      <vt:lpstr>Что легче?</vt:lpstr>
      <vt:lpstr>Единицы массы ГРАММ</vt:lpstr>
      <vt:lpstr>Презентация PowerPoint</vt:lpstr>
      <vt:lpstr>Виды весов</vt:lpstr>
      <vt:lpstr>Презентация PowerPoint</vt:lpstr>
      <vt:lpstr>Презентация PowerPoint</vt:lpstr>
      <vt:lpstr>Презентация PowerPoint</vt:lpstr>
      <vt:lpstr>Презентация PowerPoint</vt:lpstr>
      <vt:lpstr>     гири бывают разные</vt:lpstr>
      <vt:lpstr>Проверь:</vt:lpstr>
      <vt:lpstr>КИЛОГРАММ</vt:lpstr>
      <vt:lpstr>     1КГ=1000г</vt:lpstr>
      <vt:lpstr>Молодцы!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УРОК   МАТЕМАТИКИ    В 3 КЛАССЕ </dc:title>
  <dc:creator>лена</dc:creator>
  <cp:lastModifiedBy>Usr</cp:lastModifiedBy>
  <cp:revision>83</cp:revision>
  <dcterms:created xsi:type="dcterms:W3CDTF">2012-03-13T15:45:41Z</dcterms:created>
  <dcterms:modified xsi:type="dcterms:W3CDTF">2017-03-14T18:50:29Z</dcterms:modified>
</cp:coreProperties>
</file>