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2" r:id="rId3"/>
    <p:sldId id="264" r:id="rId4"/>
    <p:sldId id="265" r:id="rId5"/>
    <p:sldId id="266" r:id="rId6"/>
    <p:sldId id="267" r:id="rId7"/>
    <p:sldId id="269" r:id="rId8"/>
    <p:sldId id="270" r:id="rId9"/>
    <p:sldId id="273" r:id="rId10"/>
    <p:sldId id="271" r:id="rId11"/>
    <p:sldId id="272" r:id="rId12"/>
    <p:sldId id="274" r:id="rId13"/>
    <p:sldId id="275" r:id="rId14"/>
    <p:sldId id="276" r:id="rId15"/>
    <p:sldId id="277" r:id="rId1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10" autoAdjust="0"/>
    <p:restoredTop sz="94660"/>
  </p:normalViewPr>
  <p:slideViewPr>
    <p:cSldViewPr>
      <p:cViewPr varScale="1">
        <p:scale>
          <a:sx n="69" d="100"/>
          <a:sy n="69" d="100"/>
        </p:scale>
        <p:origin x="-132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714162-E041-4E11-899F-7BC9D1074B4D}" type="datetimeFigureOut">
              <a:rPr lang="ru-RU"/>
              <a:pPr>
                <a:defRPr/>
              </a:pPr>
              <a:t>14.05.2017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4CEDB6-7F8C-4C95-BA4E-7B5C6121B33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3D0AE4-75A9-4A62-BF4F-1D44DA836368}" type="datetimeFigureOut">
              <a:rPr lang="ru-RU"/>
              <a:pPr>
                <a:defRPr/>
              </a:pPr>
              <a:t>14.05.2017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9D947A-1DBB-4963-BB97-F934E87D312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1626DA-FF5A-4AE1-A46E-0A41F457E8F3}" type="datetimeFigureOut">
              <a:rPr lang="ru-RU"/>
              <a:pPr>
                <a:defRPr/>
              </a:pPr>
              <a:t>14.05.2017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3D0929-4598-4820-AA33-2D4FF960070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2FDF7D-8724-44BC-9670-F2B771106093}" type="datetimeFigureOut">
              <a:rPr lang="ru-RU"/>
              <a:pPr>
                <a:defRPr/>
              </a:pPr>
              <a:t>14.05.2017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1FE5EA-1CE2-4F1F-BE83-01D07EFCA49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F4596E-8EB5-414E-99C5-980A167AEBCC}" type="datetimeFigureOut">
              <a:rPr lang="ru-RU"/>
              <a:pPr>
                <a:defRPr/>
              </a:pPr>
              <a:t>14.05.2017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38E937-3B10-4C29-98E8-BF5DBBFDA48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1BD8EB-22B8-4955-A31E-02C21690D005}" type="datetimeFigureOut">
              <a:rPr lang="ru-RU"/>
              <a:pPr>
                <a:defRPr/>
              </a:pPr>
              <a:t>14.05.2017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C366C5-3B42-4509-88EA-C0C8077E266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E83238-B937-4C8C-A638-19FB9D992CF8}" type="datetimeFigureOut">
              <a:rPr lang="ru-RU"/>
              <a:pPr>
                <a:defRPr/>
              </a:pPr>
              <a:t>14.05.2017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4BB12B-621C-4CA7-933B-BC6B34158FB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F4FD70-81BA-4A11-B931-B932F661B8BF}" type="datetimeFigureOut">
              <a:rPr lang="ru-RU"/>
              <a:pPr>
                <a:defRPr/>
              </a:pPr>
              <a:t>14.05.2017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BF4D10-6F3D-4E0D-856D-B575EE74FDF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227F04-1D9C-4E0D-B430-FAA2549CD8C6}" type="datetimeFigureOut">
              <a:rPr lang="ru-RU"/>
              <a:pPr>
                <a:defRPr/>
              </a:pPr>
              <a:t>14.05.2017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6A9F56-0773-423B-8EBC-97DCC197814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7E20B1-FA85-461D-974B-0AA75BC60F1A}" type="datetimeFigureOut">
              <a:rPr lang="ru-RU"/>
              <a:pPr>
                <a:defRPr/>
              </a:pPr>
              <a:t>14.05.2017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886506-10FC-45CB-8FE5-8BFBC9C217B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5C65E5-05C8-47EB-BE0E-9F80869D1267}" type="datetimeFigureOut">
              <a:rPr lang="ru-RU"/>
              <a:pPr>
                <a:defRPr/>
              </a:pPr>
              <a:t>14.05.2017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AA254F-480C-4E50-B82F-E739B1F03B0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1F28C6-1314-42D8-85F1-EE0ECA7603A1}" type="datetimeFigureOut">
              <a:rPr lang="ru-RU"/>
              <a:pPr>
                <a:defRPr/>
              </a:pPr>
              <a:t>14.05.2017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0FBFCD-0A1B-4272-BADA-884D6D8F6E6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4463EF-AF50-4419-A8F3-4E4E6C3D54FB}" type="datetimeFigureOut">
              <a:rPr lang="ru-RU"/>
              <a:pPr>
                <a:defRPr/>
              </a:pPr>
              <a:t>14.05.2017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12EABC-E82A-4E36-BEFD-C79CC2C9D78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BE17D7-5312-41B7-8397-D7AB185822DE}" type="datetimeFigureOut">
              <a:rPr lang="ru-RU"/>
              <a:pPr>
                <a:defRPr/>
              </a:pPr>
              <a:t>14.05.2017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2914E7-B5A6-4246-A60B-FCA193F194B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F33E55-5981-483A-92FB-2DD2E8E671BB}" type="datetimeFigureOut">
              <a:rPr lang="ru-RU"/>
              <a:pPr>
                <a:defRPr/>
              </a:pPr>
              <a:t>14.05.2017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D217EC-9198-4650-8BB5-0B8941E5C9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7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9393A64-0291-421B-8ACE-5D09DC594134}" type="datetimeFigureOut">
              <a:rPr lang="ru-RU"/>
              <a:pPr>
                <a:defRPr/>
              </a:pPr>
              <a:t>14.05.2017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15D675F-817E-4A8A-9E32-7960AD707F3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3" r:id="rId2"/>
    <p:sldLayoutId id="2147483662" r:id="rId3"/>
    <p:sldLayoutId id="2147483661" r:id="rId4"/>
    <p:sldLayoutId id="2147483660" r:id="rId5"/>
    <p:sldLayoutId id="2147483659" r:id="rId6"/>
    <p:sldLayoutId id="2147483658" r:id="rId7"/>
    <p:sldLayoutId id="2147483657" r:id="rId8"/>
    <p:sldLayoutId id="2147483656" r:id="rId9"/>
    <p:sldLayoutId id="2147483655" r:id="rId10"/>
    <p:sldLayoutId id="2147483654" r:id="rId11"/>
    <p:sldLayoutId id="2147483653" r:id="rId12"/>
    <p:sldLayoutId id="2147483652" r:id="rId13"/>
    <p:sldLayoutId id="2147483651" r:id="rId14"/>
    <p:sldLayoutId id="2147483650" r:id="rId15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Подзаголовок 2"/>
          <p:cNvSpPr>
            <a:spLocks noGrp="1"/>
          </p:cNvSpPr>
          <p:nvPr>
            <p:ph type="subTitle" idx="4294967295"/>
          </p:nvPr>
        </p:nvSpPr>
        <p:spPr>
          <a:xfrm rot="21104606">
            <a:off x="5148263" y="2133600"/>
            <a:ext cx="2994025" cy="2112963"/>
          </a:xfrm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ru-RU" sz="2400" i="1" smtClean="0">
                <a:cs typeface="Times New Roman" pitchFamily="18" charset="0"/>
              </a:rPr>
              <a:t>Учитель английского языка Карпова М.А.</a:t>
            </a:r>
          </a:p>
        </p:txBody>
      </p:sp>
      <p:sp>
        <p:nvSpPr>
          <p:cNvPr id="17410" name="Заголовок 1"/>
          <p:cNvSpPr txBox="1">
            <a:spLocks/>
          </p:cNvSpPr>
          <p:nvPr/>
        </p:nvSpPr>
        <p:spPr bwMode="auto">
          <a:xfrm rot="-520033">
            <a:off x="920750" y="1958975"/>
            <a:ext cx="3406775" cy="2052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ru-RU" sz="2800">
                <a:solidFill>
                  <a:srgbClr val="C00000"/>
                </a:solidFill>
                <a:latin typeface="Times New Roman" pitchFamily="18" charset="0"/>
              </a:rPr>
              <a:t>Электронный учебник по иностранному языку: каков он и как с ним работать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083300"/>
          </a:xfrm>
        </p:spPr>
        <p:txBody>
          <a:bodyPr/>
          <a:lstStyle/>
          <a:p>
            <a:pPr eaLnBrk="1" hangingPunct="1"/>
            <a:endParaRPr lang="ru-RU" sz="3600" smtClean="0"/>
          </a:p>
        </p:txBody>
      </p:sp>
      <p:sp>
        <p:nvSpPr>
          <p:cNvPr id="26626" name="Rectangle 3"/>
          <p:cNvSpPr>
            <a:spLocks noGrp="1"/>
          </p:cNvSpPr>
          <p:nvPr>
            <p:ph type="body" idx="1"/>
          </p:nvPr>
        </p:nvSpPr>
        <p:spPr>
          <a:xfrm>
            <a:off x="457200" y="571500"/>
            <a:ext cx="8229600" cy="5554663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ru-RU" sz="2800" smtClean="0"/>
              <a:t>По своей </a:t>
            </a:r>
            <a:r>
              <a:rPr lang="ru-RU" sz="2800" b="1" smtClean="0"/>
              <a:t>структуре</a:t>
            </a:r>
            <a:r>
              <a:rPr lang="ru-RU" sz="2800" smtClean="0"/>
              <a:t> электронный учебник должен иметь множество активных ссылок на собственные базы данных или на Интернет-ресурсы, практически на каждом слове, на каждом термине, как это делается в Википедии. Если учащийся не понимает, о чём читает (пропустил тот урок, на котором это объяснялось), то, пройдя по ссылке, он самостоятельно может компенсировать недостаток знаний. Это лучший способ учиться самостоятельно.</a:t>
            </a:r>
          </a:p>
          <a:p>
            <a:pPr eaLnBrk="1" hangingPunct="1">
              <a:buFont typeface="Arial" charset="0"/>
              <a:buNone/>
            </a:pPr>
            <a:endParaRPr lang="ru-RU" sz="2800" smtClean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54675"/>
          </a:xfrm>
        </p:spPr>
        <p:txBody>
          <a:bodyPr/>
          <a:lstStyle/>
          <a:p>
            <a:pPr eaLnBrk="1" hangingPunct="1"/>
            <a:r>
              <a:rPr lang="ru-RU" sz="2400" smtClean="0"/>
              <a:t>Лучшим </a:t>
            </a:r>
            <a:r>
              <a:rPr lang="ru-RU" sz="2400" b="1" smtClean="0"/>
              <a:t>техническим решением</a:t>
            </a:r>
            <a:r>
              <a:rPr lang="ru-RU" sz="2400" smtClean="0"/>
              <a:t> для электронного учебника может стать планшетный компьютер и мобильные устройства </a:t>
            </a:r>
            <a:r>
              <a:rPr lang="en-US" sz="2400" smtClean="0"/>
              <a:t>iPhone</a:t>
            </a:r>
            <a:r>
              <a:rPr lang="ru-RU" sz="2400" smtClean="0"/>
              <a:t>, </a:t>
            </a:r>
            <a:r>
              <a:rPr lang="en-US" sz="2400" smtClean="0"/>
              <a:t>iPad</a:t>
            </a:r>
            <a:r>
              <a:rPr lang="ru-RU" sz="2400" smtClean="0"/>
              <a:t>, </a:t>
            </a:r>
            <a:r>
              <a:rPr lang="en-US" sz="2400" smtClean="0"/>
              <a:t>iPod touch</a:t>
            </a:r>
            <a:r>
              <a:rPr lang="ru-RU" sz="2400" smtClean="0"/>
              <a:t>, которые позволяют работать с учебником в классе, дома и в дороге. На одном устройстве можно настроить подходящий режим воспроизведения аудиофайлов, всплывающие подсказки, интерактивные упражнения, режим повторения материала, уровень сложности, запись голоса, онлайн-поддержку, автоматическое оценивание, комментарии, пояснения, дающие возможность персонализации процесса обучения. </a:t>
            </a:r>
          </a:p>
        </p:txBody>
      </p:sp>
      <p:sp>
        <p:nvSpPr>
          <p:cNvPr id="27650" name="Rectangle 3"/>
          <p:cNvSpPr>
            <a:spLocks noGrp="1"/>
          </p:cNvSpPr>
          <p:nvPr>
            <p:ph type="body" idx="1"/>
          </p:nvPr>
        </p:nvSpPr>
        <p:spPr>
          <a:xfrm>
            <a:off x="457200" y="500063"/>
            <a:ext cx="8229600" cy="5626100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endParaRPr lang="ru-RU" sz="2800" smtClean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726112"/>
          </a:xfrm>
        </p:spPr>
        <p:txBody>
          <a:bodyPr/>
          <a:lstStyle/>
          <a:p>
            <a:pPr eaLnBrk="1" hangingPunct="1"/>
            <a:r>
              <a:rPr lang="ru-RU" sz="2800" smtClean="0"/>
              <a:t>Не все </a:t>
            </a:r>
            <a:r>
              <a:rPr lang="ru-RU" sz="2800" b="1" smtClean="0"/>
              <a:t>возрастные группы</a:t>
            </a:r>
            <a:r>
              <a:rPr lang="ru-RU" sz="2800" smtClean="0"/>
              <a:t> школьников могут осознанно пользоваться электронным учебником. Оптимальным возрастом работы с электронным учебником можно считать возраст от 14 лет и старше, а младшим школьникам время от времени давать игровые приложения, которые жёстко не привязаны к структуре учебника на бумажном носителе.</a:t>
            </a:r>
            <a:br>
              <a:rPr lang="ru-RU" sz="2800" smtClean="0"/>
            </a:br>
            <a:endParaRPr lang="ru-RU" sz="2800" smtClean="0"/>
          </a:p>
        </p:txBody>
      </p:sp>
      <p:sp>
        <p:nvSpPr>
          <p:cNvPr id="28674" name="Rectangle 3"/>
          <p:cNvSpPr>
            <a:spLocks noGrp="1"/>
          </p:cNvSpPr>
          <p:nvPr>
            <p:ph type="body" idx="1"/>
          </p:nvPr>
        </p:nvSpPr>
        <p:spPr>
          <a:xfrm>
            <a:off x="468313" y="1628775"/>
            <a:ext cx="8229600" cy="4525963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endParaRPr lang="ru-RU" sz="2800" smtClean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z="3600" smtClean="0"/>
          </a:p>
        </p:txBody>
      </p:sp>
      <p:sp>
        <p:nvSpPr>
          <p:cNvPr id="29698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 typeface="Arial" charset="0"/>
              <a:buNone/>
            </a:pPr>
            <a:r>
              <a:rPr lang="ru-RU" sz="2800" smtClean="0"/>
              <a:t>Можно выделить 3 основных режима работы С ЭУ</a:t>
            </a:r>
          </a:p>
          <a:p>
            <a:pPr eaLnBrk="1" hangingPunct="1">
              <a:buFont typeface="Arial" charset="0"/>
              <a:buNone/>
            </a:pPr>
            <a:r>
              <a:rPr lang="ru-RU" sz="2800" smtClean="0"/>
              <a:t>1.Обучение без проверки;</a:t>
            </a:r>
          </a:p>
          <a:p>
            <a:pPr eaLnBrk="1" hangingPunct="1">
              <a:buFont typeface="Arial" charset="0"/>
              <a:buNone/>
            </a:pPr>
            <a:r>
              <a:rPr lang="ru-RU" sz="2800" smtClean="0"/>
              <a:t>2.Обучение с проверкой, при котором в конце каждой главы обучаемому предлагается ответить на несколько вопросов, позволяющих определить степень усвоения материала;</a:t>
            </a:r>
          </a:p>
          <a:p>
            <a:pPr eaLnBrk="1" hangingPunct="1">
              <a:buFont typeface="Arial" charset="0"/>
              <a:buNone/>
            </a:pPr>
            <a:r>
              <a:rPr lang="ru-RU" sz="2800" smtClean="0"/>
              <a:t>3.Тестовый контроль, предназначенный для итогового контроля знаний с выставлением оценки.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endParaRPr lang="ru-RU" sz="3600" smtClean="0"/>
          </a:p>
        </p:txBody>
      </p:sp>
      <p:sp>
        <p:nvSpPr>
          <p:cNvPr id="30722" name="Rectangle 3"/>
          <p:cNvSpPr>
            <a:spLocks noGrp="1"/>
          </p:cNvSpPr>
          <p:nvPr>
            <p:ph type="body" idx="4294967295"/>
          </p:nvPr>
        </p:nvSpPr>
        <p:spPr>
          <a:xfrm>
            <a:off x="539750" y="1412875"/>
            <a:ext cx="8229600" cy="4525963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ru-RU" sz="2600" smtClean="0"/>
              <a:t>Формы работы с ЭУ на занятиях иностранного  языка включает изучение лексики, отработку произношения, обучение диалогической и монологической речи, обучение письму, отработку грамматических явлений. Развитие информационных технологий, использование электронных учебников повышает качество усвоения материала, способствует формированию коммуникативной культуры учащихся.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ru-RU" sz="3200" smtClean="0"/>
              <a:t>Список литературы</a:t>
            </a:r>
          </a:p>
        </p:txBody>
      </p:sp>
      <p:sp>
        <p:nvSpPr>
          <p:cNvPr id="31746" name="Rectangle 3"/>
          <p:cNvSpPr>
            <a:spLocks noGrp="1"/>
          </p:cNvSpPr>
          <p:nvPr>
            <p:ph type="body" idx="4294967295"/>
          </p:nvPr>
        </p:nvSpPr>
        <p:spPr>
          <a:xfrm>
            <a:off x="539750" y="1268413"/>
            <a:ext cx="8229600" cy="4525962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ru-RU" sz="2600" smtClean="0"/>
              <a:t>1.Герасименко Т.Л., Ковальчук С.В., Мохова О.Л. Новые информационные технологии и их влияние на совершенствовние изучения иностранного языка, Электронный журнал «Вестник МГОУ» Педагогика.-2014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Заголовок 1"/>
          <p:cNvSpPr>
            <a:spLocks noGrp="1"/>
          </p:cNvSpPr>
          <p:nvPr>
            <p:ph type="title"/>
          </p:nvPr>
        </p:nvSpPr>
        <p:spPr>
          <a:xfrm>
            <a:off x="468313" y="692150"/>
            <a:ext cx="8229600" cy="4451350"/>
          </a:xfrm>
        </p:spPr>
        <p:txBody>
          <a:bodyPr/>
          <a:lstStyle/>
          <a:p>
            <a:pPr algn="l" eaLnBrk="1" hangingPunct="1"/>
            <a:r>
              <a:rPr lang="ru-RU" sz="3200" smtClean="0"/>
              <a:t>Федеральный государственный стандарт нового поколения предъявляет новые требования к условиям реализации программ основного общего образования. Так, учебно-методическое обеспечение должно подкрепляться наличием учебников в электронной форме. </a:t>
            </a:r>
            <a:br>
              <a:rPr lang="ru-RU" sz="3200" smtClean="0"/>
            </a:br>
            <a:endParaRPr lang="ru-RU" sz="3200" smtClean="0">
              <a:latin typeface="Times New Roman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z="3600" smtClean="0"/>
          </a:p>
        </p:txBody>
      </p:sp>
      <p:sp>
        <p:nvSpPr>
          <p:cNvPr id="19458" name="Rectangle 3"/>
          <p:cNvSpPr>
            <a:spLocks noGrp="1"/>
          </p:cNvSpPr>
          <p:nvPr>
            <p:ph type="body" idx="1"/>
          </p:nvPr>
        </p:nvSpPr>
        <p:spPr>
          <a:xfrm>
            <a:off x="468313" y="500063"/>
            <a:ext cx="8229600" cy="5626100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ru-RU" sz="3600" smtClean="0"/>
              <a:t>Изначально к учебникам по иностранному языку предоставлялись электронные аудиоприложения на </a:t>
            </a:r>
            <a:r>
              <a:rPr lang="en-US" sz="3600" smtClean="0"/>
              <a:t>CD</a:t>
            </a:r>
            <a:r>
              <a:rPr lang="ru-RU" sz="3600" smtClean="0"/>
              <a:t>-</a:t>
            </a:r>
            <a:r>
              <a:rPr lang="en-US" sz="3600" smtClean="0"/>
              <a:t>ROM</a:t>
            </a:r>
            <a:r>
              <a:rPr lang="ru-RU" sz="3600" smtClean="0"/>
              <a:t>, позволяющие воспроизводить аудиофайлы .</a:t>
            </a:r>
            <a:r>
              <a:rPr lang="en-US" sz="3600" smtClean="0"/>
              <a:t>mp</a:t>
            </a:r>
            <a:r>
              <a:rPr lang="ru-RU" sz="3600" smtClean="0"/>
              <a:t>3 с записями текстов на иностранном языке для повторения и совершенствования иноязычного произношения.</a:t>
            </a:r>
          </a:p>
          <a:p>
            <a:pPr eaLnBrk="1" hangingPunct="1">
              <a:buFont typeface="Arial" charset="0"/>
              <a:buNone/>
            </a:pPr>
            <a:endParaRPr lang="ru-RU" sz="2800" smtClean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2800" b="1" smtClean="0"/>
              <a:t>Приказ Минобрнауки</a:t>
            </a:r>
            <a:r>
              <a:rPr lang="ru-RU" sz="2800" smtClean="0"/>
              <a:t> России №1559 от 08 декабря 2014 </a:t>
            </a:r>
            <a:endParaRPr lang="ru-RU" sz="2800" b="1" smtClean="0"/>
          </a:p>
        </p:txBody>
      </p:sp>
      <p:sp>
        <p:nvSpPr>
          <p:cNvPr id="20482" name="Rectangle 3"/>
          <p:cNvSpPr>
            <a:spLocks noGrp="1"/>
          </p:cNvSpPr>
          <p:nvPr>
            <p:ph type="body" idx="1"/>
          </p:nvPr>
        </p:nvSpPr>
        <p:spPr>
          <a:xfrm>
            <a:off x="468313" y="1196975"/>
            <a:ext cx="8229600" cy="3816350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ru-RU" sz="2800" smtClean="0"/>
              <a:t> </a:t>
            </a:r>
            <a:r>
              <a:rPr lang="ru-RU" sz="2400" smtClean="0"/>
              <a:t>В нём говорится, что ЭУ не должны иметь лицензионных и технических  ограничений, т.е. должны быть представлены в общедоступных форматах, воспроизводиться на двух или более операционных системах, на не менее, чем двух видах электронных устройств, работать без подключения к сети Интернет (т.е. иметь встроенные базы данных). В приказе также оговорено, что электронная форма учебника должна быть тесно связана с версией учебника на бумажном носителе, а именно: иметь те же страницы, иметь возможность создавать закладки и заметки.      </a:t>
            </a:r>
          </a:p>
          <a:p>
            <a:pPr eaLnBrk="1" hangingPunct="1">
              <a:buFont typeface="Arial" charset="0"/>
              <a:buNone/>
            </a:pPr>
            <a:endParaRPr lang="ru-RU" sz="2800" smtClean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z="3600" smtClean="0"/>
          </a:p>
        </p:txBody>
      </p:sp>
      <p:sp>
        <p:nvSpPr>
          <p:cNvPr id="21506" name="Rectangle 3"/>
          <p:cNvSpPr>
            <a:spLocks noGrp="1"/>
          </p:cNvSpPr>
          <p:nvPr>
            <p:ph type="body" idx="1"/>
          </p:nvPr>
        </p:nvSpPr>
        <p:spPr>
          <a:xfrm>
            <a:off x="468313" y="571500"/>
            <a:ext cx="8229600" cy="5583238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ru-RU" smtClean="0"/>
              <a:t>Электронный  учебник  —  это  не  просто  оцифрованный  и  передаваемый  в  современной  технологической  форме  традиционный  учебник,  он  предоставляет  пользователям  принципиально  новые  «степени  свободы»,  нежели  бумажные  аналоги.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z="3600" smtClean="0"/>
          </a:p>
        </p:txBody>
      </p:sp>
      <p:sp>
        <p:nvSpPr>
          <p:cNvPr id="22530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 typeface="Arial" charset="0"/>
              <a:buNone/>
            </a:pPr>
            <a:r>
              <a:rPr lang="ru-RU" smtClean="0"/>
              <a:t>    </a:t>
            </a:r>
          </a:p>
        </p:txBody>
      </p:sp>
      <p:sp>
        <p:nvSpPr>
          <p:cNvPr id="22531" name="Прямоугольник 3"/>
          <p:cNvSpPr>
            <a:spLocks noChangeArrowheads="1"/>
          </p:cNvSpPr>
          <p:nvPr/>
        </p:nvSpPr>
        <p:spPr bwMode="auto">
          <a:xfrm>
            <a:off x="1214438" y="357188"/>
            <a:ext cx="7072312" cy="6278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/>
              <a:t>К бесспорным </a:t>
            </a:r>
            <a:r>
              <a:rPr lang="ru-RU" sz="3200" b="1"/>
              <a:t>достоинствам электронных форм учебника</a:t>
            </a:r>
            <a:r>
              <a:rPr lang="ru-RU" sz="3200"/>
              <a:t>, безусловно, можно отнести возможность их неограниченного копирования и сравнительно лёгкую навигацию в пределах электронного документа, достаточно развитую систему поиска нужного слова или фрагмента, а в некоторых случаях и возможность редактирования документа.</a:t>
            </a:r>
          </a:p>
          <a:p>
            <a:pPr>
              <a:buFont typeface="Arial" charset="0"/>
              <a:buNone/>
            </a:pPr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2"/>
          <p:cNvSpPr>
            <a:spLocks noGrp="1"/>
          </p:cNvSpPr>
          <p:nvPr>
            <p:ph type="title"/>
          </p:nvPr>
        </p:nvSpPr>
        <p:spPr>
          <a:xfrm>
            <a:off x="468313" y="260350"/>
            <a:ext cx="8229600" cy="1143000"/>
          </a:xfrm>
        </p:spPr>
        <p:txBody>
          <a:bodyPr/>
          <a:lstStyle/>
          <a:p>
            <a:pPr eaLnBrk="1" hangingPunct="1"/>
            <a:r>
              <a:rPr lang="ru-RU" sz="3600" smtClean="0"/>
              <a:t/>
            </a:r>
            <a:br>
              <a:rPr lang="ru-RU" sz="3600" smtClean="0"/>
            </a:br>
            <a:endParaRPr lang="ru-RU" sz="3600" smtClean="0"/>
          </a:p>
        </p:txBody>
      </p:sp>
      <p:sp>
        <p:nvSpPr>
          <p:cNvPr id="23554" name="Rectangle 3"/>
          <p:cNvSpPr>
            <a:spLocks noGrp="1"/>
          </p:cNvSpPr>
          <p:nvPr>
            <p:ph type="body" idx="1"/>
          </p:nvPr>
        </p:nvSpPr>
        <p:spPr>
          <a:xfrm>
            <a:off x="468313" y="500063"/>
            <a:ext cx="8229600" cy="5654675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ru-RU" smtClean="0"/>
              <a:t>   </a:t>
            </a:r>
            <a:r>
              <a:rPr lang="ru-RU" sz="2800" smtClean="0"/>
              <a:t> </a:t>
            </a:r>
            <a:r>
              <a:rPr lang="ru-RU" sz="2400" smtClean="0"/>
              <a:t>Достоинства электронного учебника по иностранному языку</a:t>
            </a:r>
          </a:p>
        </p:txBody>
      </p:sp>
      <p:sp>
        <p:nvSpPr>
          <p:cNvPr id="23555" name="Прямоугольник 3"/>
          <p:cNvSpPr>
            <a:spLocks noChangeArrowheads="1"/>
          </p:cNvSpPr>
          <p:nvPr/>
        </p:nvSpPr>
        <p:spPr bwMode="auto">
          <a:xfrm>
            <a:off x="1000125" y="1000125"/>
            <a:ext cx="585787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/>
              <a:t>.</a:t>
            </a:r>
          </a:p>
        </p:txBody>
      </p:sp>
      <p:sp>
        <p:nvSpPr>
          <p:cNvPr id="23556" name="Прямоугольник 4"/>
          <p:cNvSpPr>
            <a:spLocks noChangeArrowheads="1"/>
          </p:cNvSpPr>
          <p:nvPr/>
        </p:nvSpPr>
        <p:spPr bwMode="auto">
          <a:xfrm>
            <a:off x="1000125" y="1357313"/>
            <a:ext cx="5857875" cy="4154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/>
              <a:t>1.Интерактивность</a:t>
            </a:r>
          </a:p>
          <a:p>
            <a:r>
              <a:rPr lang="ru-RU" sz="2000"/>
              <a:t>2.Быстрая реакция на успех (или неуспех ученика)</a:t>
            </a:r>
          </a:p>
          <a:p>
            <a:r>
              <a:rPr lang="ru-RU" sz="2000"/>
              <a:t>3.Большое количество упражнений и примеров</a:t>
            </a:r>
          </a:p>
          <a:p>
            <a:r>
              <a:rPr lang="ru-RU" sz="2000"/>
              <a:t>4.Контроль знаний- компьютерное тестирование</a:t>
            </a:r>
          </a:p>
          <a:p>
            <a:r>
              <a:rPr lang="ru-RU" sz="2000"/>
              <a:t>5. Снимает часть рутинной нагрузки с преподавателя</a:t>
            </a:r>
          </a:p>
          <a:p>
            <a:r>
              <a:rPr lang="ru-RU" sz="2000"/>
              <a:t>6.Контроль  процесса обучения</a:t>
            </a:r>
          </a:p>
          <a:p>
            <a:r>
              <a:rPr lang="ru-RU" sz="2000"/>
              <a:t>7.Возможность работать с большим количеством учеников</a:t>
            </a:r>
          </a:p>
          <a:p>
            <a:r>
              <a:rPr lang="ru-RU" sz="2000"/>
              <a:t>8.Мобильность</a:t>
            </a:r>
          </a:p>
          <a:p>
            <a:r>
              <a:rPr lang="ru-RU" sz="2400"/>
              <a:t> 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39800"/>
          </a:xfrm>
        </p:spPr>
        <p:txBody>
          <a:bodyPr/>
          <a:lstStyle/>
          <a:p>
            <a:pPr eaLnBrk="1" hangingPunct="1"/>
            <a:r>
              <a:rPr lang="ru-RU" sz="3200" smtClean="0"/>
              <a:t>Недостатки электронного учебника</a:t>
            </a:r>
            <a:r>
              <a:rPr lang="ru-RU" sz="4000" smtClean="0"/>
              <a:t/>
            </a:r>
            <a:br>
              <a:rPr lang="ru-RU" sz="4000" smtClean="0"/>
            </a:br>
            <a:endParaRPr lang="ru-RU" sz="4000" smtClean="0"/>
          </a:p>
        </p:txBody>
      </p:sp>
      <p:sp>
        <p:nvSpPr>
          <p:cNvPr id="24578" name="Rectangle 3"/>
          <p:cNvSpPr>
            <a:spLocks noGrp="1"/>
          </p:cNvSpPr>
          <p:nvPr>
            <p:ph type="body" idx="1"/>
          </p:nvPr>
        </p:nvSpPr>
        <p:spPr>
          <a:xfrm>
            <a:off x="468313" y="1628775"/>
            <a:ext cx="8229600" cy="4525963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ru-RU" smtClean="0"/>
              <a:t>  </a:t>
            </a:r>
            <a:r>
              <a:rPr lang="ru-RU" sz="2800" smtClean="0"/>
              <a:t> </a:t>
            </a:r>
            <a:endParaRPr lang="ru-RU" smtClean="0"/>
          </a:p>
        </p:txBody>
      </p:sp>
      <p:sp>
        <p:nvSpPr>
          <p:cNvPr id="24579" name="Прямоугольник 3"/>
          <p:cNvSpPr>
            <a:spLocks noChangeArrowheads="1"/>
          </p:cNvSpPr>
          <p:nvPr/>
        </p:nvSpPr>
        <p:spPr bwMode="auto">
          <a:xfrm>
            <a:off x="642938" y="785813"/>
            <a:ext cx="6215062" cy="4832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/>
              <a:t>1.Нехватка компьютеров в школах</a:t>
            </a:r>
          </a:p>
          <a:p>
            <a:r>
              <a:rPr lang="ru-RU" sz="2800"/>
              <a:t>2. Стоимость электронных учебников (1 учебник -400000 рублей)</a:t>
            </a:r>
          </a:p>
          <a:p>
            <a:r>
              <a:rPr lang="ru-RU" sz="2800"/>
              <a:t>3.Нет постоянного и быстрого доступа в интернет</a:t>
            </a:r>
          </a:p>
          <a:p>
            <a:r>
              <a:rPr lang="ru-RU" sz="2800"/>
              <a:t>4. Не совсем хорошая физиологичность дисплея,  как средства восприятия информации</a:t>
            </a:r>
          </a:p>
          <a:p>
            <a:r>
              <a:rPr lang="ru-RU" sz="2800"/>
              <a:t>6.Неготовность педагогов к работе с электронными учебниками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297487"/>
          </a:xfrm>
        </p:spPr>
        <p:txBody>
          <a:bodyPr/>
          <a:lstStyle/>
          <a:p>
            <a:pPr eaLnBrk="1" hangingPunct="1"/>
            <a:r>
              <a:rPr lang="ru-RU" sz="3200" smtClean="0"/>
              <a:t>Среди </a:t>
            </a:r>
            <a:r>
              <a:rPr lang="ru-RU" sz="3200" b="1" smtClean="0"/>
              <a:t>уже существующих видов</a:t>
            </a:r>
            <a:r>
              <a:rPr lang="ru-RU" sz="3200" smtClean="0"/>
              <a:t> электронных учебников по иностранному языку широко распространены электронные тренажёры, позволяющие осуществлять программируемый выбор и ввод слов, режим их повторения, определять уровень сложности материала, получать комментарии, справку, осуществлять мгновенное оценивание</a:t>
            </a:r>
            <a:r>
              <a:rPr lang="ru-RU" sz="3600" smtClean="0"/>
              <a:t>.</a:t>
            </a:r>
            <a:br>
              <a:rPr lang="ru-RU" sz="3600" smtClean="0"/>
            </a:br>
            <a:endParaRPr lang="ru-RU" sz="3600" smtClean="0"/>
          </a:p>
        </p:txBody>
      </p:sp>
      <p:sp>
        <p:nvSpPr>
          <p:cNvPr id="25602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 typeface="Arial" charset="0"/>
              <a:buNone/>
            </a:pPr>
            <a:r>
              <a:rPr lang="ru-RU" smtClean="0"/>
              <a:t>    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800000"/>
      </a:hlink>
      <a:folHlink>
        <a:srgbClr val="D99694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389</TotalTime>
  <Words>591</Words>
  <Application>Microsoft Office PowerPoint</Application>
  <PresentationFormat>Экран (4:3)</PresentationFormat>
  <Paragraphs>40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Шаблон оформления</vt:lpstr>
      </vt:variant>
      <vt:variant>
        <vt:i4>2</vt:i4>
      </vt:variant>
      <vt:variant>
        <vt:lpstr>Заголовки слайдов</vt:lpstr>
      </vt:variant>
      <vt:variant>
        <vt:i4>15</vt:i4>
      </vt:variant>
    </vt:vector>
  </HeadingPairs>
  <TitlesOfParts>
    <vt:vector size="20" baseType="lpstr">
      <vt:lpstr>Arial</vt:lpstr>
      <vt:lpstr>Times New Roman</vt:lpstr>
      <vt:lpstr>Calibri</vt:lpstr>
      <vt:lpstr>Тема Office</vt:lpstr>
      <vt:lpstr>Тема Office</vt:lpstr>
      <vt:lpstr>Слайд 1</vt:lpstr>
      <vt:lpstr>Федеральный государственный стандарт нового поколения предъявляет новые требования к условиям реализации программ основного общего образования. Так, учебно-методическое обеспечение должно подкрепляться наличием учебников в электронной форме.  </vt:lpstr>
      <vt:lpstr>Слайд 3</vt:lpstr>
      <vt:lpstr>Приказ Минобрнауки России №1559 от 08 декабря 2014 </vt:lpstr>
      <vt:lpstr>Слайд 5</vt:lpstr>
      <vt:lpstr>Слайд 6</vt:lpstr>
      <vt:lpstr> </vt:lpstr>
      <vt:lpstr>Недостатки электронного учебника </vt:lpstr>
      <vt:lpstr>Среди уже существующих видов электронных учебников по иностранному языку широко распространены электронные тренажёры, позволяющие осуществлять программируемый выбор и ввод слов, режим их повторения, определять уровень сложности материала, получать комментарии, справку, осуществлять мгновенное оценивание. </vt:lpstr>
      <vt:lpstr>Слайд 10</vt:lpstr>
      <vt:lpstr>Лучшим техническим решением для электронного учебника может стать планшетный компьютер и мобильные устройства iPhone, iPad, iPod touch, которые позволяют работать с учебником в классе, дома и в дороге. На одном устройстве можно настроить подходящий режим воспроизведения аудиофайлов, всплывающие подсказки, интерактивные упражнения, режим повторения материала, уровень сложности, запись голоса, онлайн-поддержку, автоматическое оценивание, комментарии, пояснения, дающие возможность персонализации процесса обучения. </vt:lpstr>
      <vt:lpstr>Не все возрастные группы школьников могут осознанно пользоваться электронным учебником. Оптимальным возрастом работы с электронным учебником можно считать возраст от 14 лет и старше, а младшим школьникам время от времени давать игровые приложения, которые жёстко не привязаны к структуре учебника на бумажном носителе. </vt:lpstr>
      <vt:lpstr>Слайд 13</vt:lpstr>
      <vt:lpstr>Слайд 14</vt:lpstr>
      <vt:lpstr>Список литературы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Название презентации</dc:title>
  <dc:creator>Елена</dc:creator>
  <cp:lastModifiedBy>Sтт</cp:lastModifiedBy>
  <cp:revision>29</cp:revision>
  <dcterms:created xsi:type="dcterms:W3CDTF">2013-07-29T17:42:42Z</dcterms:created>
  <dcterms:modified xsi:type="dcterms:W3CDTF">2017-05-14T10:30:04Z</dcterms:modified>
</cp:coreProperties>
</file>