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58" r:id="rId8"/>
    <p:sldId id="263" r:id="rId9"/>
    <p:sldId id="264" r:id="rId10"/>
    <p:sldId id="265" r:id="rId11"/>
    <p:sldId id="266" r:id="rId12"/>
    <p:sldId id="268" r:id="rId13"/>
    <p:sldId id="269" r:id="rId14"/>
    <p:sldId id="288" r:id="rId15"/>
    <p:sldId id="293" r:id="rId16"/>
    <p:sldId id="296" r:id="rId17"/>
    <p:sldId id="290" r:id="rId18"/>
    <p:sldId id="276" r:id="rId19"/>
    <p:sldId id="294" r:id="rId20"/>
    <p:sldId id="274" r:id="rId21"/>
    <p:sldId id="275" r:id="rId22"/>
    <p:sldId id="299" r:id="rId23"/>
    <p:sldId id="298" r:id="rId24"/>
    <p:sldId id="272" r:id="rId25"/>
    <p:sldId id="27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2F"/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5/14/2017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357166"/>
            <a:ext cx="7789776" cy="839586"/>
          </a:xfrm>
        </p:spPr>
        <p:txBody>
          <a:bodyPr>
            <a:normAutofit/>
          </a:bodyPr>
          <a:lstStyle/>
          <a:p>
            <a:r>
              <a:rPr kumimoji="1" lang="ru-RU" sz="1600" dirty="0" smtClean="0"/>
              <a:t/>
            </a:r>
            <a:br>
              <a:rPr kumimoji="1" lang="ru-RU" sz="1600" dirty="0" smtClean="0"/>
            </a:b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ИГРОВЫЕ ТЕХНОЛОГИИ В ОБРАЗОВАТЕЛЬНОМ ПРОЦЕССЕ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60648"/>
            <a:ext cx="66967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Игровое упражнение</a:t>
            </a:r>
          </a:p>
          <a:p>
            <a:pPr algn="ctr"/>
            <a:r>
              <a:rPr lang="ru-RU" sz="3200" dirty="0" smtClean="0"/>
              <a:t> «Реши правильно и прочти»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131840" y="1628800"/>
          <a:ext cx="2376264" cy="3435096"/>
        </p:xfrm>
        <a:graphic>
          <a:graphicData uri="http://schemas.openxmlformats.org/drawingml/2006/table">
            <a:tbl>
              <a:tblPr/>
              <a:tblGrid>
                <a:gridCol w="1302991"/>
                <a:gridCol w="1073273"/>
              </a:tblGrid>
              <a:tr h="3312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– 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+ 2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10 – 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7 – 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+ 3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491176" cy="4619854"/>
        </p:xfrm>
        <a:graphic>
          <a:graphicData uri="http://schemas.openxmlformats.org/drawingml/2006/table">
            <a:tbl>
              <a:tblPr/>
              <a:tblGrid>
                <a:gridCol w="745588"/>
                <a:gridCol w="745588"/>
              </a:tblGrid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+mn-lt"/>
                        </a:rPr>
                        <a:t>И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2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3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4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5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6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7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8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9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0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10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Ц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5672"/>
          <a:stretch>
            <a:fillRect/>
          </a:stretch>
        </p:blipFill>
        <p:spPr>
          <a:xfrm>
            <a:off x="2500298" y="1142984"/>
            <a:ext cx="5857936" cy="47688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428604"/>
            <a:ext cx="685636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усского языка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85728"/>
            <a:ext cx="4031474" cy="55721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нирование0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5" y="1785926"/>
            <a:ext cx="7265797" cy="33552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0-010-KrossvordVazhnoe-slov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85729"/>
            <a:ext cx="6572296" cy="492922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547001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окружающего мира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_2_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357167"/>
            <a:ext cx="6477045" cy="485778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_2_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5" y="357166"/>
            <a:ext cx="6477005" cy="485775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81178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итературного чтения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kozlov.ru/upload/images/0408/040814172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3136624" cy="38164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3851920" y="836712"/>
            <a:ext cx="4680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«…ребенок должен играть, даже когда делает серьезное дело. Вся его жизнь – это игра.»</a:t>
            </a:r>
            <a:endParaRPr lang="ru-RU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386278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А.С. Макаренко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662860" y="857232"/>
            <a:ext cx="7824842" cy="3786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708920"/>
            <a:ext cx="758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ИГРОВЫЕ   ТЕХНОЛОГИИ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06184" y="103858"/>
            <a:ext cx="849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1"/>
                  </a:solidFill>
                </a:ln>
                <a:solidFill>
                  <a:srgbClr val="034D2F"/>
                </a:solidFill>
                <a:effectLst/>
              </a:rPr>
              <a:t>ЗА</a:t>
            </a:r>
            <a:endParaRPr lang="ru-RU" sz="4800" b="1" cap="none" spc="0" dirty="0">
              <a:ln w="12700">
                <a:solidFill>
                  <a:schemeClr val="tx1"/>
                </a:solidFill>
              </a:ln>
              <a:solidFill>
                <a:srgbClr val="034D2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44624"/>
            <a:ext cx="23918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ПРОТИВ</a:t>
            </a:r>
            <a:endParaRPr lang="ru-RU" sz="4800" b="1" cap="none" spc="5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57301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является естественной формой труда ребенка, приготовлением к   будущей жизни;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 способствует повышению интереса, активизации и   развитию мышления;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несет </a:t>
            </a:r>
            <a:r>
              <a:rPr lang="ru-RU" dirty="0" err="1" smtClean="0"/>
              <a:t>здоровьесберегающий</a:t>
            </a:r>
            <a:r>
              <a:rPr lang="ru-RU" dirty="0" smtClean="0"/>
              <a:t>   фактор в развитии и обучении;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048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идет передача опыта старших поколений младшим;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9249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способствует использованию    знаний в новой ситуации;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443711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-способствует объединению коллектива и формированию ответственности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148064" y="836712"/>
            <a:ext cx="399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-сложность в организации и проблемы с дисциплиной;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1484784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подготовка требует больших затрат времени, нежели ее проведение;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148064" y="220486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-увлекаясь игровой оболочкой, можно потерять образовательное содержание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3068960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невозможность использования на любом материале;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076056" y="3645024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-сложность в оценке учащихся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hool21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556792"/>
            <a:ext cx="4279512" cy="44947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school21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4107932" cy="396044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3336" y="2967335"/>
            <a:ext cx="7652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08194"/>
            <a:ext cx="82711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 ИГРОВЫХ ТЕХНОЛОГИЙ-</a:t>
            </a:r>
            <a:endParaRPr lang="ru-RU" sz="4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276872"/>
            <a:ext cx="6195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пробудить интерес </a:t>
            </a:r>
          </a:p>
          <a:p>
            <a:pPr algn="ctr"/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 познанию, </a:t>
            </a:r>
            <a:r>
              <a:rPr lang="ru-RU" sz="4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науке,</a:t>
            </a:r>
          </a:p>
          <a:p>
            <a:pPr algn="ctr"/>
            <a:r>
              <a:rPr lang="ru-RU" sz="4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книге, учению</a:t>
            </a:r>
            <a:endParaRPr lang="ru-RU" sz="4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Файл:Ushinsky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5957694" y="548681"/>
            <a:ext cx="2815963" cy="374441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467544" y="764704"/>
            <a:ext cx="52565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i="1" dirty="0" smtClean="0"/>
              <a:t>«Для дитяти игра – действительность, и действительность гораздо более интересная, чем та, которая его окружает. Интереснее она для ребенка именно потому, что отчасти есть его собственное создание… в игре же дитя, уже зреющий человек пробует свои силы и самостоятельно распоряжается своими же созданиями.»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495092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К.Д. Ушинский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5969" y="44624"/>
            <a:ext cx="668625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 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ИГРОВЫХ ТЕХНОЛОГИЙ: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98884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эффективное средство воспитания познавательных интересов и активизации деятельности учащихся;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270892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тренировка памяти, помогающая учащимся выработать речевые умения и навыки;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335699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стимулирует умственную деятельность учащихся, развивает внимание и познавательный интерес к предмету;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0770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способствует преодолению пассивности учеников;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57183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способствует усилению работоспособности учащихся.</a:t>
            </a:r>
            <a:endParaRPr lang="ru-RU" i="1" dirty="0"/>
          </a:p>
        </p:txBody>
      </p:sp>
      <p:sp>
        <p:nvSpPr>
          <p:cNvPr id="10" name="Ромб 9"/>
          <p:cNvSpPr/>
          <p:nvPr/>
        </p:nvSpPr>
        <p:spPr>
          <a:xfrm>
            <a:off x="755576" y="2132856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755576" y="2852936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755576" y="3501008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5576" y="4221088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755576" y="4725144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635896" y="468451"/>
            <a:ext cx="48024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/>
              <a:t>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любознательности.»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012160" y="4058856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/>
              <a:t>В.А. Сухомлинский</a:t>
            </a:r>
          </a:p>
        </p:txBody>
      </p:sp>
      <p:pic>
        <p:nvPicPr>
          <p:cNvPr id="20483" name="Picture 3" descr="Картинка 13 из 206"/>
          <p:cNvPicPr>
            <a:picLocks noChangeAspect="1" noChangeArrowheads="1"/>
          </p:cNvPicPr>
          <p:nvPr/>
        </p:nvPicPr>
        <p:blipFill>
          <a:blip r:embed="rId2" cstate="print"/>
          <a:srcRect b="23250"/>
          <a:stretch>
            <a:fillRect/>
          </a:stretch>
        </p:blipFill>
        <p:spPr bwMode="auto">
          <a:xfrm>
            <a:off x="539552" y="764704"/>
            <a:ext cx="2797969" cy="338437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42918"/>
            <a:ext cx="685636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</a:t>
            </a:r>
          </a:p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математики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60648"/>
            <a:ext cx="42839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Times New Roman" pitchFamily="18" charset="0"/>
              </a:rPr>
              <a:t>Расставьте карточки,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Times New Roman" pitchFamily="18" charset="0"/>
              </a:rPr>
              <a:t> начиная с самой большой.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404664"/>
            <a:ext cx="0" cy="52565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C:\Documents and Settings\UserXP\Мои документы\Мои рисунки\1ясчи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88843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932040" y="260648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cs typeface="Times New Roman" pitchFamily="18" charset="0"/>
              </a:rPr>
              <a:t>Постройте </a:t>
            </a:r>
          </a:p>
          <a:p>
            <a:pPr algn="ctr"/>
            <a:r>
              <a:rPr lang="ru-RU" sz="2800" dirty="0" smtClean="0">
                <a:cs typeface="Times New Roman" pitchFamily="18" charset="0"/>
              </a:rPr>
              <a:t>пирамидку.</a:t>
            </a:r>
          </a:p>
        </p:txBody>
      </p:sp>
      <p:pic>
        <p:nvPicPr>
          <p:cNvPr id="7" name="Рисунок 6" descr="C:\Documents and Settings\UserXP\Мои документы\Мои рисунки\1ясчичяИСМсчисмт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2"/>
            <a:ext cx="432435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264696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53358" y="260648"/>
            <a:ext cx="4962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Игра «Домино»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</Template>
  <TotalTime>300</TotalTime>
  <Words>383</Words>
  <Application>Microsoft Office PowerPoint</Application>
  <PresentationFormat>Экран (4:3)</PresentationFormat>
  <Paragraphs>91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MSC_MS_RU_RU_Ed_4_Accessories_2007v_Russia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общеобразовательная школа №7  с углубленным изучением отдельных предметов» </dc:title>
  <dc:creator>User</dc:creator>
  <cp:lastModifiedBy>DELL</cp:lastModifiedBy>
  <cp:revision>56</cp:revision>
  <dcterms:created xsi:type="dcterms:W3CDTF">2011-10-28T18:31:27Z</dcterms:created>
  <dcterms:modified xsi:type="dcterms:W3CDTF">2017-05-14T09:31:23Z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