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2" r:id="rId13"/>
    <p:sldId id="273" r:id="rId14"/>
    <p:sldId id="266" r:id="rId15"/>
    <p:sldId id="274" r:id="rId16"/>
    <p:sldId id="275" r:id="rId17"/>
    <p:sldId id="267" r:id="rId18"/>
    <p:sldId id="276" r:id="rId19"/>
    <p:sldId id="268" r:id="rId20"/>
    <p:sldId id="270" r:id="rId21"/>
    <p:sldId id="269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Начало" id="{CAAA95F9-4F39-41F0-987F-05E8677E21AE}">
          <p14:sldIdLst>
            <p14:sldId id="256"/>
            <p14:sldId id="279"/>
          </p14:sldIdLst>
        </p14:section>
        <p14:section name="География" id="{CAE04AC9-F635-420A-A299-3C0DAF2AE9EF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  <p14:section name="Достопримечательности" id="{2AC69785-036B-4ADB-8CC3-AE966BF57DE1}">
          <p14:sldIdLst>
            <p14:sldId id="265"/>
            <p14:sldId id="272"/>
            <p14:sldId id="273"/>
            <p14:sldId id="266"/>
            <p14:sldId id="274"/>
            <p14:sldId id="275"/>
            <p14:sldId id="267"/>
            <p14:sldId id="276"/>
            <p14:sldId id="268"/>
            <p14:sldId id="270"/>
            <p14:sldId id="269"/>
          </p14:sldIdLst>
        </p14:section>
        <p14:section name="Источники, цвета и предупреждение" id="{D94BBB21-FAB6-4FC8-A214-45BAFB612E7C}">
          <p14:sldIdLst>
            <p14:sldId id="277"/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F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27" autoAdjust="0"/>
  </p:normalViewPr>
  <p:slideViewPr>
    <p:cSldViewPr snapToGrid="0">
      <p:cViewPr varScale="1">
        <p:scale>
          <a:sx n="109" d="100"/>
          <a:sy n="109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83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88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9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357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02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08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00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341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385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9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09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F839D-D79C-4B29-A439-603751FC4FB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BD34C-0856-485B-806E-8C8B649CC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3782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tonkosti.ru/%D0%91%D0%BE%D1%80%D0%BE%D0%B1%D1%83%D0%B4%D1%83%D1%80" TargetMode="External"/><Relationship Id="rId2" Type="http://schemas.openxmlformats.org/officeDocument/2006/relationships/hyperlink" Target="https://ru.wikipedia.org/wiki/%D0%93%D0%B5%D0%BE%D0%B3%D1%80%D0%B0%D1%84%D0%B8%D1%8F_%D0%98%D0%BD%D0%B4%D0%BE%D0%BD%D0%B5%D0%B7%D0%B8%D0%B8#.D0.9A.D0.BB.D0.B8.D0.BC.D0.B0.D1.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onkosti.ru/%D0%A5%D1%80%D0%B0%D0%BC_%D0%A2%D0%B0%D0%BD%D0%B0%D1%85-%D0%9B%D0%BE%D1%82" TargetMode="External"/><Relationship Id="rId5" Type="http://schemas.openxmlformats.org/officeDocument/2006/relationships/hyperlink" Target="https://tonkosti.ru/%D0%9F%D1%80%D0%B0%D0%BC%D0%B1%D0%B0%D0%BD%D0%B0%D0%BD" TargetMode="External"/><Relationship Id="rId4" Type="http://schemas.openxmlformats.org/officeDocument/2006/relationships/hyperlink" Target="https://tonkosti.ru/%D0%9B%D0%B5%D1%81_%D0%BE%D0%B1%D0%B5%D0%B7%D1%8C%D1%8F%D0%BD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>
                <a:solidFill>
                  <a:srgbClr val="FFFF00"/>
                </a:solidFill>
                <a:latin typeface="PricedownC" pitchFamily="2" charset="0"/>
              </a:rPr>
              <a:t>И</a:t>
            </a:r>
            <a:r>
              <a:rPr lang="ru-RU" sz="9600" dirty="0" smtClean="0">
                <a:solidFill>
                  <a:srgbClr val="FFFF00"/>
                </a:solidFill>
                <a:latin typeface="PricedownC" pitchFamily="2" charset="0"/>
              </a:rPr>
              <a:t>ндонезия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PricedownC" pitchFamily="2" charset="0"/>
              </a:rPr>
              <a:t>Страны Азии</a:t>
            </a:r>
            <a:endParaRPr lang="ru-RU" sz="5400" dirty="0">
              <a:solidFill>
                <a:srgbClr val="FFFF00"/>
              </a:solidFill>
              <a:latin typeface="PricedownC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75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44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PricedownC" pitchFamily="2" charset="0"/>
              </a:rPr>
              <a:t>Животный мир</a:t>
            </a:r>
            <a:endParaRPr lang="ru-RU" sz="7200" dirty="0">
              <a:solidFill>
                <a:srgbClr val="FFFF00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Индонезия имеет самую богатую фауну среди всех стран </a:t>
            </a:r>
            <a:r>
              <a:rPr lang="ru-RU" dirty="0" smtClean="0">
                <a:solidFill>
                  <a:srgbClr val="FFFF00"/>
                </a:solidFill>
                <a:latin typeface="Impact" panose="020B0806030902050204" pitchFamily="34" charset="0"/>
              </a:rPr>
              <a:t>мира. 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Многообразием отличаются практически все основные классы животных, обитающих в Индонезии. На начало XXI века здесь было зарегистрировано 515 видов млекопитающих, 1531 вид птиц, 122 вида бабочек, более 600 видов пресмыкающихся и более 270 видов земноводных. При этом эндемиками являются, в частности, 39 % млекопитающих и 36 % птиц. В числе наиболее известных эндемиков —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комодский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варан, олень Куля, бабирусса,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тонкский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Impact" panose="020B0806030902050204" pitchFamily="34" charset="0"/>
              </a:rPr>
              <a:t>макак.</a:t>
            </a:r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60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585" y="221434"/>
            <a:ext cx="5540829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PricedownC" pitchFamily="2" charset="0"/>
              </a:rPr>
              <a:t>Храм боробудур</a:t>
            </a:r>
            <a:endParaRPr lang="ru-RU" sz="7200" dirty="0">
              <a:solidFill>
                <a:srgbClr val="FFFF00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Боробудур, расположенный на острове Ява, примерно в 40 км к северо-западу от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Джокьякарты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, представляет собой буддийский храмовый комплекс, состоящий из девяти ярусов (шести квадратных и трех круглых платформ) и украшенный 2672 барельефами и 504 статуями Будды. Главный купол храма, расположенный в центре верхней платформы, окружен 72 статуями Будды, размещенными внутри ступ.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После масштабной реставрации, проведенной в период 1975-1982 гг., Боробудур был внесен в список Всемирного наследия ЮНЕСКО.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Построенный предположительно в 9 веке во время правления династии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Сайлендра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, храм Боробудур до сих пор является местом паломничества буддистов. По мере совершения ритуального обхода каждого яруса паломники знакомятся с жизнью Будды и элементами его учения. Направляясь к вершине храма, пилигримы продвигаются по обширной системе лестниц и коридоров через три уровня буддийской космологии: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Камадхату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(мир страстей),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Рупадхату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(мир форм) и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Арупадхату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(мир без форм).</a:t>
            </a:r>
          </a:p>
          <a:p>
            <a:r>
              <a:rPr lang="ru-RU" b="1" dirty="0">
                <a:solidFill>
                  <a:srgbClr val="FFFF00"/>
                </a:solidFill>
                <a:latin typeface="Impact" panose="020B0806030902050204" pitchFamily="34" charset="0"/>
              </a:rPr>
              <a:t>Сотни лет Боробудур лежал покрытый вулканическим пеплом и заросший джунглями, а факты, свидетельствующие о том, каким образом этот уникальный памятник оказался забытым, до сих пор остаются загадкой.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Сотни лет Боробудур лежал покрытый вулканическим пеплом и заросший джунглями, а факты, свидетельствующие о том, каким образом этот уникальный памятник оказался забытым, до сих пор остаются загадкой. Обнаружен он был лишь во время английской оккупации острова в 1811-1816 гг. Назначенный в то время губернатором лейтенант Томас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Стэмфорд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Раффлз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проявлял большой интерес к истории Явы. Посетив в 1814 г.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Семаранг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во время своего инспекционного «турне» по острову, губернатор получил сообщение о найденном глубоко в джунглях монументе. Из-за невозможности совершить открытие лично,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Раффлз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отправил туда голландского инженера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Корнелиуса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, собравшего команду из 200 человек. За два месяца монумент был очищен от деревьев и растительности, и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Корнелиус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смог представить губернатору отчет о проделанной работе, снабдив его некоторыми зарисовками. И хотя о «находке» памятника было сказано всего пару фраз, открытие его приписывают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Раффлзу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.</a:t>
            </a:r>
          </a:p>
          <a:p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13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4531" y="5829300"/>
            <a:ext cx="5022937" cy="1028700"/>
          </a:xfrm>
        </p:spPr>
        <p:txBody>
          <a:bodyPr/>
          <a:lstStyle/>
          <a:p>
            <a:pPr algn="ctr"/>
            <a:r>
              <a:rPr lang="ru-RU" dirty="0" smtClean="0"/>
              <a:t>Вид с северо-запада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121920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22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6907" y="5824602"/>
            <a:ext cx="3838183" cy="1325563"/>
          </a:xfrm>
        </p:spPr>
        <p:txBody>
          <a:bodyPr/>
          <a:lstStyle/>
          <a:p>
            <a:pPr algn="ctr"/>
            <a:r>
              <a:rPr lang="ru-RU" dirty="0" smtClean="0"/>
              <a:t>Открытая Ступа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301"/>
            <a:ext cx="12191999" cy="546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8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PricedownC" pitchFamily="2" charset="0"/>
              </a:rPr>
              <a:t>Лес Обезьян</a:t>
            </a:r>
            <a:endParaRPr lang="ru-RU" sz="7200" dirty="0">
              <a:solidFill>
                <a:srgbClr val="FFFF00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На Бали часто встречаются обезьяны, а в Убуде их целый лес. Их дом находится в нескольких километрах от столицы острова. Чтобы добраться до леса, нужно пройти сквозь сеть зеленых массивов и лабиринтов.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В этом лесу главная достопримечательность — обезьяны, но можно увидеть и другие интересные места. Например, храмы, которые наполняют атмосферу леса мистикой. Не нравятся хитрые животные — исследуйте местную флору. Благо здесь много диковинных растений.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Обезьяны обожают внимание, хотя и избалованы им. Они чувствуют себя хозяевами, а с гостями обращаются бесцеремонно. Поэтому нужно соблюдать правила безопасности: прятать украшения, головные уборы, очки и блестящие предметы. Газом не успеете моргнуть, как обезьяна свистнет у вас бейсболку.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Знающие люди рассказывают, что в лес можно попасть за деньги и бесплатно. Первый вариант — оплата в кассу. Для взрослых входной билет обойдется в 20 тысяч рупий. Что касается второго способа, то попасть бесплатно можно после 18:00, когда прекращают работать кассы. Делаете лицо кирпичом — и вперед.</a:t>
            </a:r>
          </a:p>
          <a:p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06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3171" y="5868442"/>
            <a:ext cx="3825658" cy="1325563"/>
          </a:xfrm>
        </p:spPr>
        <p:txBody>
          <a:bodyPr/>
          <a:lstStyle/>
          <a:p>
            <a:pPr algn="ctr"/>
            <a:r>
              <a:rPr lang="ru-RU" dirty="0" smtClean="0"/>
              <a:t>В Лесу Обезьян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197"/>
            <a:ext cx="12192000" cy="5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72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2130" y="5883166"/>
            <a:ext cx="4827740" cy="1325563"/>
          </a:xfrm>
        </p:spPr>
        <p:txBody>
          <a:bodyPr/>
          <a:lstStyle/>
          <a:p>
            <a:pPr algn="ctr"/>
            <a:r>
              <a:rPr lang="ru-RU" dirty="0" smtClean="0"/>
              <a:t>Семейство Обезьян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248"/>
            <a:ext cx="12192000" cy="563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PricedownC" pitchFamily="2" charset="0"/>
              </a:rPr>
              <a:t>Прамбанан</a:t>
            </a:r>
            <a:endParaRPr lang="ru-RU" sz="7200" dirty="0">
              <a:solidFill>
                <a:srgbClr val="FFFF00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Крупнейший в Индонезии комплекс религиозных построек, Прамбанан включает более двух сотен храмов, большая часть которых, увы, пребывает в состоянии руин и развалин — а все из-за сильных землетрясений и извержений вулканов. Однако здесь и в наши дни есть что посмотреть: в первой половине 20 века подпирающие небосвод шпили индуистских и буддийских святилищ отреставрировали голландские ученые. «Кульминацией» всего комплекса можно назвать три храма, что возвышаются над центром верхней концентрической платформы в центре Прамбанана — местные называют их «Лара Джонгранг», что в переводе с языка жителей острова Ява означает «Стройная дева». Все они украшены причудливым, исключительно тонкой работы каменным рельефом на темы древнеиндийского эпоса «Рамаяна». Рядом — всевозможные святилища поменьше, что посвящены мифическому быку Нанди, ездовой птице бога Вишну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Гаруде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и другим.</a:t>
            </a:r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35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9581" y="6195990"/>
            <a:ext cx="2936310" cy="6620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 спереди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205"/>
            <a:ext cx="12192000" cy="552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4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PricedownC" pitchFamily="2" charset="0"/>
              </a:rPr>
              <a:t>Храм </a:t>
            </a:r>
            <a:r>
              <a:rPr lang="ru-RU" sz="7200" dirty="0">
                <a:solidFill>
                  <a:srgbClr val="FFFF00"/>
                </a:solidFill>
                <a:latin typeface="PricedownC" pitchFamily="2" charset="0"/>
              </a:rPr>
              <a:t>Т</a:t>
            </a:r>
            <a:r>
              <a:rPr lang="ru-RU" sz="7200" dirty="0" smtClean="0">
                <a:solidFill>
                  <a:srgbClr val="FFFF00"/>
                </a:solidFill>
                <a:latin typeface="PricedownC" pitchFamily="2" charset="0"/>
              </a:rPr>
              <a:t>анах-Лот</a:t>
            </a:r>
            <a:endParaRPr lang="ru-RU" sz="7200" dirty="0">
              <a:solidFill>
                <a:srgbClr val="FFFF00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Э</a:t>
            </a:r>
            <a:r>
              <a:rPr lang="ru-RU" dirty="0" smtClean="0">
                <a:solidFill>
                  <a:srgbClr val="FFFF00"/>
                </a:solidFill>
                <a:latin typeface="Impact" panose="020B0806030902050204" pitchFamily="34" charset="0"/>
              </a:rPr>
              <a:t>то 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горы и храм в Бали. Все это можно найти у берегов острова. Сюда приходят не только паломники, но и простые туристы — поглазеть на экзотику и природу. Танах-Лот можно часто увидеть на открытках и фотографиях, которые путешественники привозят домой.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«Земля в море» — так переводится название храма. Он находится в небезопасном месте, на отвесной скале. Эту скалу много веков точил океан, вот и получилась такая каменная загогулина.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Говорят, что храм построил священник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Нирарт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в 15 веке. Он как-то гулял по берегу и увидел красивую скалу. Поселился там и приказал своим помощникам приносить сюда еду. Когда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Нирарт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почувствовал, что это место святое, он отдал приказ о строительстве храма.</a:t>
            </a:r>
          </a:p>
          <a:p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56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PricedownC" pitchFamily="2" charset="0"/>
              </a:rPr>
              <a:t>Карта презентации</a:t>
            </a:r>
            <a:endParaRPr lang="ru-RU" sz="7200" dirty="0">
              <a:solidFill>
                <a:srgbClr val="FFFF00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838200" y="1825625"/>
            <a:ext cx="3637085" cy="987913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93531" y="1825625"/>
            <a:ext cx="3938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География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475285" y="1825625"/>
            <a:ext cx="2206869" cy="987913"/>
          </a:xfrm>
          <a:prstGeom prst="flowChartProcess">
            <a:avLst/>
          </a:prstGeom>
          <a:ln>
            <a:solidFill>
              <a:srgbClr val="76F07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  <a:hlinkClick r:id="rId2" action="ppaction://hlinksldjump"/>
              </a:rPr>
              <a:t>Общая Информация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699738" y="1825625"/>
            <a:ext cx="2303584" cy="987913"/>
          </a:xfrm>
          <a:prstGeom prst="flowChartProcess">
            <a:avLst/>
          </a:prstGeom>
          <a:ln>
            <a:solidFill>
              <a:srgbClr val="76F07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Геология</a:t>
            </a:r>
            <a:endParaRPr lang="ru-RU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8985738" y="1825625"/>
            <a:ext cx="2368062" cy="987913"/>
          </a:xfrm>
          <a:prstGeom prst="flowChartProcess">
            <a:avLst/>
          </a:prstGeom>
          <a:ln>
            <a:solidFill>
              <a:srgbClr val="76F07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Геология ч. 2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2813538"/>
            <a:ext cx="1861038" cy="844062"/>
          </a:xfrm>
          <a:prstGeom prst="rect">
            <a:avLst/>
          </a:prstGeom>
          <a:ln>
            <a:solidFill>
              <a:srgbClr val="76F07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sldjump"/>
              </a:rPr>
              <a:t>Сейсмология</a:t>
            </a:r>
            <a:endParaRPr lang="ru-RU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2699238" y="2813538"/>
            <a:ext cx="1776047" cy="844062"/>
          </a:xfrm>
          <a:prstGeom prst="flowChartProcess">
            <a:avLst/>
          </a:prstGeom>
          <a:ln>
            <a:solidFill>
              <a:srgbClr val="76F07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6" action="ppaction://hlinksldjump"/>
              </a:rPr>
              <a:t>Рельеф</a:t>
            </a:r>
            <a:endParaRPr lang="ru-RU" dirty="0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475285" y="2813538"/>
            <a:ext cx="2206869" cy="844062"/>
          </a:xfrm>
          <a:prstGeom prst="flowChartProcess">
            <a:avLst/>
          </a:prstGeom>
          <a:ln>
            <a:solidFill>
              <a:srgbClr val="76F07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7" action="ppaction://hlinksldjump"/>
              </a:rPr>
              <a:t>Климат</a:t>
            </a:r>
            <a:endParaRPr lang="ru-RU" dirty="0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682154" y="2813538"/>
            <a:ext cx="2303584" cy="844062"/>
          </a:xfrm>
          <a:prstGeom prst="flowChartProcess">
            <a:avLst/>
          </a:prstGeom>
          <a:ln>
            <a:solidFill>
              <a:srgbClr val="76F07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sldjump"/>
              </a:rPr>
              <a:t>Растительность</a:t>
            </a:r>
            <a:endParaRPr lang="ru-RU" dirty="0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8985738" y="2813538"/>
            <a:ext cx="2385646" cy="844062"/>
          </a:xfrm>
          <a:prstGeom prst="flowChartProcess">
            <a:avLst/>
          </a:prstGeom>
          <a:ln>
            <a:solidFill>
              <a:srgbClr val="76F07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9" action="ppaction://hlinksldjump"/>
              </a:rPr>
              <a:t>Животный мир</a:t>
            </a:r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838200" y="3657601"/>
            <a:ext cx="3637085" cy="870438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Достопримечательности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4475285" y="3657600"/>
            <a:ext cx="2206869" cy="870439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0" action="ppaction://hlinksldjump"/>
              </a:rPr>
              <a:t>Храм Боробудур</a:t>
            </a:r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6682154" y="3657600"/>
            <a:ext cx="2321168" cy="870439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11" action="ppaction://hlinksldjump"/>
              </a:rPr>
              <a:t>Храм </a:t>
            </a:r>
            <a:r>
              <a:rPr lang="ru-RU" dirty="0" smtClean="0">
                <a:hlinkClick r:id="rId11" action="ppaction://hlinksldjump"/>
              </a:rPr>
              <a:t>Боробудур </a:t>
            </a:r>
          </a:p>
          <a:p>
            <a:pPr algn="ctr"/>
            <a:r>
              <a:rPr lang="ru-RU" dirty="0" smtClean="0">
                <a:hlinkClick r:id="rId11" action="ppaction://hlinksldjump"/>
              </a:rPr>
              <a:t>Вид с северо-запада</a:t>
            </a:r>
            <a:endParaRPr lang="ru-RU" dirty="0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9003322" y="3666392"/>
            <a:ext cx="2368062" cy="870439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12" action="ppaction://hlinksldjump"/>
              </a:rPr>
              <a:t>Храм </a:t>
            </a:r>
            <a:r>
              <a:rPr lang="ru-RU" dirty="0" smtClean="0">
                <a:hlinkClick r:id="rId12" action="ppaction://hlinksldjump"/>
              </a:rPr>
              <a:t>Боробудур</a:t>
            </a:r>
          </a:p>
          <a:p>
            <a:pPr algn="ctr"/>
            <a:r>
              <a:rPr lang="ru-RU" dirty="0" smtClean="0">
                <a:hlinkClick r:id="rId12" action="ppaction://hlinksldjump"/>
              </a:rPr>
              <a:t>Открытая ступа</a:t>
            </a:r>
            <a:endParaRPr lang="ru-RU" dirty="0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838200" y="4528039"/>
            <a:ext cx="1861038" cy="756139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3" action="ppaction://hlinksldjump"/>
              </a:rPr>
              <a:t>Лес Обезьян</a:t>
            </a:r>
            <a:endParaRPr lang="ru-RU" dirty="0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2699238" y="4528039"/>
            <a:ext cx="1784839" cy="756139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14" action="ppaction://hlinksldjump"/>
              </a:rPr>
              <a:t>Лес </a:t>
            </a:r>
            <a:r>
              <a:rPr lang="ru-RU" dirty="0" smtClean="0">
                <a:hlinkClick r:id="rId14" action="ppaction://hlinksldjump"/>
              </a:rPr>
              <a:t>Обезьян</a:t>
            </a:r>
            <a:endParaRPr lang="ru-RU" dirty="0">
              <a:hlinkClick r:id="rId14" action="ppaction://hlinksldjump"/>
            </a:endParaRPr>
          </a:p>
          <a:p>
            <a:pPr algn="ctr"/>
            <a:r>
              <a:rPr lang="ru-RU" dirty="0" smtClean="0">
                <a:hlinkClick r:id="rId14" action="ppaction://hlinksldjump"/>
              </a:rPr>
              <a:t>В лесу обезьян</a:t>
            </a:r>
            <a:endParaRPr lang="ru-RU" dirty="0"/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4484077" y="4528039"/>
            <a:ext cx="2198077" cy="756139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15" action="ppaction://hlinksldjump"/>
              </a:rPr>
              <a:t>Лес </a:t>
            </a:r>
            <a:r>
              <a:rPr lang="ru-RU" dirty="0" smtClean="0">
                <a:hlinkClick r:id="rId15" action="ppaction://hlinksldjump"/>
              </a:rPr>
              <a:t>Обезьян</a:t>
            </a:r>
          </a:p>
          <a:p>
            <a:pPr algn="ctr"/>
            <a:r>
              <a:rPr lang="ru-RU" dirty="0" smtClean="0">
                <a:hlinkClick r:id="rId15" action="ppaction://hlinksldjump"/>
              </a:rPr>
              <a:t>Семейство обезьян</a:t>
            </a:r>
            <a:endParaRPr lang="ru-RU" dirty="0"/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6682154" y="4528040"/>
            <a:ext cx="2321168" cy="756138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6" action="ppaction://hlinksldjump"/>
              </a:rPr>
              <a:t>Прамбанан</a:t>
            </a:r>
            <a:endParaRPr lang="ru-RU" dirty="0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9003322" y="4528039"/>
            <a:ext cx="2368062" cy="756139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7" action="ppaction://hlinksldjump"/>
              </a:rPr>
              <a:t>Прамбанан</a:t>
            </a:r>
          </a:p>
          <a:p>
            <a:pPr algn="ctr"/>
            <a:r>
              <a:rPr lang="ru-RU" dirty="0" smtClean="0">
                <a:hlinkClick r:id="rId17" action="ppaction://hlinksldjump"/>
              </a:rPr>
              <a:t>Вид спереди</a:t>
            </a:r>
            <a:endParaRPr lang="ru-RU" dirty="0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838200" y="5284178"/>
            <a:ext cx="1861038" cy="905607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18" action="ppaction://hlinksldjump"/>
              </a:rPr>
              <a:t>Храм </a:t>
            </a:r>
            <a:r>
              <a:rPr lang="ru-RU" dirty="0" smtClean="0">
                <a:hlinkClick r:id="rId18" action="ppaction://hlinksldjump"/>
              </a:rPr>
              <a:t>Танах-Лот</a:t>
            </a:r>
            <a:endParaRPr lang="ru-RU" dirty="0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2708029" y="5284177"/>
            <a:ext cx="1767255" cy="905607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9" action="ppaction://hlinksldjump"/>
              </a:rPr>
              <a:t>Храм Танах-Лот</a:t>
            </a:r>
          </a:p>
          <a:p>
            <a:pPr algn="ctr"/>
            <a:r>
              <a:rPr lang="ru-RU" dirty="0" smtClean="0">
                <a:hlinkClick r:id="rId19" action="ppaction://hlinksldjump"/>
              </a:rPr>
              <a:t>Вид с юга</a:t>
            </a:r>
            <a:endParaRPr lang="ru-RU" dirty="0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4484077" y="5284176"/>
            <a:ext cx="2198077" cy="905608"/>
          </a:xfrm>
          <a:prstGeom prst="flowChart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20" action="ppaction://hlinksldjump"/>
              </a:rPr>
              <a:t>Храм </a:t>
            </a:r>
            <a:r>
              <a:rPr lang="ru-RU" dirty="0" smtClean="0">
                <a:hlinkClick r:id="rId20" action="ppaction://hlinksldjump"/>
              </a:rPr>
              <a:t>Танах-Лот</a:t>
            </a:r>
          </a:p>
          <a:p>
            <a:pPr algn="ctr"/>
            <a:r>
              <a:rPr lang="ru-RU" dirty="0" smtClean="0">
                <a:hlinkClick r:id="rId20" action="ppaction://hlinksldjump"/>
              </a:rPr>
              <a:t>Отлив</a:t>
            </a:r>
            <a:endParaRPr lang="ru-RU" dirty="0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6673362" y="5284176"/>
            <a:ext cx="1239716" cy="90560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Источники</a:t>
            </a:r>
            <a:r>
              <a:rPr lang="en-US" sz="1400" dirty="0" smtClean="0">
                <a:solidFill>
                  <a:srgbClr val="FFFF00"/>
                </a:solidFill>
              </a:rPr>
              <a:t>, </a:t>
            </a:r>
            <a:r>
              <a:rPr lang="ru-RU" sz="1400" dirty="0" smtClean="0">
                <a:solidFill>
                  <a:srgbClr val="FFFF00"/>
                </a:solidFill>
              </a:rPr>
              <a:t>цвета и предупреждение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7913078" y="5284176"/>
            <a:ext cx="1090244" cy="90560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1" action="ppaction://hlinksldjump"/>
              </a:rPr>
              <a:t>Источники и цвета</a:t>
            </a:r>
            <a:endParaRPr lang="ru-RU" dirty="0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9003322" y="5284176"/>
            <a:ext cx="2368062" cy="90560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2" action="ppaction://hlinksldjump"/>
              </a:rPr>
              <a:t>Предупреждение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15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1608" y="6165669"/>
            <a:ext cx="3868783" cy="6923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 с юга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4583"/>
            <a:ext cx="12192000" cy="542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00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2830" y="6165668"/>
            <a:ext cx="5006340" cy="6923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тлив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330"/>
            <a:ext cx="12192000" cy="547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8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6094" y="0"/>
            <a:ext cx="7199811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Segoe Script" panose="030B0504020000000003" pitchFamily="66" charset="0"/>
              </a:rPr>
              <a:t>Спасибо за просмотр</a:t>
            </a:r>
            <a:endParaRPr lang="ru-RU" dirty="0">
              <a:solidFill>
                <a:srgbClr val="FFFF00"/>
              </a:solidFill>
              <a:latin typeface="Segoe Script" panose="030B0504020000000003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93224"/>
            <a:ext cx="12192000" cy="55647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Цвета:</a:t>
            </a:r>
          </a:p>
          <a:p>
            <a:r>
              <a:rPr lang="en-US" dirty="0"/>
              <a:t>#</a:t>
            </a:r>
            <a:r>
              <a:rPr lang="en-US" dirty="0" smtClean="0">
                <a:solidFill>
                  <a:srgbClr val="76F07C"/>
                </a:solidFill>
              </a:rPr>
              <a:t>76F07C</a:t>
            </a:r>
          </a:p>
          <a:p>
            <a:r>
              <a:rPr lang="en-US" dirty="0" smtClean="0"/>
              <a:t>#</a:t>
            </a:r>
            <a:r>
              <a:rPr lang="en-US" dirty="0" smtClean="0">
                <a:solidFill>
                  <a:srgbClr val="FFFF00"/>
                </a:solidFill>
              </a:rPr>
              <a:t>FFFF00</a:t>
            </a:r>
          </a:p>
          <a:p>
            <a:r>
              <a:rPr lang="en-US" dirty="0" smtClean="0"/>
              <a:t>#</a:t>
            </a:r>
            <a:r>
              <a:rPr lang="en-US" dirty="0" smtClean="0">
                <a:solidFill>
                  <a:srgbClr val="FF0000"/>
                </a:solidFill>
              </a:rPr>
              <a:t>FF0000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Источники: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ru.wikipedia.org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-</a:t>
            </a:r>
          </a:p>
          <a:p>
            <a:r>
              <a:rPr lang="en-US" dirty="0" smtClean="0">
                <a:solidFill>
                  <a:srgbClr val="FFFF00"/>
                </a:solidFill>
                <a:hlinkClick r:id="rId2"/>
              </a:rPr>
              <a:t>https</a:t>
            </a:r>
            <a:r>
              <a:rPr lang="en-US" dirty="0">
                <a:solidFill>
                  <a:srgbClr val="FFFF00"/>
                </a:solidFill>
                <a:hlinkClick r:id="rId2"/>
              </a:rPr>
              <a:t>://ru.wikipedia.org/wiki/%D0%93%D0%B5%D0%BE%D0%B3%D1%80%D0%B0%D1%84%D0%B8%D1%8F_%D0%98%D0%BD%D0%B4%D0%BE%D0%BD%D0%B5%D0%B7%D0%B8%D0%B8#.</a:t>
            </a:r>
            <a:r>
              <a:rPr lang="en-US" dirty="0" smtClean="0">
                <a:solidFill>
                  <a:srgbClr val="FFFF00"/>
                </a:solidFill>
                <a:hlinkClick r:id="rId2"/>
              </a:rPr>
              <a:t>D0.9A.D0.BB.D0.B8.D0.BC.D0.B0.D1.82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https://</a:t>
            </a:r>
            <a:r>
              <a:rPr lang="en-US" dirty="0" smtClean="0">
                <a:solidFill>
                  <a:srgbClr val="FFFF00"/>
                </a:solidFill>
              </a:rPr>
              <a:t>tonkosti.ru</a:t>
            </a:r>
            <a:r>
              <a:rPr lang="ru-RU" dirty="0">
                <a:solidFill>
                  <a:srgbClr val="FFFF00"/>
                </a:solidFill>
              </a:rPr>
              <a:t> -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  <a:hlinkClick r:id="rId3"/>
              </a:rPr>
              <a:t>https</a:t>
            </a:r>
            <a:r>
              <a:rPr lang="en-US" dirty="0">
                <a:solidFill>
                  <a:srgbClr val="FFFF00"/>
                </a:solidFill>
                <a:hlinkClick r:id="rId3"/>
              </a:rPr>
              <a:t>://tonkosti.ru/%</a:t>
            </a:r>
            <a:r>
              <a:rPr lang="en-US" dirty="0" smtClean="0">
                <a:solidFill>
                  <a:srgbClr val="FFFF00"/>
                </a:solidFill>
                <a:hlinkClick r:id="rId3"/>
              </a:rPr>
              <a:t>D0%91%D0%BE%D1%80%D0%BE%D0%B1%D1%83%D0%B4%D1%83%D1%80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  <a:hlinkClick r:id="rId4"/>
              </a:rPr>
              <a:t>https://tonkosti.ru/%D0%9B%D0%B5%D1%81_%</a:t>
            </a:r>
            <a:r>
              <a:rPr lang="en-US" dirty="0" smtClean="0">
                <a:solidFill>
                  <a:srgbClr val="FFFF00"/>
                </a:solidFill>
                <a:hlinkClick r:id="rId4"/>
              </a:rPr>
              <a:t>D0%BE%D0%B1%D0%B5%D0%B7%D1%8C%D1%8F%D0%BD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  <a:hlinkClick r:id="rId5"/>
              </a:rPr>
              <a:t>https://tonkosti.ru/%</a:t>
            </a:r>
            <a:r>
              <a:rPr lang="en-US" dirty="0" smtClean="0">
                <a:solidFill>
                  <a:srgbClr val="FFFF00"/>
                </a:solidFill>
                <a:hlinkClick r:id="rId5"/>
              </a:rPr>
              <a:t>D0%9F%D1%80%D0%B0%D0%BC%D0%B1%D0%B0%D0%BD%D0%B0%D0%BD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  <a:hlinkClick r:id="rId6"/>
              </a:rPr>
              <a:t>https://tonkosti.ru/%D0%A5%D1%80%D0%B0%D0%BC_%D0%A2%D0%B0%D0%BD%D0%B0%D1%85-%D0%9B%D0%BE%D1%82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87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18902"/>
            <a:ext cx="12192000" cy="5839097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Картинки могут быть защищены авторским правом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84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3633" y="706581"/>
            <a:ext cx="10515600" cy="5611091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FFFF00"/>
                </a:solidFill>
                <a:latin typeface="Impact" panose="020B0806030902050204" pitchFamily="34" charset="0"/>
              </a:rPr>
              <a:t>Государство Индонезия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 — крупнейший в мире архипелаг, протяжённостью с запада на восток — 5120 км, с севера на юг — 1760 км. Через архипелаг или южнее него проходят основные морские пути из Индийского океана в Тихий. Официальная статистика насчитывает в Индонезии 17 804 острова; из них населённых около 6000, 7870 поименованных и 9634 безымянных. Индонезия включает в себя 5 основных островов, 2 крупных (Малые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Зондские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 и Молуккские острова) и 30 небольших архипелагов. Самые крупные острова — Новая Гвинея, Калимантан (Борнео), Суматра, Сулавеси (Целебес) и Ява. Остальные острова имеют гораздо меньшую площадь. Страна лежит по обе стороны от экватора. Архипелаг разделяет Тихий и Индийский океаны.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Площадь Индонезии: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общая — 1 919 440 км²;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суша — 1 826 440 км²;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внутренние воды — 93 000 км².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Общая протяжённость сухопутной границы 2830 км, из них с Малайзией — 1782 км, с Папуа — Новой Гвинеей — 820 км, с Восточным Тимором — 228 км. Береговая линия: 54 716 км. Самая высокая точка Индонезии — гора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Джая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 (4884 м), вторая по высоте — гора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Мандала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 (4760 м).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Только около 10 % всей территории пригодно для сельского хозяйства.</a:t>
            </a:r>
          </a:p>
          <a:p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4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7184"/>
            <a:ext cx="10515600" cy="723842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76F07C"/>
                </a:solidFill>
                <a:latin typeface="PricedownC" pitchFamily="2" charset="0"/>
              </a:rPr>
              <a:t>Геология</a:t>
            </a:r>
            <a:endParaRPr lang="ru-RU" sz="7200" dirty="0">
              <a:solidFill>
                <a:srgbClr val="76F07C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2218"/>
            <a:ext cx="12192000" cy="573578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Суматра, Ява,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Мадура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 и Калимантан лежат на Зондском шельфе, и географы обычно группируют их (с Сулавеси) в архипелаг Больших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Зондских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островов. Восточная оконечность Индонезии, а это — западная часть острова Новая Гвинея, — лежит на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Сахульском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шельфе. Глубина моря на Зондском и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Сахульском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шельфах в среднем 200 метров и менее. Между двумя этими шельфами лежат Сулавеси, Малые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Зондские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острова и Молуккские острова, образующие вторую группу островов, где глубина окружающих морей в некоторых местах достигает 4500 метров.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Малые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Зондские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острова состоят из двух островных дуг, простирающихся на восток от Бали к Новой Гвинее. Внутренняя дуга является продолжением цепи гор и вулканов, протянувшейся от Суматры через Яву, Бали и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Флорес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 и заканчивающейся на вулканических островах Банда. Внешняя дуга архипелага является геологическим продолжением цепи островов к западу от Суматры, которая включает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Ниас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,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Ментавай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 и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Энгано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. Она вновь поднимается в Малых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Зондских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островах гористыми островами Сумба и Тимор.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Молуккские острова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геологически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самые сложные среди индонезийских островов. Они расположены в северо-восточной части архипелага, гранича с Филиппинами на севере, Новой Гвинеей на востоке, и Малыми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Зондскими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островами на юге. Крупнейшие из них —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Хальмахера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, Серам и Буру, каждый из которых круто поднимается с очень большой глубины. Этот резко выраженный переход рельефа от моря к высокогорью означает существование лишь немногих прибрежных равнин.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Геоморфологи считают, что остров Новая Гвинея, возможно, когда-то был частью австралийского континента. Распад его и тектоническая активность создали высокие, заснеженные горные вершины центрального хребта, идущего с востока на запад острова, и жаркие, влажные аллювиальные равнины вдоль берегов.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Новогвинейское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нагорье длиной около 650 километров, идущее с востока на запад вдоль всего острова образует горный хребет, разделяющий северное и южное побережья.</a:t>
            </a:r>
          </a:p>
          <a:p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5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82138"/>
            <a:ext cx="12192000" cy="541989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Большая часть территории страны относится к области молодого кайнозойского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тектогенеза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; северо-восточная часть острова Суматра и близлежащих островов, а также юго-западная часть острова Калимантан принадлежат к мезозойской, центральная часть острова Новая Гвинея и остров Ару — к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домезозойской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, а юг Новой Гвинеи — к докембрийской складчатости. Характерные элементы геологической структуры — островные дуги и сопряжённые с ними глубоководные океанические желоба. Индонезия сложена метаморфическими породами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пермо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-карбона, палеозойскими, мезозойскими и палеоген-неогеновыми эффузивно-осадочными отложениями, а также четвертичными вулканическими образованиями</a:t>
            </a:r>
            <a:r>
              <a:rPr lang="ru-RU" dirty="0" smtClean="0">
                <a:solidFill>
                  <a:srgbClr val="FFFF00"/>
                </a:solidFill>
                <a:latin typeface="Impact" panose="020B0806030902050204" pitchFamily="34" charset="0"/>
              </a:rPr>
              <a:t>.</a:t>
            </a:r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71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76F07C"/>
                </a:solidFill>
                <a:latin typeface="PricedownC" pitchFamily="2" charset="0"/>
              </a:rPr>
              <a:t>Сейсмология</a:t>
            </a:r>
            <a:endParaRPr lang="ru-RU" sz="7200" dirty="0">
              <a:solidFill>
                <a:srgbClr val="76F07C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Индонезия находится в одной из наиболее сейсмически активной зоны планеты и является частью так называемого Тихоокеанского огненного кольца. Здесь Индо-Австралийская и Тихоокеанская плиты круто погружаются под Евразийскую континентальную плиту на глубину около 100 километров. Цепь вулканов тянется от Суматры до моря Банда, через Суматру, Яву, Бали, Малые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Зондские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острова, делая петлю у островов Банда к северо-восточному Сулавеси.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Из 400 вулканов Индонезии около 150 — действующие. За период с 1972 по 1991 год зарегистрировано 29 извержений вулканов, в основном на Яве. Два самых катастрофических извержения современности произошли в Индонезии, в 1815 году — 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Тамборы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 на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Сумбаве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, унёсшее около 92000 жизней, и в 1883 году — Кракатау, убившее 36000 человек.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Ежегодно в регионе регистрируются до 7 тысяч землетрясений магнитудой выше 4.</a:t>
            </a:r>
          </a:p>
          <a:p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52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56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76F07C"/>
                </a:solidFill>
                <a:latin typeface="PricedownC" pitchFamily="2" charset="0"/>
              </a:rPr>
              <a:t>Рельеф</a:t>
            </a:r>
            <a:endParaRPr lang="ru-RU" sz="7200" dirty="0">
              <a:solidFill>
                <a:srgbClr val="76F07C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6731"/>
            <a:ext cx="12192000" cy="5251269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Рельеф почти всех островов архипелага — 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складчато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-глыбовые хребты, расчленённые тектоническими и эрозионными процессами на отдельные массивы. Некоторые из них — цоколи действующих и потухших вулканов, вершины которых — высочайшие точки островов. Кроме гор на крупных островах есть молодые низменности — намывные или сложенные продуктами извержения вулканов.</a:t>
            </a:r>
          </a:p>
          <a:p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Западная окраина Суматры занята горными хребтами и плоскогорьями. Они состоят из палеозойских кристаллических пород, смятых в складки и осложнённых разломами и сбросами в конце неогена. Обширные плато Суматры образованы вулканическими породами. В южной части острова возвышаются действующие и потухшие вулканы. Самый высокий и активный среди них — 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Керинчи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 (3800 м). На западе от побережья горы отделяет заболоченная низменность. На некотором расстоянии к западу от Суматры протянулась полоса островов 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Ментавай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, сопровождающихся коралловыми постройками. На востоке полоса холмистых предгорий переходит в огромную аллювиальную низменность, почти целиком заболоченную. Это — самое обширное экваториальное болото Юго-Восточной Азии, до сих пор не освоенное. Местами ширина болота достигает 250 км. Из-за него остров с востока недоступен.</a:t>
            </a:r>
          </a:p>
          <a:p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Узкий и длинный остров Ява сложен молодыми осадочными породами и продуктами вулканической деятельности. Горы Явы состоят из вулканических цепей и отдельно стоящих вулканических конусов, сидящих на складчатом основании. Наиболее высокие вулканы Явы превышают 3000 м. Это 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Раунг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, 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Сламет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, самая высокая вершина 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Семеру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 (3676 м) и другие. Между вулканами расположены котловины, заполненные продуктами извержений. Они густо заселены и возделаны, часто носят названия городов, расположенных в них. На севере Явы, у подножия вулканического нагорья, находится холмистая полоса, густонаселённая, с крупнейшими городами Индонезии. Джакарта, пересечённая многочисленными каналами, стоит на заболоченной прибрежной низменности. Общие черты строения, присущие Яве, сохраняются на островах 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Мадура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 и Малых 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Зондских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.</a:t>
            </a:r>
          </a:p>
          <a:p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Сильно расчленённый горный рельеф характерен для Молуккских островов. Малую часть их поверхности занимают низменные равнины вдоль побережий и во внутренних частях островов между горными массивами. Потухшие и действующие вулканы связаны с недавними разломами.</a:t>
            </a:r>
          </a:p>
          <a:p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Сулавеси отличается от остальных островов своими причудливыми очертаниями, большой средней высотой и труднодоступностью со стороны моря. Это — самый гористый из островов Малайского архипелага. Рельеф определяет сбросовая тектоника. Местами сбросы сопровождаются вулканами, но их значительно меньше, чем на других островах. В центральной части острова располагается крупная тектоническая впадина, дно которой занято озером 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Посо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.</a:t>
            </a:r>
          </a:p>
          <a:p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Самый крупный и массивный остров Малайского архипелага — Калимантан. Массивное глыбовое нагорье пересекает остров посередине с северо-востока на юго-запад. Вершина его — </a:t>
            </a:r>
            <a:r>
              <a:rPr lang="ru-RU" sz="1600" dirty="0" err="1">
                <a:solidFill>
                  <a:srgbClr val="FFFF00"/>
                </a:solidFill>
                <a:latin typeface="Impact" panose="020B0806030902050204" pitchFamily="34" charset="0"/>
              </a:rPr>
              <a:t>Кинабалу</a:t>
            </a:r>
            <a:r>
              <a:rPr lang="ru-RU" sz="1600" dirty="0">
                <a:solidFill>
                  <a:srgbClr val="FFFF00"/>
                </a:solidFill>
                <a:latin typeface="Impact" panose="020B0806030902050204" pitchFamily="34" charset="0"/>
              </a:rPr>
              <a:t> (4101 м) — высочайшая точка всего архипелага. Вдоль берегов простираются обширные аллювиальные низменности и холмистые плато, прерываемые отрогами гор и изолированными массивами. Вулканов на Калимантане нет.</a:t>
            </a:r>
          </a:p>
          <a:p>
            <a:endParaRPr lang="ru-RU" sz="16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12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PricedownC" pitchFamily="2" charset="0"/>
              </a:rPr>
              <a:t>Климат</a:t>
            </a:r>
            <a:endParaRPr lang="ru-RU" sz="7200" dirty="0">
              <a:solidFill>
                <a:srgbClr val="FFFF00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Климат вытянувшейся вдоль экватора Индонезии круглый год относительно ровный. В стране сменяются два сезона — влажный и сухой — без крайностей лета или зимы. На большей части архипелага влажный сезон выпадает между октябрём и апрелем, с сухим сезоном от мая до сентября. Некоторые регионы, такие как Калимантан и Суматра, имеют лишь незначительные различия в количестве осадков и температуре между сезонами, тогда как другие, такие как Малые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Зондские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острова, претерпевают намного более выраженные перепады с засухой в сухой сезон, и наводнениями во влажный. Количество осадков в Индонезии велико, особенно на западной Суматре, северо-западном Калимантане, западной Яве, и западной Новой Гвинее.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Часть Сулавеси и ряда островов, близких к Австралии, таких как Сумба и Тимор, более сухие, но они — исключения. Тёплые воды, практически однородные, составляющие 81 % области Индонезии, гарантируют постоянство температуры на суше. Для прибрежных равнин она в среднем 28 °C, для внутренних и горных областей в среднем 26 °C, а для высокогорий — 23 °C. Относительная влажность страны лежит в диапазоне между 70 и 90 %. Ветер умеренный и вообще предсказуемый, с муссонами, обычно дующими с юга и востока в июне — октябре и с северо-запада в ноябре — марте. Тайфуны и сильные шторма мало опасны морякам в водах Индонезии; главную опасность представляют быстрые течения в проливах, таких как </a:t>
            </a:r>
            <a:r>
              <a:rPr lang="ru-RU" dirty="0" err="1">
                <a:solidFill>
                  <a:srgbClr val="FFFF00"/>
                </a:solidFill>
                <a:latin typeface="Impact" panose="020B0806030902050204" pitchFamily="34" charset="0"/>
              </a:rPr>
              <a:t>Ломбок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 и Сапе.</a:t>
            </a:r>
          </a:p>
          <a:p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21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674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PricedownC" pitchFamily="2" charset="0"/>
              </a:rPr>
              <a:t>Растительность</a:t>
            </a:r>
            <a:endParaRPr lang="ru-RU" sz="7200" dirty="0">
              <a:solidFill>
                <a:srgbClr val="FFFF00"/>
              </a:solidFill>
              <a:latin typeface="Pricedown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89610"/>
            <a:ext cx="12192000" cy="5068389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В начале XXI века количество растительных видов, встречающихся в Индонезии, оценивалось примерно в 28 тысяч. Не менее 60 % площади страны покрыто влажными вечнозелёными экваториальными лесами, при этом наиболее лесистыми являются индонезийские территории Калимантана и Новой Гвинеи, а наименьшие площади в относительном измерении леса́ занимают на Яве</a:t>
            </a:r>
            <a:r>
              <a:rPr lang="ru-RU" baseline="30000" dirty="0">
                <a:solidFill>
                  <a:srgbClr val="FFFF00"/>
                </a:solidFill>
                <a:latin typeface="Impact" panose="020B0806030902050204" pitchFamily="34" charset="0"/>
              </a:rPr>
              <a:t>[4][2]</a:t>
            </a:r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.</a:t>
            </a:r>
          </a:p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Экваториальные леса характерны как для равнинной, так и для горной местности. До высоты примерно 1500 м над уровнем моря, основными видами растительности в них являются фикусы, различные диптерокарповые, алтингиевые, панданусы, пальмовые, древесные папоротники, бамбуковые. На высотах до 2500—3000 м распространены горно-тропические леса с преобладанием вечнозелёных широколиственных и хвойных пород, ещё выше — нагорное криволесье, кустарники и различные травы. В низменных прибрежных районах (на Калимантане, Новой Гвинее и, в меньшей степени, на Суматре) широко распространены мангровые заросли. На островах в юго-восточной части страны имеются также листопадные тропические леса и саванны, которые нередко образуются после сведения лесов. Площадь лесов уменьшается под воздействием хозяйственной деятельности человека — наиболее высокими темпами этот процесс идёт на Яве и </a:t>
            </a:r>
            <a:r>
              <a:rPr lang="ru-RU" dirty="0" smtClean="0">
                <a:solidFill>
                  <a:srgbClr val="FFFF00"/>
                </a:solidFill>
                <a:latin typeface="Impact" panose="020B0806030902050204" pitchFamily="34" charset="0"/>
              </a:rPr>
              <a:t>Суматре.</a:t>
            </a:r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  <a:p>
            <a:endParaRPr lang="ru-RU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9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319</Words>
  <Application>Microsoft Office PowerPoint</Application>
  <PresentationFormat>Широкоэкранный</PresentationFormat>
  <Paragraphs>104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Impact</vt:lpstr>
      <vt:lpstr>PricedownC</vt:lpstr>
      <vt:lpstr>Segoe Script</vt:lpstr>
      <vt:lpstr>Office Theme</vt:lpstr>
      <vt:lpstr>Индонезия</vt:lpstr>
      <vt:lpstr>Карта презентации</vt:lpstr>
      <vt:lpstr>Презентация PowerPoint</vt:lpstr>
      <vt:lpstr>Геология</vt:lpstr>
      <vt:lpstr>Презентация PowerPoint</vt:lpstr>
      <vt:lpstr>Сейсмология</vt:lpstr>
      <vt:lpstr>Рельеф</vt:lpstr>
      <vt:lpstr>Климат</vt:lpstr>
      <vt:lpstr>Растительность</vt:lpstr>
      <vt:lpstr>Животный мир</vt:lpstr>
      <vt:lpstr>Храм боробудур</vt:lpstr>
      <vt:lpstr>Вид с северо-запада</vt:lpstr>
      <vt:lpstr>Открытая Ступа</vt:lpstr>
      <vt:lpstr>Лес Обезьян</vt:lpstr>
      <vt:lpstr>В Лесу Обезьян</vt:lpstr>
      <vt:lpstr>Семейство Обезьян</vt:lpstr>
      <vt:lpstr>Прамбанан</vt:lpstr>
      <vt:lpstr>Вид спереди</vt:lpstr>
      <vt:lpstr>Храм Танах-Лот</vt:lpstr>
      <vt:lpstr>Вид с юга</vt:lpstr>
      <vt:lpstr>Отлив</vt:lpstr>
      <vt:lpstr>Спасибо за просмотр</vt:lpstr>
      <vt:lpstr>Презентация PowerPoint</vt:lpstr>
    </vt:vector>
  </TitlesOfParts>
  <Company>Emily Role Play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Индонезия</dc:title>
  <dc:creator>Пользователь Windows</dc:creator>
  <cp:lastModifiedBy>Пользователь Windows</cp:lastModifiedBy>
  <cp:revision>13</cp:revision>
  <dcterms:created xsi:type="dcterms:W3CDTF">2017-05-14T06:22:19Z</dcterms:created>
  <dcterms:modified xsi:type="dcterms:W3CDTF">2017-05-14T08:07:05Z</dcterms:modified>
</cp:coreProperties>
</file>