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n-dlya-prezentac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1500174"/>
            <a:ext cx="6413388" cy="13413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Формы и виды словарной работы как источник развития языковой личности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n-dlya-prezentac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641034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Языковая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субъект, обладающий комплексом способностей и свойств, позволяющих ему говорить, общаться, воспринимать речь, извлекать информацию из текстов, создавать устные и письменные речевые произведения, отвечающие цели и условиям коммуникации.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n-dlya-prezentac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714404"/>
            <a:ext cx="10467976" cy="7877176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-214346" y="2000240"/>
            <a:ext cx="6413388" cy="8412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Лексические игры: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2232906"/>
            <a:ext cx="700092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«Составь самое большое предложение».</a:t>
            </a:r>
          </a:p>
          <a:p>
            <a:r>
              <a:rPr lang="ru-RU" sz="3200" dirty="0" smtClean="0"/>
              <a:t>«</a:t>
            </a:r>
            <a:r>
              <a:rPr lang="ru-RU" sz="3200" dirty="0" smtClean="0"/>
              <a:t>Составь пару» </a:t>
            </a:r>
            <a:endParaRPr lang="ru-RU" sz="3200" dirty="0" smtClean="0"/>
          </a:p>
          <a:p>
            <a:r>
              <a:rPr lang="ru-RU" sz="3200" dirty="0" smtClean="0"/>
              <a:t>«</a:t>
            </a:r>
            <a:r>
              <a:rPr lang="ru-RU" sz="3200" dirty="0" smtClean="0"/>
              <a:t>Объясни разницу» </a:t>
            </a:r>
            <a:endParaRPr lang="ru-RU" sz="32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n-dlya-prezentac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428652"/>
            <a:ext cx="10467976" cy="7877176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-214346" y="2000240"/>
            <a:ext cx="6413388" cy="8412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кругограммы</a:t>
            </a:r>
            <a:endParaRPr lang="ru-RU" dirty="0"/>
          </a:p>
        </p:txBody>
      </p:sp>
      <p:pic>
        <p:nvPicPr>
          <p:cNvPr id="6" name="&amp;Rcy;&amp;icy;&amp;scy;&amp;ucy;&amp;ncy;&amp;ocy;&amp;kcy; 1" descr="https://moluch.ru/conf/blmcbn/5215/image00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71678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Freeform 2"/>
          <p:cNvSpPr>
            <a:spLocks/>
          </p:cNvSpPr>
          <p:nvPr/>
        </p:nvSpPr>
        <p:spPr bwMode="auto">
          <a:xfrm>
            <a:off x="3714744" y="1714488"/>
            <a:ext cx="4786314" cy="2714644"/>
          </a:xfrm>
          <a:custGeom>
            <a:avLst/>
            <a:gdLst/>
            <a:ahLst/>
            <a:cxnLst>
              <a:cxn ang="0">
                <a:pos x="0" y="1080"/>
              </a:cxn>
              <a:cxn ang="0">
                <a:pos x="1560" y="1620"/>
              </a:cxn>
              <a:cxn ang="0">
                <a:pos x="240" y="1800"/>
              </a:cxn>
              <a:cxn ang="0">
                <a:pos x="1800" y="2520"/>
              </a:cxn>
              <a:cxn ang="0">
                <a:pos x="3480" y="900"/>
              </a:cxn>
              <a:cxn ang="0">
                <a:pos x="4320" y="2340"/>
              </a:cxn>
              <a:cxn ang="0">
                <a:pos x="6000" y="1800"/>
              </a:cxn>
              <a:cxn ang="0">
                <a:pos x="6360" y="3060"/>
              </a:cxn>
              <a:cxn ang="0">
                <a:pos x="4080" y="3780"/>
              </a:cxn>
              <a:cxn ang="0">
                <a:pos x="2280" y="540"/>
              </a:cxn>
              <a:cxn ang="0">
                <a:pos x="2400" y="540"/>
              </a:cxn>
              <a:cxn ang="0">
                <a:pos x="360" y="2880"/>
              </a:cxn>
              <a:cxn ang="0">
                <a:pos x="1920" y="3060"/>
              </a:cxn>
              <a:cxn ang="0">
                <a:pos x="3000" y="4500"/>
              </a:cxn>
              <a:cxn ang="0">
                <a:pos x="5280" y="900"/>
              </a:cxn>
              <a:cxn ang="0">
                <a:pos x="7680" y="1980"/>
              </a:cxn>
              <a:cxn ang="0">
                <a:pos x="7680" y="1800"/>
              </a:cxn>
              <a:cxn ang="0">
                <a:pos x="7800" y="1980"/>
              </a:cxn>
              <a:cxn ang="0">
                <a:pos x="7680" y="1800"/>
              </a:cxn>
              <a:cxn ang="0">
                <a:pos x="6720" y="1440"/>
              </a:cxn>
              <a:cxn ang="0">
                <a:pos x="2880" y="3960"/>
              </a:cxn>
            </a:cxnLst>
            <a:rect l="0" t="0" r="r" b="b"/>
            <a:pathLst>
              <a:path w="8080" h="4860">
                <a:moveTo>
                  <a:pt x="0" y="1080"/>
                </a:moveTo>
                <a:cubicBezTo>
                  <a:pt x="760" y="1290"/>
                  <a:pt x="1520" y="1500"/>
                  <a:pt x="1560" y="1620"/>
                </a:cubicBezTo>
                <a:cubicBezTo>
                  <a:pt x="1600" y="1740"/>
                  <a:pt x="200" y="1650"/>
                  <a:pt x="240" y="1800"/>
                </a:cubicBezTo>
                <a:cubicBezTo>
                  <a:pt x="280" y="1950"/>
                  <a:pt x="1260" y="2670"/>
                  <a:pt x="1800" y="2520"/>
                </a:cubicBezTo>
                <a:cubicBezTo>
                  <a:pt x="2340" y="2370"/>
                  <a:pt x="3060" y="930"/>
                  <a:pt x="3480" y="900"/>
                </a:cubicBezTo>
                <a:cubicBezTo>
                  <a:pt x="3900" y="870"/>
                  <a:pt x="3900" y="2190"/>
                  <a:pt x="4320" y="2340"/>
                </a:cubicBezTo>
                <a:cubicBezTo>
                  <a:pt x="4740" y="2490"/>
                  <a:pt x="5660" y="1680"/>
                  <a:pt x="6000" y="1800"/>
                </a:cubicBezTo>
                <a:cubicBezTo>
                  <a:pt x="6340" y="1920"/>
                  <a:pt x="6680" y="2730"/>
                  <a:pt x="6360" y="3060"/>
                </a:cubicBezTo>
                <a:cubicBezTo>
                  <a:pt x="6040" y="3390"/>
                  <a:pt x="4760" y="4200"/>
                  <a:pt x="4080" y="3780"/>
                </a:cubicBezTo>
                <a:cubicBezTo>
                  <a:pt x="3400" y="3360"/>
                  <a:pt x="2560" y="1080"/>
                  <a:pt x="2280" y="540"/>
                </a:cubicBezTo>
                <a:cubicBezTo>
                  <a:pt x="2000" y="0"/>
                  <a:pt x="2720" y="150"/>
                  <a:pt x="2400" y="540"/>
                </a:cubicBezTo>
                <a:cubicBezTo>
                  <a:pt x="2080" y="930"/>
                  <a:pt x="440" y="2460"/>
                  <a:pt x="360" y="2880"/>
                </a:cubicBezTo>
                <a:cubicBezTo>
                  <a:pt x="280" y="3300"/>
                  <a:pt x="1480" y="2790"/>
                  <a:pt x="1920" y="3060"/>
                </a:cubicBezTo>
                <a:cubicBezTo>
                  <a:pt x="2360" y="3330"/>
                  <a:pt x="2440" y="4860"/>
                  <a:pt x="3000" y="4500"/>
                </a:cubicBezTo>
                <a:cubicBezTo>
                  <a:pt x="3560" y="4140"/>
                  <a:pt x="4500" y="1320"/>
                  <a:pt x="5280" y="900"/>
                </a:cubicBezTo>
                <a:cubicBezTo>
                  <a:pt x="6060" y="480"/>
                  <a:pt x="7280" y="1830"/>
                  <a:pt x="7680" y="1980"/>
                </a:cubicBezTo>
                <a:cubicBezTo>
                  <a:pt x="8080" y="2130"/>
                  <a:pt x="7660" y="1800"/>
                  <a:pt x="7680" y="1800"/>
                </a:cubicBezTo>
                <a:cubicBezTo>
                  <a:pt x="7700" y="1800"/>
                  <a:pt x="7800" y="1980"/>
                  <a:pt x="7800" y="1980"/>
                </a:cubicBezTo>
                <a:cubicBezTo>
                  <a:pt x="7800" y="1980"/>
                  <a:pt x="7860" y="1890"/>
                  <a:pt x="7680" y="1800"/>
                </a:cubicBezTo>
                <a:cubicBezTo>
                  <a:pt x="7500" y="1710"/>
                  <a:pt x="7520" y="1080"/>
                  <a:pt x="6720" y="1440"/>
                </a:cubicBezTo>
                <a:cubicBezTo>
                  <a:pt x="5920" y="1800"/>
                  <a:pt x="4400" y="2880"/>
                  <a:pt x="2880" y="396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3571868" y="1857365"/>
            <a:ext cx="4857784" cy="2081388"/>
            <a:chOff x="4878" y="14152"/>
            <a:chExt cx="6073" cy="1934"/>
          </a:xfrm>
        </p:grpSpPr>
        <p:sp>
          <p:nvSpPr>
            <p:cNvPr id="2052" name="Text Box 4"/>
            <p:cNvSpPr txBox="1">
              <a:spLocks noChangeArrowheads="1"/>
            </p:cNvSpPr>
            <p:nvPr/>
          </p:nvSpPr>
          <p:spPr bwMode="auto">
            <a:xfrm>
              <a:off x="4878" y="14262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800080"/>
                  </a:solidFill>
                  <a:effectLst/>
                  <a:latin typeface="Calibri" pitchFamily="34" charset="0"/>
                  <a:cs typeface="Arial" pitchFamily="34" charset="0"/>
                </a:rPr>
                <a:t>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7316" y="14152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800080"/>
                  </a:solidFill>
                  <a:effectLst/>
                  <a:latin typeface="Calibri" pitchFamily="34" charset="0"/>
                  <a:cs typeface="Arial" pitchFamily="34" charset="0"/>
                </a:rPr>
                <a:t>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10351" y="14519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800080"/>
                  </a:solidFill>
                  <a:effectLst/>
                  <a:latin typeface="Calibri" pitchFamily="34" charset="0"/>
                  <a:cs typeface="Arial" pitchFamily="34" charset="0"/>
                </a:rPr>
                <a:t>Н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5382" y="15418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800080"/>
                  </a:solidFill>
                  <a:effectLst/>
                  <a:latin typeface="Calibri" pitchFamily="34" charset="0"/>
                  <a:cs typeface="Arial" pitchFamily="34" charset="0"/>
                </a:rPr>
                <a:t>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8757" y="14152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800080"/>
                  </a:solidFill>
                  <a:effectLst/>
                  <a:latin typeface="Calibri" pitchFamily="34" charset="0"/>
                  <a:cs typeface="Arial" pitchFamily="34" charset="0"/>
                </a:rPr>
                <a:t>Ч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9357" y="15537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800080"/>
                  </a:solidFill>
                  <a:effectLst/>
                  <a:latin typeface="Calibri" pitchFamily="34" charset="0"/>
                  <a:cs typeface="Arial" pitchFamily="34" charset="0"/>
                </a:rPr>
                <a:t>Н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6932" y="15679"/>
              <a:ext cx="600" cy="4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800080"/>
                  </a:solidFill>
                  <a:effectLst/>
                  <a:latin typeface="Calibri" pitchFamily="34" charset="0"/>
                  <a:cs typeface="Arial" pitchFamily="34" charset="0"/>
                </a:rPr>
                <a:t>О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Стрелка вправо 17"/>
          <p:cNvSpPr/>
          <p:nvPr/>
        </p:nvSpPr>
        <p:spPr>
          <a:xfrm rot="1048235">
            <a:off x="4071934" y="2428868"/>
            <a:ext cx="42862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n-dlya-prezentac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428652"/>
            <a:ext cx="10467976" cy="7877176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-214346" y="2000240"/>
            <a:ext cx="6413388" cy="8412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Анаграмма</a:t>
            </a:r>
            <a:endParaRPr lang="ru-RU" dirty="0"/>
          </a:p>
        </p:txBody>
      </p:sp>
      <p:pic>
        <p:nvPicPr>
          <p:cNvPr id="16" name="Рисунок 15" descr="http://ped-kopilka.ru/upload/blogs/16784_32d3159d629a17b8c79350a33d51f234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71612"/>
            <a:ext cx="5572164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n-dlya-prezentac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428652"/>
            <a:ext cx="10467976" cy="7877176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-214346" y="2000240"/>
            <a:ext cx="6413388" cy="8412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" name="Рисунок 15" descr="http://ped-kopilka.ru/upload/blogs/16784_3b5e7c01313d3d462359801d9bf29cfb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85794"/>
            <a:ext cx="564360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n-dlya-prezentac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428652"/>
            <a:ext cx="10467976" cy="7877176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-214346" y="2000240"/>
            <a:ext cx="6413388" cy="8412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ped-kopilka.ru/upload/blogs/16784_10123db4d7fdf936d56ae8d2ae79c05c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357298"/>
            <a:ext cx="592935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n-dlya-prezentac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428652"/>
            <a:ext cx="10467976" cy="7877176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-214346" y="2000240"/>
            <a:ext cx="6413388" cy="8412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571480"/>
            <a:ext cx="8686800" cy="18573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Лабораторная работа</a:t>
            </a:r>
            <a:r>
              <a:rPr lang="ru-RU" dirty="0" smtClean="0"/>
              <a:t> - это тренировка использования полученных знаний на практике.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0034" y="2571744"/>
            <a:ext cx="671514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Структура (алгоритм) проведения лабораторной работы: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подготовительный этап, повторение теоретических сведений;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проведение лабораторной работы: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четкое определение целей, порядок выполнения работы;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оснащение работы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самостоятельное выполнение работы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г) подведение итогов.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n-dlya-prezentac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1988" y="-509588"/>
            <a:ext cx="10467976" cy="787717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1928802"/>
            <a:ext cx="4214842" cy="134131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внимание!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213</TotalTime>
  <Words>139</Words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Формы и виды словарной работы как источник развития языковой личности </vt:lpstr>
      <vt:lpstr>Слайд 2</vt:lpstr>
      <vt:lpstr>Лексические игры:</vt:lpstr>
      <vt:lpstr>кругограммы</vt:lpstr>
      <vt:lpstr>Анаграмма</vt:lpstr>
      <vt:lpstr>Слайд 6</vt:lpstr>
      <vt:lpstr>Слайд 7</vt:lpstr>
      <vt:lpstr>Лабораторная работа - это тренировка использования полученных знаний на практике.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2017-04-20T17:15:07Z</dcterms:created>
  <dcterms:modified xsi:type="dcterms:W3CDTF">2017-04-20T20:58:49Z</dcterms:modified>
</cp:coreProperties>
</file>