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62D4C0-5A6D-458E-ACEA-BC7885335CBD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F3ECF3-7679-4B3A-87BB-8D1A80383BD0}">
      <dgm:prSet phldrT="[Текст]" custT="1"/>
      <dgm:spPr/>
      <dgm:t>
        <a:bodyPr/>
        <a:lstStyle/>
        <a:p>
          <a:r>
            <a:rPr lang="ru-RU" sz="2000" dirty="0" smtClean="0"/>
            <a:t>ТВОРЧЕСКАЯ ЗОНА</a:t>
          </a:r>
          <a:endParaRPr lang="ru-RU" sz="2000" dirty="0"/>
        </a:p>
      </dgm:t>
    </dgm:pt>
    <dgm:pt modelId="{0E8147DC-D7E6-4B65-909C-F9D999A0CABE}" type="parTrans" cxnId="{85E3F510-9AC9-4202-80A2-BE9E4171B9BC}">
      <dgm:prSet/>
      <dgm:spPr/>
      <dgm:t>
        <a:bodyPr/>
        <a:lstStyle/>
        <a:p>
          <a:endParaRPr lang="ru-RU"/>
        </a:p>
      </dgm:t>
    </dgm:pt>
    <dgm:pt modelId="{BB4E3AC5-9559-4520-B8C0-3B9103A842F8}" type="sibTrans" cxnId="{85E3F510-9AC9-4202-80A2-BE9E4171B9BC}">
      <dgm:prSet/>
      <dgm:spPr/>
      <dgm:t>
        <a:bodyPr/>
        <a:lstStyle/>
        <a:p>
          <a:endParaRPr lang="ru-RU"/>
        </a:p>
      </dgm:t>
    </dgm:pt>
    <dgm:pt modelId="{CABBC1D7-5789-4CC8-8881-401AAB7F0437}">
      <dgm:prSet phldrT="[Текст]" custT="1"/>
      <dgm:spPr/>
      <dgm:t>
        <a:bodyPr/>
        <a:lstStyle/>
        <a:p>
          <a:r>
            <a:rPr lang="ru-RU" sz="2000" dirty="0" smtClean="0"/>
            <a:t>ИГРОВАЯ ЗОНА</a:t>
          </a:r>
          <a:endParaRPr lang="ru-RU" sz="2000" dirty="0"/>
        </a:p>
      </dgm:t>
    </dgm:pt>
    <dgm:pt modelId="{761990AC-2E2D-4E24-9353-939F0FD31635}" type="parTrans" cxnId="{D83C4B61-AB66-4904-96B3-CB1223B6DCC4}">
      <dgm:prSet/>
      <dgm:spPr/>
      <dgm:t>
        <a:bodyPr/>
        <a:lstStyle/>
        <a:p>
          <a:endParaRPr lang="ru-RU"/>
        </a:p>
      </dgm:t>
    </dgm:pt>
    <dgm:pt modelId="{CA73DFAC-4C9B-436B-A953-F7CD1AB90BDB}" type="sibTrans" cxnId="{D83C4B61-AB66-4904-96B3-CB1223B6DCC4}">
      <dgm:prSet/>
      <dgm:spPr/>
      <dgm:t>
        <a:bodyPr/>
        <a:lstStyle/>
        <a:p>
          <a:endParaRPr lang="ru-RU"/>
        </a:p>
      </dgm:t>
    </dgm:pt>
    <dgm:pt modelId="{871AFBDE-886C-4743-8E9B-A6416D811CE9}">
      <dgm:prSet phldrT="[Текст]" custT="1"/>
      <dgm:spPr/>
      <dgm:t>
        <a:bodyPr/>
        <a:lstStyle/>
        <a:p>
          <a:r>
            <a:rPr lang="ru-RU" sz="2000" dirty="0" smtClean="0"/>
            <a:t>ДВИГАТЕЛЬНАЯ ЗОНА</a:t>
          </a:r>
          <a:endParaRPr lang="ru-RU" sz="2000" dirty="0"/>
        </a:p>
      </dgm:t>
    </dgm:pt>
    <dgm:pt modelId="{9C363B42-ED64-4BD1-AB2E-BC213C1A0390}" type="parTrans" cxnId="{14FED940-98A6-4DD2-9C3A-CD75E3DCA90D}">
      <dgm:prSet/>
      <dgm:spPr/>
      <dgm:t>
        <a:bodyPr/>
        <a:lstStyle/>
        <a:p>
          <a:endParaRPr lang="ru-RU"/>
        </a:p>
      </dgm:t>
    </dgm:pt>
    <dgm:pt modelId="{B7957497-D062-47F6-94F8-48984AD62716}" type="sibTrans" cxnId="{14FED940-98A6-4DD2-9C3A-CD75E3DCA90D}">
      <dgm:prSet/>
      <dgm:spPr/>
      <dgm:t>
        <a:bodyPr/>
        <a:lstStyle/>
        <a:p>
          <a:endParaRPr lang="ru-RU"/>
        </a:p>
      </dgm:t>
    </dgm:pt>
    <dgm:pt modelId="{BCA0C0FD-9541-4347-893D-03E3F99EDE21}">
      <dgm:prSet phldrT="[Текст]" custT="1"/>
      <dgm:spPr/>
      <dgm:t>
        <a:bodyPr/>
        <a:lstStyle/>
        <a:p>
          <a:r>
            <a:rPr lang="ru-RU" sz="2000" baseline="0" dirty="0" smtClean="0"/>
            <a:t>БЫТОВАЯ ЗОНА</a:t>
          </a:r>
          <a:endParaRPr lang="ru-RU" sz="2000" baseline="0" dirty="0"/>
        </a:p>
      </dgm:t>
    </dgm:pt>
    <dgm:pt modelId="{E552E62E-69C6-460C-84FB-A0681DE996BD}" type="parTrans" cxnId="{6D2B5A41-403C-475B-84C6-117E7FFC2473}">
      <dgm:prSet/>
      <dgm:spPr/>
      <dgm:t>
        <a:bodyPr/>
        <a:lstStyle/>
        <a:p>
          <a:endParaRPr lang="ru-RU"/>
        </a:p>
      </dgm:t>
    </dgm:pt>
    <dgm:pt modelId="{29D1EEE6-0029-4B4B-A901-444F84A9CE0B}" type="sibTrans" cxnId="{6D2B5A41-403C-475B-84C6-117E7FFC2473}">
      <dgm:prSet/>
      <dgm:spPr/>
      <dgm:t>
        <a:bodyPr/>
        <a:lstStyle/>
        <a:p>
          <a:endParaRPr lang="ru-RU"/>
        </a:p>
      </dgm:t>
    </dgm:pt>
    <dgm:pt modelId="{8B92041C-207F-4172-95F8-29EFBB8EC07B}">
      <dgm:prSet custT="1"/>
      <dgm:spPr/>
      <dgm:t>
        <a:bodyPr/>
        <a:lstStyle/>
        <a:p>
          <a:r>
            <a:rPr lang="ru-RU" sz="2000" dirty="0" smtClean="0"/>
            <a:t>УЧЕБНАЯ ЗОНА</a:t>
          </a:r>
          <a:endParaRPr lang="ru-RU" sz="2000" dirty="0"/>
        </a:p>
      </dgm:t>
    </dgm:pt>
    <dgm:pt modelId="{E77C3934-BE8E-4ADF-91CD-79AA2CC89153}" type="parTrans" cxnId="{8742976E-3FFE-4E74-ABBD-CB52414F2E63}">
      <dgm:prSet/>
      <dgm:spPr/>
      <dgm:t>
        <a:bodyPr/>
        <a:lstStyle/>
        <a:p>
          <a:endParaRPr lang="ru-RU"/>
        </a:p>
      </dgm:t>
    </dgm:pt>
    <dgm:pt modelId="{8D304306-B176-4040-A955-ED3126A6AE4A}" type="sibTrans" cxnId="{8742976E-3FFE-4E74-ABBD-CB52414F2E63}">
      <dgm:prSet/>
      <dgm:spPr/>
      <dgm:t>
        <a:bodyPr/>
        <a:lstStyle/>
        <a:p>
          <a:endParaRPr lang="ru-RU"/>
        </a:p>
      </dgm:t>
    </dgm:pt>
    <dgm:pt modelId="{6B014E8E-3F02-4126-AB0E-BF4182661893}" type="pres">
      <dgm:prSet presAssocID="{1962D4C0-5A6D-458E-ACEA-BC7885335CB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E59ED93-81D2-4328-836D-B8D93663567F}" type="pres">
      <dgm:prSet presAssocID="{8B92041C-207F-4172-95F8-29EFBB8EC07B}" presName="node" presStyleLbl="node1" presStyleIdx="0" presStyleCnt="5" custScaleX="1204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FD76E2-6A79-49A5-9A1E-3494A77502D6}" type="pres">
      <dgm:prSet presAssocID="{8B92041C-207F-4172-95F8-29EFBB8EC07B}" presName="spNode" presStyleCnt="0"/>
      <dgm:spPr/>
    </dgm:pt>
    <dgm:pt modelId="{4D4F6455-B448-454C-A5B2-596E2E741C46}" type="pres">
      <dgm:prSet presAssocID="{8D304306-B176-4040-A955-ED3126A6AE4A}" presName="sibTrans" presStyleLbl="sibTrans1D1" presStyleIdx="0" presStyleCnt="5"/>
      <dgm:spPr/>
      <dgm:t>
        <a:bodyPr/>
        <a:lstStyle/>
        <a:p>
          <a:endParaRPr lang="ru-RU"/>
        </a:p>
      </dgm:t>
    </dgm:pt>
    <dgm:pt modelId="{0093C2A0-37A6-4955-93A7-1E13E6F91C1A}" type="pres">
      <dgm:prSet presAssocID="{A2F3ECF3-7679-4B3A-87BB-8D1A80383BD0}" presName="node" presStyleLbl="node1" presStyleIdx="1" presStyleCnt="5" custScaleX="1447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C9C638-6296-4322-9189-0B6ACD0A1A28}" type="pres">
      <dgm:prSet presAssocID="{A2F3ECF3-7679-4B3A-87BB-8D1A80383BD0}" presName="spNode" presStyleCnt="0"/>
      <dgm:spPr/>
    </dgm:pt>
    <dgm:pt modelId="{388C1A23-BAA9-4644-962E-CF4200788789}" type="pres">
      <dgm:prSet presAssocID="{BB4E3AC5-9559-4520-B8C0-3B9103A842F8}" presName="sibTrans" presStyleLbl="sibTrans1D1" presStyleIdx="1" presStyleCnt="5"/>
      <dgm:spPr/>
      <dgm:t>
        <a:bodyPr/>
        <a:lstStyle/>
        <a:p>
          <a:endParaRPr lang="ru-RU"/>
        </a:p>
      </dgm:t>
    </dgm:pt>
    <dgm:pt modelId="{F9EC2052-C938-4EC6-BAC8-DC312C30FFFC}" type="pres">
      <dgm:prSet presAssocID="{CABBC1D7-5789-4CC8-8881-401AAB7F0437}" presName="node" presStyleLbl="node1" presStyleIdx="2" presStyleCnt="5" custScaleX="124925" custRadScaleRad="98903" custRadScaleInc="-375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54D7EA-9C22-4181-8CBB-9B31F705A90B}" type="pres">
      <dgm:prSet presAssocID="{CABBC1D7-5789-4CC8-8881-401AAB7F0437}" presName="spNode" presStyleCnt="0"/>
      <dgm:spPr/>
    </dgm:pt>
    <dgm:pt modelId="{3D210FAD-9564-4D82-AA09-039765E3E264}" type="pres">
      <dgm:prSet presAssocID="{CA73DFAC-4C9B-436B-A953-F7CD1AB90BDB}" presName="sibTrans" presStyleLbl="sibTrans1D1" presStyleIdx="2" presStyleCnt="5"/>
      <dgm:spPr/>
      <dgm:t>
        <a:bodyPr/>
        <a:lstStyle/>
        <a:p>
          <a:endParaRPr lang="ru-RU"/>
        </a:p>
      </dgm:t>
    </dgm:pt>
    <dgm:pt modelId="{767F656F-36F5-4D10-B3E6-093B39C13F11}" type="pres">
      <dgm:prSet presAssocID="{871AFBDE-886C-4743-8E9B-A6416D811CE9}" presName="node" presStyleLbl="node1" presStyleIdx="3" presStyleCnt="5" custScaleX="167511" custScaleY="100753" custRadScaleRad="100344" custRadScaleInc="409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90F73F-1A93-4936-83DC-DB391A46E880}" type="pres">
      <dgm:prSet presAssocID="{871AFBDE-886C-4743-8E9B-A6416D811CE9}" presName="spNode" presStyleCnt="0"/>
      <dgm:spPr/>
    </dgm:pt>
    <dgm:pt modelId="{99247320-2503-42CD-B947-4E62E674926B}" type="pres">
      <dgm:prSet presAssocID="{B7957497-D062-47F6-94F8-48984AD62716}" presName="sibTrans" presStyleLbl="sibTrans1D1" presStyleIdx="3" presStyleCnt="5"/>
      <dgm:spPr/>
      <dgm:t>
        <a:bodyPr/>
        <a:lstStyle/>
        <a:p>
          <a:endParaRPr lang="ru-RU"/>
        </a:p>
      </dgm:t>
    </dgm:pt>
    <dgm:pt modelId="{B2109E0A-D813-42B9-AF61-E926435A618B}" type="pres">
      <dgm:prSet presAssocID="{BCA0C0FD-9541-4347-893D-03E3F99EDE21}" presName="node" presStyleLbl="node1" presStyleIdx="4" presStyleCnt="5" custScaleX="1322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1B09AF-50AA-466F-B9EE-63C5F7B13106}" type="pres">
      <dgm:prSet presAssocID="{BCA0C0FD-9541-4347-893D-03E3F99EDE21}" presName="spNode" presStyleCnt="0"/>
      <dgm:spPr/>
    </dgm:pt>
    <dgm:pt modelId="{581770B6-EB03-42B2-ACE6-31D39C0B8734}" type="pres">
      <dgm:prSet presAssocID="{29D1EEE6-0029-4B4B-A901-444F84A9CE0B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8742976E-3FFE-4E74-ABBD-CB52414F2E63}" srcId="{1962D4C0-5A6D-458E-ACEA-BC7885335CBD}" destId="{8B92041C-207F-4172-95F8-29EFBB8EC07B}" srcOrd="0" destOrd="0" parTransId="{E77C3934-BE8E-4ADF-91CD-79AA2CC89153}" sibTransId="{8D304306-B176-4040-A955-ED3126A6AE4A}"/>
    <dgm:cxn modelId="{E98DF7FD-5288-4B7C-9278-78F411F42350}" type="presOf" srcId="{8B92041C-207F-4172-95F8-29EFBB8EC07B}" destId="{EE59ED93-81D2-4328-836D-B8D93663567F}" srcOrd="0" destOrd="0" presId="urn:microsoft.com/office/officeart/2005/8/layout/cycle6"/>
    <dgm:cxn modelId="{D83C4B61-AB66-4904-96B3-CB1223B6DCC4}" srcId="{1962D4C0-5A6D-458E-ACEA-BC7885335CBD}" destId="{CABBC1D7-5789-4CC8-8881-401AAB7F0437}" srcOrd="2" destOrd="0" parTransId="{761990AC-2E2D-4E24-9353-939F0FD31635}" sibTransId="{CA73DFAC-4C9B-436B-A953-F7CD1AB90BDB}"/>
    <dgm:cxn modelId="{9AD9FB72-9AAD-409D-8A8C-F18A14F9F855}" type="presOf" srcId="{A2F3ECF3-7679-4B3A-87BB-8D1A80383BD0}" destId="{0093C2A0-37A6-4955-93A7-1E13E6F91C1A}" srcOrd="0" destOrd="0" presId="urn:microsoft.com/office/officeart/2005/8/layout/cycle6"/>
    <dgm:cxn modelId="{FEE61CE1-654F-4E3B-AA05-EA027344B32D}" type="presOf" srcId="{29D1EEE6-0029-4B4B-A901-444F84A9CE0B}" destId="{581770B6-EB03-42B2-ACE6-31D39C0B8734}" srcOrd="0" destOrd="0" presId="urn:microsoft.com/office/officeart/2005/8/layout/cycle6"/>
    <dgm:cxn modelId="{716B80FC-AD79-4EF1-9C24-A835592700B9}" type="presOf" srcId="{1962D4C0-5A6D-458E-ACEA-BC7885335CBD}" destId="{6B014E8E-3F02-4126-AB0E-BF4182661893}" srcOrd="0" destOrd="0" presId="urn:microsoft.com/office/officeart/2005/8/layout/cycle6"/>
    <dgm:cxn modelId="{D8ADDC3F-C3AC-48AF-891C-8E8D6B69624E}" type="presOf" srcId="{871AFBDE-886C-4743-8E9B-A6416D811CE9}" destId="{767F656F-36F5-4D10-B3E6-093B39C13F11}" srcOrd="0" destOrd="0" presId="urn:microsoft.com/office/officeart/2005/8/layout/cycle6"/>
    <dgm:cxn modelId="{A247E79A-FA28-4302-A8C2-BFCF638FF470}" type="presOf" srcId="{B7957497-D062-47F6-94F8-48984AD62716}" destId="{99247320-2503-42CD-B947-4E62E674926B}" srcOrd="0" destOrd="0" presId="urn:microsoft.com/office/officeart/2005/8/layout/cycle6"/>
    <dgm:cxn modelId="{8C22FACD-093A-4C9D-A465-51503F7B2332}" type="presOf" srcId="{CABBC1D7-5789-4CC8-8881-401AAB7F0437}" destId="{F9EC2052-C938-4EC6-BAC8-DC312C30FFFC}" srcOrd="0" destOrd="0" presId="urn:microsoft.com/office/officeart/2005/8/layout/cycle6"/>
    <dgm:cxn modelId="{8589FB36-5216-4B60-99F6-05BFB5A0E20D}" type="presOf" srcId="{CA73DFAC-4C9B-436B-A953-F7CD1AB90BDB}" destId="{3D210FAD-9564-4D82-AA09-039765E3E264}" srcOrd="0" destOrd="0" presId="urn:microsoft.com/office/officeart/2005/8/layout/cycle6"/>
    <dgm:cxn modelId="{8F811436-876B-4B29-9CC0-3E64538FC19E}" type="presOf" srcId="{BCA0C0FD-9541-4347-893D-03E3F99EDE21}" destId="{B2109E0A-D813-42B9-AF61-E926435A618B}" srcOrd="0" destOrd="0" presId="urn:microsoft.com/office/officeart/2005/8/layout/cycle6"/>
    <dgm:cxn modelId="{C8E58EDE-F963-4773-A64B-FAB4129553AE}" type="presOf" srcId="{BB4E3AC5-9559-4520-B8C0-3B9103A842F8}" destId="{388C1A23-BAA9-4644-962E-CF4200788789}" srcOrd="0" destOrd="0" presId="urn:microsoft.com/office/officeart/2005/8/layout/cycle6"/>
    <dgm:cxn modelId="{85E3F510-9AC9-4202-80A2-BE9E4171B9BC}" srcId="{1962D4C0-5A6D-458E-ACEA-BC7885335CBD}" destId="{A2F3ECF3-7679-4B3A-87BB-8D1A80383BD0}" srcOrd="1" destOrd="0" parTransId="{0E8147DC-D7E6-4B65-909C-F9D999A0CABE}" sibTransId="{BB4E3AC5-9559-4520-B8C0-3B9103A842F8}"/>
    <dgm:cxn modelId="{14FED940-98A6-4DD2-9C3A-CD75E3DCA90D}" srcId="{1962D4C0-5A6D-458E-ACEA-BC7885335CBD}" destId="{871AFBDE-886C-4743-8E9B-A6416D811CE9}" srcOrd="3" destOrd="0" parTransId="{9C363B42-ED64-4BD1-AB2E-BC213C1A0390}" sibTransId="{B7957497-D062-47F6-94F8-48984AD62716}"/>
    <dgm:cxn modelId="{0C0474FB-5C95-453F-8537-7FA84313DFEB}" type="presOf" srcId="{8D304306-B176-4040-A955-ED3126A6AE4A}" destId="{4D4F6455-B448-454C-A5B2-596E2E741C46}" srcOrd="0" destOrd="0" presId="urn:microsoft.com/office/officeart/2005/8/layout/cycle6"/>
    <dgm:cxn modelId="{6D2B5A41-403C-475B-84C6-117E7FFC2473}" srcId="{1962D4C0-5A6D-458E-ACEA-BC7885335CBD}" destId="{BCA0C0FD-9541-4347-893D-03E3F99EDE21}" srcOrd="4" destOrd="0" parTransId="{E552E62E-69C6-460C-84FB-A0681DE996BD}" sibTransId="{29D1EEE6-0029-4B4B-A901-444F84A9CE0B}"/>
    <dgm:cxn modelId="{A9186F8D-3F66-4167-93B8-3BBF03407B0F}" type="presParOf" srcId="{6B014E8E-3F02-4126-AB0E-BF4182661893}" destId="{EE59ED93-81D2-4328-836D-B8D93663567F}" srcOrd="0" destOrd="0" presId="urn:microsoft.com/office/officeart/2005/8/layout/cycle6"/>
    <dgm:cxn modelId="{537983F6-44D3-4C18-AA08-33CABDEF9BC1}" type="presParOf" srcId="{6B014E8E-3F02-4126-AB0E-BF4182661893}" destId="{27FD76E2-6A79-49A5-9A1E-3494A77502D6}" srcOrd="1" destOrd="0" presId="urn:microsoft.com/office/officeart/2005/8/layout/cycle6"/>
    <dgm:cxn modelId="{B9D71DF0-3347-453F-B3FA-B092F2C64AFE}" type="presParOf" srcId="{6B014E8E-3F02-4126-AB0E-BF4182661893}" destId="{4D4F6455-B448-454C-A5B2-596E2E741C46}" srcOrd="2" destOrd="0" presId="urn:microsoft.com/office/officeart/2005/8/layout/cycle6"/>
    <dgm:cxn modelId="{1612E7BD-0E96-4DF8-AF41-AC43896D026A}" type="presParOf" srcId="{6B014E8E-3F02-4126-AB0E-BF4182661893}" destId="{0093C2A0-37A6-4955-93A7-1E13E6F91C1A}" srcOrd="3" destOrd="0" presId="urn:microsoft.com/office/officeart/2005/8/layout/cycle6"/>
    <dgm:cxn modelId="{05CCCA30-51F3-4840-8619-7E867FAB116B}" type="presParOf" srcId="{6B014E8E-3F02-4126-AB0E-BF4182661893}" destId="{5AC9C638-6296-4322-9189-0B6ACD0A1A28}" srcOrd="4" destOrd="0" presId="urn:microsoft.com/office/officeart/2005/8/layout/cycle6"/>
    <dgm:cxn modelId="{7D80414B-E62D-4DE2-B1FA-C3624FC6B266}" type="presParOf" srcId="{6B014E8E-3F02-4126-AB0E-BF4182661893}" destId="{388C1A23-BAA9-4644-962E-CF4200788789}" srcOrd="5" destOrd="0" presId="urn:microsoft.com/office/officeart/2005/8/layout/cycle6"/>
    <dgm:cxn modelId="{222320A9-BDB9-43B2-AB1A-655B952176DD}" type="presParOf" srcId="{6B014E8E-3F02-4126-AB0E-BF4182661893}" destId="{F9EC2052-C938-4EC6-BAC8-DC312C30FFFC}" srcOrd="6" destOrd="0" presId="urn:microsoft.com/office/officeart/2005/8/layout/cycle6"/>
    <dgm:cxn modelId="{28CAA87A-4B79-4AF9-A37E-AF36E4972422}" type="presParOf" srcId="{6B014E8E-3F02-4126-AB0E-BF4182661893}" destId="{8954D7EA-9C22-4181-8CBB-9B31F705A90B}" srcOrd="7" destOrd="0" presId="urn:microsoft.com/office/officeart/2005/8/layout/cycle6"/>
    <dgm:cxn modelId="{19A1EA89-C7AF-416E-88C0-D02F3E7A0919}" type="presParOf" srcId="{6B014E8E-3F02-4126-AB0E-BF4182661893}" destId="{3D210FAD-9564-4D82-AA09-039765E3E264}" srcOrd="8" destOrd="0" presId="urn:microsoft.com/office/officeart/2005/8/layout/cycle6"/>
    <dgm:cxn modelId="{97707813-ECE3-4455-9EAE-DD3F4698E6AE}" type="presParOf" srcId="{6B014E8E-3F02-4126-AB0E-BF4182661893}" destId="{767F656F-36F5-4D10-B3E6-093B39C13F11}" srcOrd="9" destOrd="0" presId="urn:microsoft.com/office/officeart/2005/8/layout/cycle6"/>
    <dgm:cxn modelId="{35BA432C-1AA7-4ADE-85CC-FDE44AE06819}" type="presParOf" srcId="{6B014E8E-3F02-4126-AB0E-BF4182661893}" destId="{1A90F73F-1A93-4936-83DC-DB391A46E880}" srcOrd="10" destOrd="0" presId="urn:microsoft.com/office/officeart/2005/8/layout/cycle6"/>
    <dgm:cxn modelId="{86695E1E-DC52-4253-AA34-5E078DC349B3}" type="presParOf" srcId="{6B014E8E-3F02-4126-AB0E-BF4182661893}" destId="{99247320-2503-42CD-B947-4E62E674926B}" srcOrd="11" destOrd="0" presId="urn:microsoft.com/office/officeart/2005/8/layout/cycle6"/>
    <dgm:cxn modelId="{80D39873-D82F-440B-9E9B-4A2DB6FF80AA}" type="presParOf" srcId="{6B014E8E-3F02-4126-AB0E-BF4182661893}" destId="{B2109E0A-D813-42B9-AF61-E926435A618B}" srcOrd="12" destOrd="0" presId="urn:microsoft.com/office/officeart/2005/8/layout/cycle6"/>
    <dgm:cxn modelId="{404E3C90-B724-4563-AC92-A8504D10AEB2}" type="presParOf" srcId="{6B014E8E-3F02-4126-AB0E-BF4182661893}" destId="{841B09AF-50AA-466F-B9EE-63C5F7B13106}" srcOrd="13" destOrd="0" presId="urn:microsoft.com/office/officeart/2005/8/layout/cycle6"/>
    <dgm:cxn modelId="{CB3A7010-8E9D-46AC-A615-2789E19A55E1}" type="presParOf" srcId="{6B014E8E-3F02-4126-AB0E-BF4182661893}" destId="{581770B6-EB03-42B2-ACE6-31D39C0B8734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E59ED93-81D2-4328-836D-B8D93663567F}">
      <dsp:nvSpPr>
        <dsp:cNvPr id="0" name=""/>
        <dsp:cNvSpPr/>
      </dsp:nvSpPr>
      <dsp:spPr>
        <a:xfrm>
          <a:off x="2636641" y="2807"/>
          <a:ext cx="1868564" cy="100861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УЧЕБНАЯ ЗОНА</a:t>
          </a:r>
          <a:endParaRPr lang="ru-RU" sz="2000" kern="1200" dirty="0"/>
        </a:p>
      </dsp:txBody>
      <dsp:txXfrm>
        <a:off x="2636641" y="2807"/>
        <a:ext cx="1868564" cy="1008617"/>
      </dsp:txXfrm>
    </dsp:sp>
    <dsp:sp modelId="{4D4F6455-B448-454C-A5B2-596E2E741C46}">
      <dsp:nvSpPr>
        <dsp:cNvPr id="0" name=""/>
        <dsp:cNvSpPr/>
      </dsp:nvSpPr>
      <dsp:spPr>
        <a:xfrm>
          <a:off x="1556788" y="507116"/>
          <a:ext cx="4028269" cy="4028269"/>
        </a:xfrm>
        <a:custGeom>
          <a:avLst/>
          <a:gdLst/>
          <a:ahLst/>
          <a:cxnLst/>
          <a:rect l="0" t="0" r="0" b="0"/>
          <a:pathLst>
            <a:path>
              <a:moveTo>
                <a:pt x="2957144" y="234395"/>
              </a:moveTo>
              <a:arcTo wR="2014134" hR="2014134" stAng="17875036" swAng="166726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93C2A0-37A6-4955-93A7-1E13E6F91C1A}">
      <dsp:nvSpPr>
        <dsp:cNvPr id="0" name=""/>
        <dsp:cNvSpPr/>
      </dsp:nvSpPr>
      <dsp:spPr>
        <a:xfrm>
          <a:off x="4363112" y="1394540"/>
          <a:ext cx="2246734" cy="100861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ТВОРЧЕСКАЯ ЗОНА</a:t>
          </a:r>
          <a:endParaRPr lang="ru-RU" sz="2000" kern="1200" dirty="0"/>
        </a:p>
      </dsp:txBody>
      <dsp:txXfrm>
        <a:off x="4363112" y="1394540"/>
        <a:ext cx="2246734" cy="1008617"/>
      </dsp:txXfrm>
    </dsp:sp>
    <dsp:sp modelId="{388C1A23-BAA9-4644-962E-CF4200788789}">
      <dsp:nvSpPr>
        <dsp:cNvPr id="0" name=""/>
        <dsp:cNvSpPr/>
      </dsp:nvSpPr>
      <dsp:spPr>
        <a:xfrm>
          <a:off x="1554695" y="463331"/>
          <a:ext cx="4028269" cy="4028269"/>
        </a:xfrm>
        <a:custGeom>
          <a:avLst/>
          <a:gdLst/>
          <a:ahLst/>
          <a:cxnLst/>
          <a:rect l="0" t="0" r="0" b="0"/>
          <a:pathLst>
            <a:path>
              <a:moveTo>
                <a:pt x="4027257" y="1950309"/>
              </a:moveTo>
              <a:arcTo wR="2014134" hR="2014134" stAng="21491044" swAng="177527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EC2052-C938-4EC6-BAC8-DC312C30FFFC}">
      <dsp:nvSpPr>
        <dsp:cNvPr id="0" name=""/>
        <dsp:cNvSpPr/>
      </dsp:nvSpPr>
      <dsp:spPr>
        <a:xfrm>
          <a:off x="4010566" y="3425226"/>
          <a:ext cx="1938485" cy="100861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ИГРОВАЯ ЗОНА</a:t>
          </a:r>
          <a:endParaRPr lang="ru-RU" sz="2000" kern="1200" dirty="0"/>
        </a:p>
      </dsp:txBody>
      <dsp:txXfrm>
        <a:off x="4010566" y="3425226"/>
        <a:ext cx="1938485" cy="1008617"/>
      </dsp:txXfrm>
    </dsp:sp>
    <dsp:sp modelId="{3D210FAD-9564-4D82-AA09-039765E3E264}">
      <dsp:nvSpPr>
        <dsp:cNvPr id="0" name=""/>
        <dsp:cNvSpPr/>
      </dsp:nvSpPr>
      <dsp:spPr>
        <a:xfrm>
          <a:off x="1508187" y="498765"/>
          <a:ext cx="4028269" cy="4028269"/>
        </a:xfrm>
        <a:custGeom>
          <a:avLst/>
          <a:gdLst/>
          <a:ahLst/>
          <a:cxnLst/>
          <a:rect l="0" t="0" r="0" b="0"/>
          <a:pathLst>
            <a:path>
              <a:moveTo>
                <a:pt x="2608257" y="3938649"/>
              </a:moveTo>
              <a:arcTo wR="2014134" hR="2014134" stAng="4370632" swAng="203689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7F656F-36F5-4D10-B3E6-093B39C13F11}">
      <dsp:nvSpPr>
        <dsp:cNvPr id="0" name=""/>
        <dsp:cNvSpPr/>
      </dsp:nvSpPr>
      <dsp:spPr>
        <a:xfrm>
          <a:off x="821651" y="3421439"/>
          <a:ext cx="2599300" cy="10162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ДВИГАТЕЛЬНАЯ ЗОНА</a:t>
          </a:r>
          <a:endParaRPr lang="ru-RU" sz="2000" kern="1200" dirty="0"/>
        </a:p>
      </dsp:txBody>
      <dsp:txXfrm>
        <a:off x="821651" y="3421439"/>
        <a:ext cx="2599300" cy="1016212"/>
      </dsp:txXfrm>
    </dsp:sp>
    <dsp:sp modelId="{99247320-2503-42CD-B947-4E62E674926B}">
      <dsp:nvSpPr>
        <dsp:cNvPr id="0" name=""/>
        <dsp:cNvSpPr/>
      </dsp:nvSpPr>
      <dsp:spPr>
        <a:xfrm>
          <a:off x="1555924" y="521015"/>
          <a:ext cx="4028269" cy="4028269"/>
        </a:xfrm>
        <a:custGeom>
          <a:avLst/>
          <a:gdLst/>
          <a:ahLst/>
          <a:cxnLst/>
          <a:rect l="0" t="0" r="0" b="0"/>
          <a:pathLst>
            <a:path>
              <a:moveTo>
                <a:pt x="200937" y="2891091"/>
              </a:moveTo>
              <a:arcTo wR="2014134" hR="2014134" stAng="9251350" swAng="175638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109E0A-D813-42B9-AF61-E926435A618B}">
      <dsp:nvSpPr>
        <dsp:cNvPr id="0" name=""/>
        <dsp:cNvSpPr/>
      </dsp:nvSpPr>
      <dsp:spPr>
        <a:xfrm>
          <a:off x="629153" y="1394540"/>
          <a:ext cx="2052428" cy="100861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baseline="0" dirty="0" smtClean="0"/>
            <a:t>БЫТОВАЯ ЗОНА</a:t>
          </a:r>
          <a:endParaRPr lang="ru-RU" sz="2000" kern="1200" baseline="0" dirty="0"/>
        </a:p>
      </dsp:txBody>
      <dsp:txXfrm>
        <a:off x="629153" y="1394540"/>
        <a:ext cx="2052428" cy="1008617"/>
      </dsp:txXfrm>
    </dsp:sp>
    <dsp:sp modelId="{581770B6-EB03-42B2-ACE6-31D39C0B8734}">
      <dsp:nvSpPr>
        <dsp:cNvPr id="0" name=""/>
        <dsp:cNvSpPr/>
      </dsp:nvSpPr>
      <dsp:spPr>
        <a:xfrm>
          <a:off x="1556788" y="507116"/>
          <a:ext cx="4028269" cy="4028269"/>
        </a:xfrm>
        <a:custGeom>
          <a:avLst/>
          <a:gdLst/>
          <a:ahLst/>
          <a:cxnLst/>
          <a:rect l="0" t="0" r="0" b="0"/>
          <a:pathLst>
            <a:path>
              <a:moveTo>
                <a:pt x="350163" y="879261"/>
              </a:moveTo>
              <a:arcTo wR="2014134" hR="2014134" stAng="12857703" swAng="166726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5/15/2017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5/15/2017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5/15/2017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5/15/2017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5/15/2017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5/15/2017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5/15/2017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5/15/2017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5/15/2017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5/15/2017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5/15/2017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5/15/2017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2011362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«</a:t>
            </a:r>
            <a:r>
              <a:rPr lang="ru-RU" sz="4800" dirty="0" smtClean="0">
                <a:solidFill>
                  <a:schemeClr val="bg1"/>
                </a:solidFill>
              </a:rPr>
              <a:t>Предметно-развивающая</a:t>
            </a:r>
            <a:br>
              <a:rPr lang="ru-RU" sz="4800" dirty="0" smtClean="0">
                <a:solidFill>
                  <a:schemeClr val="bg1"/>
                </a:solidFill>
              </a:rPr>
            </a:br>
            <a:r>
              <a:rPr lang="ru-RU" sz="4800" dirty="0" smtClean="0">
                <a:solidFill>
                  <a:schemeClr val="bg1"/>
                </a:solidFill>
              </a:rPr>
              <a:t>среда кабинета начальных</a:t>
            </a:r>
            <a:br>
              <a:rPr lang="ru-RU" sz="4800" dirty="0" smtClean="0">
                <a:solidFill>
                  <a:schemeClr val="bg1"/>
                </a:solidFill>
              </a:rPr>
            </a:br>
            <a:r>
              <a:rPr lang="ru-RU" sz="4800" dirty="0" smtClean="0">
                <a:solidFill>
                  <a:schemeClr val="bg1"/>
                </a:solidFill>
              </a:rPr>
              <a:t>классов»</a:t>
            </a:r>
            <a:endParaRPr lang="ru-RU" sz="4800" dirty="0">
              <a:solidFill>
                <a:schemeClr val="bg1"/>
              </a:solidFill>
            </a:endParaRPr>
          </a:p>
        </p:txBody>
      </p:sp>
      <p:pic>
        <p:nvPicPr>
          <p:cNvPr id="138242" name="Picture 2" descr="http://cdn5.imgbb.ru/user/79/796044/201410/926a871a0e551ae421eb69bd4fcd613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2038350"/>
            <a:ext cx="6191250" cy="4819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00200"/>
            <a:ext cx="9144000" cy="3810000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ru-RU" sz="4000" dirty="0" smtClean="0">
                <a:solidFill>
                  <a:schemeClr val="bg1"/>
                </a:solidFill>
              </a:rPr>
              <a:t> тренажёры;</a:t>
            </a:r>
            <a:br>
              <a:rPr lang="ru-RU" sz="4000" dirty="0" smtClean="0">
                <a:solidFill>
                  <a:schemeClr val="bg1"/>
                </a:solidFill>
              </a:rPr>
            </a:br>
            <a:r>
              <a:rPr lang="ru-RU" sz="4000" dirty="0" smtClean="0">
                <a:solidFill>
                  <a:schemeClr val="bg1"/>
                </a:solidFill>
              </a:rPr>
              <a:t>• шведскую стенку;</a:t>
            </a:r>
            <a:br>
              <a:rPr lang="ru-RU" sz="4000" dirty="0" smtClean="0">
                <a:solidFill>
                  <a:schemeClr val="bg1"/>
                </a:solidFill>
              </a:rPr>
            </a:br>
            <a:r>
              <a:rPr lang="ru-RU" sz="4000" dirty="0" smtClean="0">
                <a:solidFill>
                  <a:schemeClr val="bg1"/>
                </a:solidFill>
              </a:rPr>
              <a:t>• сухой бассейн.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676400" y="304800"/>
            <a:ext cx="5638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ДВИГАТЕЛЬНАЯ ЗОНА </a:t>
            </a:r>
            <a:endParaRPr lang="ru-RU" sz="3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9266" name="Picture 2" descr="https://www.o-detstve.ru/assets/images/userfiles/25852/images/x,PD0,PB2,PD0,PB5,PD1,P81,PD0,PB5,PD0,PBB,PD0,PB0,PD1,P8F,P20,PD0,PBF,PD0,PB5,PD1,P80,PD0,PB5,PD0,PBC,PD0,PB5,PD0,PBD,PD0,PB0.jpg.pagespeed.ic.3-oIlDMjn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381000"/>
            <a:ext cx="4057650" cy="609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9268" name="Picture 4" descr="http://birmaga.ru/dostc/%D0%9E%D1%80%D0%B3%D0%B0%D0%BD%D0%B8%D0%B7%D0%B0%D1%86%D0%B8%D1%8F+%D0%B8+%D0%B8%D1%81%D0%BF%D0%BE%D0%BB%D1%8C%D0%B7%D0%BE%D0%B2%D0%B0%D0%BD%D0%B8%D0%B5+%D0%B2%D0%BE%D0%B7%D0%BC%D0%BE%D0%B6%D0%BD%D0%BE%D1%81%D1%82%D0%B5%D0%B9+%D0%BA%D0%B0%D0%B1%D0%B8%D0%BD%D0%B5%D1%82%D0%B0+%D0%BF%D0%B5%D0%B4%D0%B0%D0%B3%D0%BE%D0%B3%D0%B0-%D0%BF%D1%81%D0%B8%D1%85%D0%BE%D0%BB%D0%BE%D0%B3%D0%B0+%D0%BA%D0%B0%D0%BA+%D0%B8%D0%BD%D1%81%D1%82%D1%80%D1%83%D0%BC%D0%B5%D0%BD%D1%82+%D0%BF%D0%BE%D0%B2%D1%8B%D1%88%D0%B5%D0%BD%D0%B8%D1%8F+%D1%8D%D1%84%D1%84%D0%B5%D0%BA%D1%82%D0%B8%D0%B2%D0%BD%D0%BE%D1%81%D1%82%D0%B8+%D0%B4%D0%B5%D1%8F%D1%82%D0%B5%D0%BB%D1%8C%D0%BD%D0%BE%D1%81%D1%82%D0%B8+%D0%BF%D1%81%D0%B8%D1%85%D0%BE%D0%BB%D0%BE%D0%B3%D0%B8%D1%87%D0%B5%D1%81%D0%BA%D0%BE%D0%B9+%D1%81%D0%BB%D1%83%D0%B6%D0%B1%D1%8Bc/79116_html_146bde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28600"/>
            <a:ext cx="4470399" cy="3352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9278" name="Picture 14" descr="http://education.simcat.ru/dou218/img/1355983697_100_6114.JPG"/>
          <p:cNvPicPr>
            <a:picLocks noChangeAspect="1" noChangeArrowheads="1"/>
          </p:cNvPicPr>
          <p:nvPr/>
        </p:nvPicPr>
        <p:blipFill>
          <a:blip r:embed="rId4" cstate="print"/>
          <a:srcRect r="7018"/>
          <a:stretch>
            <a:fillRect/>
          </a:stretch>
        </p:blipFill>
        <p:spPr bwMode="auto">
          <a:xfrm>
            <a:off x="304800" y="3751648"/>
            <a:ext cx="4343400" cy="3106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00200"/>
            <a:ext cx="9144000" cy="3810000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ru-RU" sz="4000" dirty="0" smtClean="0"/>
              <a:t> </a:t>
            </a:r>
            <a:r>
              <a:rPr lang="ru-RU" sz="4000" dirty="0" smtClean="0">
                <a:solidFill>
                  <a:schemeClr val="bg1"/>
                </a:solidFill>
              </a:rPr>
              <a:t>раковина;</a:t>
            </a:r>
            <a:br>
              <a:rPr lang="ru-RU" sz="4000" dirty="0" smtClean="0">
                <a:solidFill>
                  <a:schemeClr val="bg1"/>
                </a:solidFill>
              </a:rPr>
            </a:br>
            <a:r>
              <a:rPr lang="ru-RU" sz="4000" dirty="0" smtClean="0">
                <a:solidFill>
                  <a:schemeClr val="bg1"/>
                </a:solidFill>
              </a:rPr>
              <a:t>• шкафчик для средств;</a:t>
            </a:r>
            <a:br>
              <a:rPr lang="ru-RU" sz="4000" dirty="0" smtClean="0">
                <a:solidFill>
                  <a:schemeClr val="bg1"/>
                </a:solidFill>
              </a:rPr>
            </a:br>
            <a:r>
              <a:rPr lang="ru-RU" sz="4000" dirty="0" smtClean="0">
                <a:solidFill>
                  <a:schemeClr val="bg1"/>
                </a:solidFill>
              </a:rPr>
              <a:t>• полотенца (сухие);</a:t>
            </a:r>
            <a:br>
              <a:rPr lang="ru-RU" sz="4000" dirty="0" smtClean="0">
                <a:solidFill>
                  <a:schemeClr val="bg1"/>
                </a:solidFill>
              </a:rPr>
            </a:br>
            <a:r>
              <a:rPr lang="ru-RU" sz="4000" dirty="0" smtClean="0">
                <a:solidFill>
                  <a:schemeClr val="bg1"/>
                </a:solidFill>
              </a:rPr>
              <a:t>• зеркало;</a:t>
            </a:r>
            <a:br>
              <a:rPr lang="ru-RU" sz="4000" dirty="0" smtClean="0">
                <a:solidFill>
                  <a:schemeClr val="bg1"/>
                </a:solidFill>
              </a:rPr>
            </a:br>
            <a:r>
              <a:rPr lang="ru-RU" sz="4000" dirty="0" smtClean="0">
                <a:solidFill>
                  <a:schemeClr val="bg1"/>
                </a:solidFill>
              </a:rPr>
              <a:t>• жидкое мыло.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676400" y="304800"/>
            <a:ext cx="5638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БЫТОВАЯ ЗОНА </a:t>
            </a:r>
            <a:endParaRPr lang="ru-RU" sz="3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9506" name="Picture 2" descr="http://ukschool.3dn.ru/_ph/48/833766769.jpg"/>
          <p:cNvPicPr>
            <a:picLocks noChangeAspect="1" noChangeArrowheads="1"/>
          </p:cNvPicPr>
          <p:nvPr/>
        </p:nvPicPr>
        <p:blipFill>
          <a:blip r:embed="rId2" cstate="print"/>
          <a:srcRect l="14063" r="15625"/>
          <a:stretch>
            <a:fillRect/>
          </a:stretch>
        </p:blipFill>
        <p:spPr bwMode="auto">
          <a:xfrm>
            <a:off x="0" y="0"/>
            <a:ext cx="3786188" cy="4038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9508" name="Picture 4" descr="http://baturowo-sch.narod.ru/img_4214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9511" y="3048000"/>
            <a:ext cx="5074489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00200"/>
            <a:ext cx="9144000" cy="3810000"/>
          </a:xfrm>
        </p:spPr>
        <p:txBody>
          <a:bodyPr>
            <a:noAutofit/>
          </a:bodyPr>
          <a:lstStyle/>
          <a:p>
            <a:endParaRPr lang="ru-RU" sz="40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676400" y="304800"/>
            <a:ext cx="5638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ПЛАН КАБИНЕТА</a:t>
            </a:r>
            <a:endParaRPr lang="ru-RU" sz="3200" dirty="0"/>
          </a:p>
        </p:txBody>
      </p:sp>
      <p:pic>
        <p:nvPicPr>
          <p:cNvPr id="150530" name="Picture 2" descr="https://ds03.infourok.ru/uploads/ex/0882/00016811-e0f78c4a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447800"/>
            <a:ext cx="7772400" cy="52006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126162"/>
          </a:xfrm>
        </p:spPr>
        <p:txBody>
          <a:bodyPr>
            <a:noAutofit/>
          </a:bodyPr>
          <a:lstStyle/>
          <a:p>
            <a:pPr algn="ctr"/>
            <a:r>
              <a:rPr lang="ru-RU" sz="4000" b="0" dirty="0" smtClean="0">
                <a:solidFill>
                  <a:schemeClr val="bg1"/>
                </a:solidFill>
              </a:rPr>
              <a:t>Понятие предметно-развивающая среда определяется как «система материальных объектов деятельности ребенка, функционально моделирующая содержание его духовного и физического развития»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839200" cy="1630362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</a:rPr>
              <a:t>Определение необходимых зон в</a:t>
            </a:r>
            <a:br>
              <a:rPr lang="ru-RU" sz="4000" dirty="0" smtClean="0">
                <a:solidFill>
                  <a:schemeClr val="bg1"/>
                </a:solidFill>
              </a:rPr>
            </a:br>
            <a:r>
              <a:rPr lang="ru-RU" sz="4000" dirty="0" smtClean="0">
                <a:solidFill>
                  <a:schemeClr val="bg1"/>
                </a:solidFill>
              </a:rPr>
              <a:t>кабинете начальных классов:</a:t>
            </a:r>
            <a:endParaRPr lang="ru-RU" sz="4000" dirty="0">
              <a:solidFill>
                <a:schemeClr val="bg1"/>
              </a:solidFill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1295400" y="1828800"/>
          <a:ext cx="72390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00200"/>
            <a:ext cx="9144000" cy="3810000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ru-RU" sz="4000" dirty="0" smtClean="0">
                <a:solidFill>
                  <a:schemeClr val="bg1"/>
                </a:solidFill>
              </a:rPr>
              <a:t>дидактические материалы;</a:t>
            </a:r>
            <a:br>
              <a:rPr lang="ru-RU" sz="4000" dirty="0" smtClean="0">
                <a:solidFill>
                  <a:schemeClr val="bg1"/>
                </a:solidFill>
              </a:rPr>
            </a:br>
            <a:r>
              <a:rPr lang="ru-RU" sz="4000" dirty="0" smtClean="0">
                <a:solidFill>
                  <a:schemeClr val="bg1"/>
                </a:solidFill>
              </a:rPr>
              <a:t>•предметные уголки;</a:t>
            </a:r>
            <a:br>
              <a:rPr lang="ru-RU" sz="4000" dirty="0" smtClean="0">
                <a:solidFill>
                  <a:schemeClr val="bg1"/>
                </a:solidFill>
              </a:rPr>
            </a:br>
            <a:r>
              <a:rPr lang="ru-RU" sz="4000" dirty="0" smtClean="0">
                <a:solidFill>
                  <a:schemeClr val="bg1"/>
                </a:solidFill>
              </a:rPr>
              <a:t>•библиотека;</a:t>
            </a:r>
            <a:br>
              <a:rPr lang="ru-RU" sz="4000" dirty="0" smtClean="0">
                <a:solidFill>
                  <a:schemeClr val="bg1"/>
                </a:solidFill>
              </a:rPr>
            </a:br>
            <a:r>
              <a:rPr lang="ru-RU" sz="4000" dirty="0" smtClean="0">
                <a:solidFill>
                  <a:schemeClr val="bg1"/>
                </a:solidFill>
              </a:rPr>
              <a:t>•учебные парты, стулья, доски.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676400" y="304800"/>
            <a:ext cx="5638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УЧЕБНАЯ ЗОНА </a:t>
            </a:r>
            <a:endParaRPr lang="ru-RU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6434" name="Picture 2" descr="http://img10.proshkolu.ru/content/media/pic/std/4000000/3738000/3737847-eaeb70033e247f0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399" y="228600"/>
            <a:ext cx="4165599" cy="3124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6436" name="Picture 4" descr="http://mebel-go.ru/mebelgoer/30307350559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657600"/>
            <a:ext cx="6705600" cy="32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6438" name="Picture 6" descr="http://sogiuu.ru/images/8107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97400" y="304800"/>
            <a:ext cx="4165600" cy="3124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00200"/>
            <a:ext cx="9144000" cy="381000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• место для хранения материалов и инструментов;</a:t>
            </a:r>
            <a:br>
              <a:rPr lang="ru-RU" sz="4000" dirty="0" smtClean="0">
                <a:solidFill>
                  <a:schemeClr val="bg1"/>
                </a:solidFill>
              </a:rPr>
            </a:br>
            <a:r>
              <a:rPr lang="ru-RU" sz="4000" dirty="0" smtClean="0">
                <a:solidFill>
                  <a:schemeClr val="bg1"/>
                </a:solidFill>
              </a:rPr>
              <a:t>• зелёная зона;</a:t>
            </a:r>
            <a:br>
              <a:rPr lang="ru-RU" sz="4000" dirty="0" smtClean="0">
                <a:solidFill>
                  <a:schemeClr val="bg1"/>
                </a:solidFill>
              </a:rPr>
            </a:br>
            <a:r>
              <a:rPr lang="ru-RU" sz="4000" dirty="0" smtClean="0">
                <a:solidFill>
                  <a:schemeClr val="bg1"/>
                </a:solidFill>
              </a:rPr>
              <a:t>• парта для творчества.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676400" y="304800"/>
            <a:ext cx="5638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ТВОРЧЕСКАЯ ЗОНА </a:t>
            </a:r>
            <a:endParaRPr lang="ru-RU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4386" name="Picture 2" descr="http://brajnoe.ucoz.ru/obshie_svedenij/kabinet/kabinet_nachalnykh_klassov-igrovaja_zo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0"/>
            <a:ext cx="4267200" cy="32004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4388" name="Picture 4" descr="http://inttehno.ru/photos/kak-mojno-oformit-v-detskom-sadu-ugolok-dlya-detey-30958-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52800"/>
            <a:ext cx="4343400" cy="3257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4390" name="Picture 6" descr="http://labirint42.ru/wp-content/uploads/2015/10/45685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0"/>
            <a:ext cx="4648200" cy="33942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4392" name="Picture 8" descr="http://t-leaders.ru/photos/igrovye-uprajneniya-dlya-samomassaja-relaksatsii-autotreninga-dlya-detskogo-sada-46114-larg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3581400"/>
            <a:ext cx="4063999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00200"/>
            <a:ext cx="9144000" cy="381000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• игрушки;</a:t>
            </a:r>
            <a:br>
              <a:rPr lang="ru-RU" sz="4000" dirty="0" smtClean="0">
                <a:solidFill>
                  <a:schemeClr val="bg1"/>
                </a:solidFill>
              </a:rPr>
            </a:br>
            <a:r>
              <a:rPr lang="ru-RU" sz="4000" dirty="0" smtClean="0">
                <a:solidFill>
                  <a:schemeClr val="bg1"/>
                </a:solidFill>
              </a:rPr>
              <a:t>• дидактические игры;</a:t>
            </a:r>
            <a:br>
              <a:rPr lang="ru-RU" sz="4000" dirty="0" smtClean="0">
                <a:solidFill>
                  <a:schemeClr val="bg1"/>
                </a:solidFill>
              </a:rPr>
            </a:br>
            <a:r>
              <a:rPr lang="ru-RU" sz="4000" dirty="0" smtClean="0">
                <a:solidFill>
                  <a:schemeClr val="bg1"/>
                </a:solidFill>
              </a:rPr>
              <a:t>• развивающие игры.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676400" y="304800"/>
            <a:ext cx="5638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ИГРОВАЯ ЗОНА </a:t>
            </a:r>
            <a:endParaRPr lang="ru-RU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2338" name="Picture 2" descr="http://klgd.ru/press/obrazovanie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"/>
            <a:ext cx="3952404" cy="32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2340" name="Picture 4" descr="http://www.maam.ru/upload/blogs/6e092428ab98a9c92051fa9659b04dee.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228600"/>
            <a:ext cx="4574747" cy="3429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2342" name="Picture 6" descr="http://1.bp.blogspot.com/-qljmPh87kVk/UX3TUKn2K9I/AAAAAAAAQf8/-bQohf1nhRI/s320/RIV_9454-m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3810000"/>
            <a:ext cx="4215925" cy="2819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2344" name="Picture 8" descr="http://ped-kopilka.com.ua/images/artikl08/14-1%2817%2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3505200"/>
            <a:ext cx="4165600" cy="3124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69</Words>
  <Application>Microsoft Office PowerPoint</Application>
  <PresentationFormat>Экран (4:3)</PresentationFormat>
  <Paragraphs>19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«Предметно-развивающая среда кабинета начальных классов»</vt:lpstr>
      <vt:lpstr>Понятие предметно-развивающая среда определяется как «система материальных объектов деятельности ребенка, функционально моделирующая содержание его духовного и физического развития»</vt:lpstr>
      <vt:lpstr>Определение необходимых зон в кабинете начальных классов:</vt:lpstr>
      <vt:lpstr>дидактические материалы; •предметные уголки; •библиотека; •учебные парты, стулья, доски.</vt:lpstr>
      <vt:lpstr>Слайд 5</vt:lpstr>
      <vt:lpstr>• место для хранения материалов и инструментов; • зелёная зона; • парта для творчества.</vt:lpstr>
      <vt:lpstr>Слайд 7</vt:lpstr>
      <vt:lpstr>• игрушки; • дидактические игры; • развивающие игры.</vt:lpstr>
      <vt:lpstr>Слайд 9</vt:lpstr>
      <vt:lpstr> тренажёры; • шведскую стенку; • сухой бассейн.</vt:lpstr>
      <vt:lpstr>Слайд 11</vt:lpstr>
      <vt:lpstr> раковина; • шкафчик для средств; • полотенца (сухие); • зеркало; • жидкое мыло.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«Предметно-развивающая среда кабинета начальных классов»</dc:title>
  <dc:creator>1</dc:creator>
  <cp:lastModifiedBy>Юля</cp:lastModifiedBy>
  <cp:revision>2</cp:revision>
  <dcterms:created xsi:type="dcterms:W3CDTF">2017-05-07T18:21:43Z</dcterms:created>
  <dcterms:modified xsi:type="dcterms:W3CDTF">2017-05-14T19:01:53Z</dcterms:modified>
</cp:coreProperties>
</file>