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 id="262" r:id="rId6"/>
    <p:sldId id="266" r:id="rId7"/>
    <p:sldId id="268" r:id="rId8"/>
    <p:sldId id="263" r:id="rId9"/>
    <p:sldId id="264" r:id="rId10"/>
    <p:sldId id="261"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52EB3"/>
    <a:srgbClr val="0E55AA"/>
    <a:srgbClr val="45BE02"/>
    <a:srgbClr val="264FAC"/>
    <a:srgbClr val="1C7AEC"/>
    <a:srgbClr val="DD22E2"/>
    <a:srgbClr val="FA3CEC"/>
    <a:srgbClr val="0F2E6B"/>
    <a:srgbClr val="852AA2"/>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0" d="100"/>
          <a:sy n="70" d="100"/>
        </p:scale>
        <p:origin x="-1374" y="-6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601AA2ED-2611-49D2-AA92-09DE53E13D75}" type="datetimeFigureOut">
              <a:rPr lang="ru-RU" smtClean="0"/>
              <a:t>14.05.2017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DA9DFB0-A973-47C1-8181-7A824FAB9630}" type="slidenum">
              <a:rPr lang="ru-RU" smtClean="0"/>
              <a:t>‹#›</a:t>
            </a:fld>
            <a:endParaRPr lang="ru-RU"/>
          </a:p>
        </p:txBody>
      </p:sp>
    </p:spTree>
    <p:extLst>
      <p:ext uri="{BB962C8B-B14F-4D97-AF65-F5344CB8AC3E}">
        <p14:creationId xmlns:p14="http://schemas.microsoft.com/office/powerpoint/2010/main" val="25290815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01AA2ED-2611-49D2-AA92-09DE53E13D75}" type="datetimeFigureOut">
              <a:rPr lang="ru-RU" smtClean="0"/>
              <a:t>14.05.2017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DA9DFB0-A973-47C1-8181-7A824FAB9630}" type="slidenum">
              <a:rPr lang="ru-RU" smtClean="0"/>
              <a:t>‹#›</a:t>
            </a:fld>
            <a:endParaRPr lang="ru-RU"/>
          </a:p>
        </p:txBody>
      </p:sp>
    </p:spTree>
    <p:extLst>
      <p:ext uri="{BB962C8B-B14F-4D97-AF65-F5344CB8AC3E}">
        <p14:creationId xmlns:p14="http://schemas.microsoft.com/office/powerpoint/2010/main" val="16825407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01AA2ED-2611-49D2-AA92-09DE53E13D75}" type="datetimeFigureOut">
              <a:rPr lang="ru-RU" smtClean="0"/>
              <a:t>14.05.2017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DA9DFB0-A973-47C1-8181-7A824FAB9630}" type="slidenum">
              <a:rPr lang="ru-RU" smtClean="0"/>
              <a:t>‹#›</a:t>
            </a:fld>
            <a:endParaRPr lang="ru-RU"/>
          </a:p>
        </p:txBody>
      </p:sp>
    </p:spTree>
    <p:extLst>
      <p:ext uri="{BB962C8B-B14F-4D97-AF65-F5344CB8AC3E}">
        <p14:creationId xmlns:p14="http://schemas.microsoft.com/office/powerpoint/2010/main" val="8640269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01AA2ED-2611-49D2-AA92-09DE53E13D75}" type="datetimeFigureOut">
              <a:rPr lang="ru-RU" smtClean="0"/>
              <a:t>14.05.2017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DA9DFB0-A973-47C1-8181-7A824FAB9630}" type="slidenum">
              <a:rPr lang="ru-RU" smtClean="0"/>
              <a:t>‹#›</a:t>
            </a:fld>
            <a:endParaRPr lang="ru-RU"/>
          </a:p>
        </p:txBody>
      </p:sp>
    </p:spTree>
    <p:extLst>
      <p:ext uri="{BB962C8B-B14F-4D97-AF65-F5344CB8AC3E}">
        <p14:creationId xmlns:p14="http://schemas.microsoft.com/office/powerpoint/2010/main" val="34663292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601AA2ED-2611-49D2-AA92-09DE53E13D75}" type="datetimeFigureOut">
              <a:rPr lang="ru-RU" smtClean="0"/>
              <a:t>14.05.2017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DA9DFB0-A973-47C1-8181-7A824FAB9630}" type="slidenum">
              <a:rPr lang="ru-RU" smtClean="0"/>
              <a:t>‹#›</a:t>
            </a:fld>
            <a:endParaRPr lang="ru-RU"/>
          </a:p>
        </p:txBody>
      </p:sp>
    </p:spTree>
    <p:extLst>
      <p:ext uri="{BB962C8B-B14F-4D97-AF65-F5344CB8AC3E}">
        <p14:creationId xmlns:p14="http://schemas.microsoft.com/office/powerpoint/2010/main" val="30080668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601AA2ED-2611-49D2-AA92-09DE53E13D75}" type="datetimeFigureOut">
              <a:rPr lang="ru-RU" smtClean="0"/>
              <a:t>14.05.2017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DA9DFB0-A973-47C1-8181-7A824FAB9630}" type="slidenum">
              <a:rPr lang="ru-RU" smtClean="0"/>
              <a:t>‹#›</a:t>
            </a:fld>
            <a:endParaRPr lang="ru-RU"/>
          </a:p>
        </p:txBody>
      </p:sp>
    </p:spTree>
    <p:extLst>
      <p:ext uri="{BB962C8B-B14F-4D97-AF65-F5344CB8AC3E}">
        <p14:creationId xmlns:p14="http://schemas.microsoft.com/office/powerpoint/2010/main" val="9082401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601AA2ED-2611-49D2-AA92-09DE53E13D75}" type="datetimeFigureOut">
              <a:rPr lang="ru-RU" smtClean="0"/>
              <a:t>14.05.2017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3DA9DFB0-A973-47C1-8181-7A824FAB9630}" type="slidenum">
              <a:rPr lang="ru-RU" smtClean="0"/>
              <a:t>‹#›</a:t>
            </a:fld>
            <a:endParaRPr lang="ru-RU"/>
          </a:p>
        </p:txBody>
      </p:sp>
    </p:spTree>
    <p:extLst>
      <p:ext uri="{BB962C8B-B14F-4D97-AF65-F5344CB8AC3E}">
        <p14:creationId xmlns:p14="http://schemas.microsoft.com/office/powerpoint/2010/main" val="2359884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601AA2ED-2611-49D2-AA92-09DE53E13D75}" type="datetimeFigureOut">
              <a:rPr lang="ru-RU" smtClean="0"/>
              <a:t>14.05.2017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3DA9DFB0-A973-47C1-8181-7A824FAB9630}" type="slidenum">
              <a:rPr lang="ru-RU" smtClean="0"/>
              <a:t>‹#›</a:t>
            </a:fld>
            <a:endParaRPr lang="ru-RU"/>
          </a:p>
        </p:txBody>
      </p:sp>
    </p:spTree>
    <p:extLst>
      <p:ext uri="{BB962C8B-B14F-4D97-AF65-F5344CB8AC3E}">
        <p14:creationId xmlns:p14="http://schemas.microsoft.com/office/powerpoint/2010/main" val="35443470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601AA2ED-2611-49D2-AA92-09DE53E13D75}" type="datetimeFigureOut">
              <a:rPr lang="ru-RU" smtClean="0"/>
              <a:t>14.05.2017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3DA9DFB0-A973-47C1-8181-7A824FAB9630}" type="slidenum">
              <a:rPr lang="ru-RU" smtClean="0"/>
              <a:t>‹#›</a:t>
            </a:fld>
            <a:endParaRPr lang="ru-RU"/>
          </a:p>
        </p:txBody>
      </p:sp>
    </p:spTree>
    <p:extLst>
      <p:ext uri="{BB962C8B-B14F-4D97-AF65-F5344CB8AC3E}">
        <p14:creationId xmlns:p14="http://schemas.microsoft.com/office/powerpoint/2010/main" val="38954564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601AA2ED-2611-49D2-AA92-09DE53E13D75}" type="datetimeFigureOut">
              <a:rPr lang="ru-RU" smtClean="0"/>
              <a:t>14.05.2017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DA9DFB0-A973-47C1-8181-7A824FAB9630}" type="slidenum">
              <a:rPr lang="ru-RU" smtClean="0"/>
              <a:t>‹#›</a:t>
            </a:fld>
            <a:endParaRPr lang="ru-RU"/>
          </a:p>
        </p:txBody>
      </p:sp>
    </p:spTree>
    <p:extLst>
      <p:ext uri="{BB962C8B-B14F-4D97-AF65-F5344CB8AC3E}">
        <p14:creationId xmlns:p14="http://schemas.microsoft.com/office/powerpoint/2010/main" val="10250298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601AA2ED-2611-49D2-AA92-09DE53E13D75}" type="datetimeFigureOut">
              <a:rPr lang="ru-RU" smtClean="0"/>
              <a:t>14.05.2017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DA9DFB0-A973-47C1-8181-7A824FAB9630}" type="slidenum">
              <a:rPr lang="ru-RU" smtClean="0"/>
              <a:t>‹#›</a:t>
            </a:fld>
            <a:endParaRPr lang="ru-RU"/>
          </a:p>
        </p:txBody>
      </p:sp>
    </p:spTree>
    <p:extLst>
      <p:ext uri="{BB962C8B-B14F-4D97-AF65-F5344CB8AC3E}">
        <p14:creationId xmlns:p14="http://schemas.microsoft.com/office/powerpoint/2010/main" val="21860469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01AA2ED-2611-49D2-AA92-09DE53E13D75}" type="datetimeFigureOut">
              <a:rPr lang="ru-RU" smtClean="0"/>
              <a:t>14.05.2017</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DA9DFB0-A973-47C1-8181-7A824FAB9630}" type="slidenum">
              <a:rPr lang="ru-RU" smtClean="0"/>
              <a:t>‹#›</a:t>
            </a:fld>
            <a:endParaRPr lang="ru-RU"/>
          </a:p>
        </p:txBody>
      </p:sp>
    </p:spTree>
    <p:extLst>
      <p:ext uri="{BB962C8B-B14F-4D97-AF65-F5344CB8AC3E}">
        <p14:creationId xmlns:p14="http://schemas.microsoft.com/office/powerpoint/2010/main" val="19742311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hyperlink" Target="http://lukomorieug.minobr63.ru/wordpress/" TargetMode="External"/><Relationship Id="rId5" Type="http://schemas.openxmlformats.org/officeDocument/2006/relationships/hyperlink" Target="https://e.mail.ru/compose/?mailto=mailto:lukomorye_ds@mail.ru" TargetMode="External"/><Relationship Id="rId4" Type="http://schemas.openxmlformats.org/officeDocument/2006/relationships/hyperlink" Target="https://e.mail.ru/compose/?mailto=mailto:vpodschool@list.ru"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40.gif"/><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jpeg"/><Relationship Id="rId7" Type="http://schemas.openxmlformats.org/officeDocument/2006/relationships/image" Target="../media/image9.jpe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8.jpeg"/><Relationship Id="rId5" Type="http://schemas.openxmlformats.org/officeDocument/2006/relationships/image" Target="../media/image7.jpeg"/><Relationship Id="rId10" Type="http://schemas.openxmlformats.org/officeDocument/2006/relationships/image" Target="../media/image12.jpeg"/><Relationship Id="rId4" Type="http://schemas.openxmlformats.org/officeDocument/2006/relationships/image" Target="../media/image6.jpeg"/><Relationship Id="rId9" Type="http://schemas.openxmlformats.org/officeDocument/2006/relationships/image" Target="../media/image11.png"/></Relationships>
</file>

<file path=ppt/slides/_rels/slide7.xml.rels><?xml version="1.0" encoding="UTF-8" standalone="yes"?>
<Relationships xmlns="http://schemas.openxmlformats.org/package/2006/relationships"><Relationship Id="rId8" Type="http://schemas.openxmlformats.org/officeDocument/2006/relationships/image" Target="../media/image18.jpeg"/><Relationship Id="rId13" Type="http://schemas.openxmlformats.org/officeDocument/2006/relationships/image" Target="../media/image23.jpeg"/><Relationship Id="rId18" Type="http://schemas.openxmlformats.org/officeDocument/2006/relationships/image" Target="../media/image28.jpeg"/><Relationship Id="rId26" Type="http://schemas.openxmlformats.org/officeDocument/2006/relationships/image" Target="../media/image36.jpeg"/><Relationship Id="rId3" Type="http://schemas.openxmlformats.org/officeDocument/2006/relationships/image" Target="../media/image13.jpeg"/><Relationship Id="rId21" Type="http://schemas.openxmlformats.org/officeDocument/2006/relationships/image" Target="../media/image31.jpeg"/><Relationship Id="rId7" Type="http://schemas.openxmlformats.org/officeDocument/2006/relationships/image" Target="../media/image17.jpeg"/><Relationship Id="rId12" Type="http://schemas.openxmlformats.org/officeDocument/2006/relationships/image" Target="../media/image22.jpeg"/><Relationship Id="rId17" Type="http://schemas.openxmlformats.org/officeDocument/2006/relationships/image" Target="../media/image27.jpeg"/><Relationship Id="rId25" Type="http://schemas.openxmlformats.org/officeDocument/2006/relationships/image" Target="../media/image35.jpeg"/><Relationship Id="rId2" Type="http://schemas.openxmlformats.org/officeDocument/2006/relationships/image" Target="../media/image1.jpeg"/><Relationship Id="rId16" Type="http://schemas.openxmlformats.org/officeDocument/2006/relationships/image" Target="../media/image26.jpeg"/><Relationship Id="rId20" Type="http://schemas.openxmlformats.org/officeDocument/2006/relationships/image" Target="../media/image30.jpeg"/><Relationship Id="rId1" Type="http://schemas.openxmlformats.org/officeDocument/2006/relationships/slideLayout" Target="../slideLayouts/slideLayout1.xml"/><Relationship Id="rId6" Type="http://schemas.openxmlformats.org/officeDocument/2006/relationships/image" Target="../media/image16.jpeg"/><Relationship Id="rId11" Type="http://schemas.openxmlformats.org/officeDocument/2006/relationships/image" Target="../media/image21.jpeg"/><Relationship Id="rId24" Type="http://schemas.openxmlformats.org/officeDocument/2006/relationships/image" Target="../media/image34.jpeg"/><Relationship Id="rId5" Type="http://schemas.openxmlformats.org/officeDocument/2006/relationships/image" Target="../media/image15.jpeg"/><Relationship Id="rId15" Type="http://schemas.openxmlformats.org/officeDocument/2006/relationships/image" Target="../media/image25.jpeg"/><Relationship Id="rId23" Type="http://schemas.openxmlformats.org/officeDocument/2006/relationships/image" Target="../media/image33.jpeg"/><Relationship Id="rId28" Type="http://schemas.openxmlformats.org/officeDocument/2006/relationships/image" Target="../media/image38.jpeg"/><Relationship Id="rId10" Type="http://schemas.openxmlformats.org/officeDocument/2006/relationships/image" Target="../media/image20.png"/><Relationship Id="rId19" Type="http://schemas.openxmlformats.org/officeDocument/2006/relationships/image" Target="../media/image29.jpeg"/><Relationship Id="rId4" Type="http://schemas.openxmlformats.org/officeDocument/2006/relationships/image" Target="../media/image14.jpeg"/><Relationship Id="rId9" Type="http://schemas.openxmlformats.org/officeDocument/2006/relationships/image" Target="../media/image19.jpeg"/><Relationship Id="rId14" Type="http://schemas.openxmlformats.org/officeDocument/2006/relationships/image" Target="../media/image24.jpeg"/><Relationship Id="rId22" Type="http://schemas.openxmlformats.org/officeDocument/2006/relationships/image" Target="../media/image32.png"/><Relationship Id="rId27" Type="http://schemas.openxmlformats.org/officeDocument/2006/relationships/image" Target="../media/image37.jpeg"/></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F:\ЛУКОМОРЬЕ\ФОТО\ФОТО САД\Новая папка\25bf867a7f1e00c7d1a1b93df89370c0.jpg"/>
          <p:cNvPicPr>
            <a:picLocks noChangeAspect="1" noChangeArrowheads="1"/>
          </p:cNvPicPr>
          <p:nvPr/>
        </p:nvPicPr>
        <p:blipFill>
          <a:blip r:embed="rId2">
            <a:lum bright="70000" contrast="-70000"/>
            <a:extLst>
              <a:ext uri="{28A0092B-C50C-407E-A947-70E740481C1C}">
                <a14:useLocalDpi xmlns:a14="http://schemas.microsoft.com/office/drawing/2010/main"/>
              </a:ext>
            </a:extLst>
          </a:blip>
          <a:srcRect/>
          <a:stretch>
            <a:fillRect/>
          </a:stretch>
        </p:blipFill>
        <p:spPr bwMode="auto">
          <a:xfrm>
            <a:off x="0" y="0"/>
            <a:ext cx="912336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TextBox 3"/>
          <p:cNvSpPr txBox="1">
            <a:spLocks noChangeArrowheads="1"/>
          </p:cNvSpPr>
          <p:nvPr/>
        </p:nvSpPr>
        <p:spPr bwMode="auto">
          <a:xfrm>
            <a:off x="789608" y="2852936"/>
            <a:ext cx="7612063" cy="2144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defRPr/>
            </a:pPr>
            <a:r>
              <a:rPr lang="ru-RU" altLang="ru-RU" sz="4000" b="1" cap="small" baseline="30000" dirty="0" smtClean="0">
                <a:solidFill>
                  <a:srgbClr val="25531D"/>
                </a:solidFill>
                <a:latin typeface="Book Antiqua" panose="02040602050305030304" pitchFamily="18" charset="0"/>
                <a:cs typeface="Arial" panose="020B0604020202020204" pitchFamily="34" charset="0"/>
              </a:rPr>
              <a:t>использование современной технологии эффективной социализации «клубный час» при организации дополнительного образования детей</a:t>
            </a:r>
          </a:p>
        </p:txBody>
      </p:sp>
      <p:sp>
        <p:nvSpPr>
          <p:cNvPr id="2052" name="TextBox 4"/>
          <p:cNvSpPr txBox="1">
            <a:spLocks noChangeArrowheads="1"/>
          </p:cNvSpPr>
          <p:nvPr/>
        </p:nvSpPr>
        <p:spPr bwMode="auto">
          <a:xfrm>
            <a:off x="2255217" y="5301208"/>
            <a:ext cx="6553200"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r" eaLnBrk="1" hangingPunct="1">
              <a:spcBef>
                <a:spcPct val="0"/>
              </a:spcBef>
              <a:buFontTx/>
              <a:buNone/>
            </a:pPr>
            <a:r>
              <a:rPr lang="ru-RU" altLang="ru-RU" sz="1800" b="1" dirty="0" smtClean="0">
                <a:solidFill>
                  <a:srgbClr val="0C10B8"/>
                </a:solidFill>
              </a:rPr>
              <a:t>Подготовила:  </a:t>
            </a:r>
            <a:endParaRPr lang="ru-RU" altLang="ru-RU" sz="1800" b="1" dirty="0">
              <a:solidFill>
                <a:srgbClr val="0C10B8"/>
              </a:solidFill>
            </a:endParaRPr>
          </a:p>
          <a:p>
            <a:pPr algn="r" eaLnBrk="1" hangingPunct="1">
              <a:spcBef>
                <a:spcPct val="0"/>
              </a:spcBef>
              <a:buFontTx/>
              <a:buNone/>
            </a:pPr>
            <a:r>
              <a:rPr lang="ru-RU" altLang="ru-RU" sz="2000" b="1" i="1" dirty="0" smtClean="0">
                <a:solidFill>
                  <a:srgbClr val="0C10B8"/>
                </a:solidFill>
              </a:rPr>
              <a:t>Шишова </a:t>
            </a:r>
            <a:r>
              <a:rPr lang="ru-RU" altLang="ru-RU" sz="2000" b="1" i="1" dirty="0">
                <a:solidFill>
                  <a:srgbClr val="0C10B8"/>
                </a:solidFill>
              </a:rPr>
              <a:t>Е</a:t>
            </a:r>
            <a:r>
              <a:rPr lang="ru-RU" altLang="ru-RU" sz="2000" b="1" i="1" dirty="0" smtClean="0">
                <a:solidFill>
                  <a:srgbClr val="0C10B8"/>
                </a:solidFill>
              </a:rPr>
              <a:t>лена Александровна</a:t>
            </a:r>
            <a:r>
              <a:rPr lang="ru-RU" altLang="ru-RU" sz="1800" b="1" dirty="0" smtClean="0">
                <a:solidFill>
                  <a:srgbClr val="0C10B8"/>
                </a:solidFill>
              </a:rPr>
              <a:t>, </a:t>
            </a:r>
            <a:endParaRPr lang="ru-RU" altLang="ru-RU" sz="1800" b="1" dirty="0">
              <a:solidFill>
                <a:srgbClr val="0C10B8"/>
              </a:solidFill>
            </a:endParaRPr>
          </a:p>
          <a:p>
            <a:pPr algn="r" eaLnBrk="1" hangingPunct="1">
              <a:spcBef>
                <a:spcPct val="0"/>
              </a:spcBef>
              <a:buFontTx/>
              <a:buNone/>
            </a:pPr>
            <a:r>
              <a:rPr lang="ru-RU" altLang="ru-RU" sz="1800" b="1" dirty="0">
                <a:solidFill>
                  <a:srgbClr val="0C10B8"/>
                </a:solidFill>
              </a:rPr>
              <a:t>воспитатель филиала «Детский сад «Лукоморье</a:t>
            </a:r>
            <a:r>
              <a:rPr lang="ru-RU" altLang="ru-RU" sz="1800" b="1" dirty="0" smtClean="0">
                <a:solidFill>
                  <a:srgbClr val="0C10B8"/>
                </a:solidFill>
              </a:rPr>
              <a:t>»</a:t>
            </a:r>
            <a:endParaRPr lang="ru-RU" altLang="ru-RU" sz="1800" b="1" dirty="0">
              <a:solidFill>
                <a:srgbClr val="0C10B8"/>
              </a:solidFill>
            </a:endParaRPr>
          </a:p>
        </p:txBody>
      </p:sp>
      <p:pic>
        <p:nvPicPr>
          <p:cNvPr id="2053" name="Рисунок 1" descr="логотип Лукоморье белый фон"/>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938" y="0"/>
            <a:ext cx="1536700" cy="1436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p:cNvSpPr txBox="1"/>
          <p:nvPr/>
        </p:nvSpPr>
        <p:spPr>
          <a:xfrm>
            <a:off x="1417638" y="22225"/>
            <a:ext cx="7705725" cy="2276475"/>
          </a:xfrm>
          <a:prstGeom prst="rect">
            <a:avLst/>
          </a:prstGeom>
          <a:noFill/>
        </p:spPr>
        <p:txBody>
          <a:bodyPr>
            <a:spAutoFit/>
          </a:bodyPr>
          <a:lstStyle/>
          <a:p>
            <a:pPr algn="ctr" eaLnBrk="1" fontAlgn="auto" hangingPunct="1">
              <a:spcBef>
                <a:spcPts val="0"/>
              </a:spcBef>
              <a:spcAft>
                <a:spcPts val="0"/>
              </a:spcAft>
              <a:defRPr/>
            </a:pPr>
            <a:r>
              <a:rPr lang="ru-RU" b="1" dirty="0">
                <a:solidFill>
                  <a:srgbClr val="F8550C"/>
                </a:solidFill>
                <a:effectLst>
                  <a:outerShdw blurRad="50800" dist="38100" algn="tr" rotWithShape="0">
                    <a:prstClr val="black">
                      <a:alpha val="40000"/>
                    </a:prstClr>
                  </a:outerShdw>
                </a:effectLst>
                <a:latin typeface="+mn-lt"/>
                <a:cs typeface="+mn-cs"/>
              </a:rPr>
              <a:t>Филиал государственного бюджетного общеобразовательного учреждения Самарской области основной общеобразовательной школы пос. Верхняя Подстёпновка муниципального </a:t>
            </a:r>
          </a:p>
          <a:p>
            <a:pPr algn="ctr" eaLnBrk="1" fontAlgn="auto" hangingPunct="1">
              <a:spcBef>
                <a:spcPts val="0"/>
              </a:spcBef>
              <a:spcAft>
                <a:spcPts val="0"/>
              </a:spcAft>
              <a:defRPr/>
            </a:pPr>
            <a:r>
              <a:rPr lang="ru-RU" b="1" dirty="0">
                <a:solidFill>
                  <a:srgbClr val="F8550C"/>
                </a:solidFill>
                <a:effectLst>
                  <a:outerShdw blurRad="50800" dist="38100" algn="tr" rotWithShape="0">
                    <a:prstClr val="black">
                      <a:alpha val="40000"/>
                    </a:prstClr>
                  </a:outerShdw>
                </a:effectLst>
                <a:latin typeface="+mn-lt"/>
                <a:cs typeface="+mn-cs"/>
              </a:rPr>
              <a:t>района Волжский Самарской области </a:t>
            </a:r>
            <a:r>
              <a:rPr lang="ru-RU" b="1" i="1" dirty="0">
                <a:solidFill>
                  <a:srgbClr val="F8550C"/>
                </a:solidFill>
                <a:effectLst>
                  <a:outerShdw blurRad="50800" dist="38100" algn="tr" rotWithShape="0">
                    <a:prstClr val="black">
                      <a:alpha val="40000"/>
                    </a:prstClr>
                  </a:outerShdw>
                </a:effectLst>
                <a:latin typeface="+mn-lt"/>
                <a:cs typeface="+mn-cs"/>
              </a:rPr>
              <a:t>"Детский сад "Лукоморье"</a:t>
            </a:r>
            <a:r>
              <a:rPr lang="ru-RU" b="1" i="1" dirty="0">
                <a:solidFill>
                  <a:srgbClr val="F8550C"/>
                </a:solidFill>
                <a:latin typeface="+mn-lt"/>
                <a:cs typeface="+mn-cs"/>
              </a:rPr>
              <a:t> </a:t>
            </a:r>
            <a:endParaRPr lang="ru-RU" dirty="0">
              <a:solidFill>
                <a:srgbClr val="F8550C"/>
              </a:solidFill>
              <a:latin typeface="+mn-lt"/>
              <a:cs typeface="+mn-cs"/>
            </a:endParaRPr>
          </a:p>
          <a:p>
            <a:pPr algn="ctr" eaLnBrk="1" fontAlgn="auto" hangingPunct="1">
              <a:spcBef>
                <a:spcPts val="0"/>
              </a:spcBef>
              <a:spcAft>
                <a:spcPts val="0"/>
              </a:spcAft>
              <a:defRPr/>
            </a:pPr>
            <a:r>
              <a:rPr lang="ru-RU" sz="1400" u="sng" dirty="0">
                <a:latin typeface="+mn-lt"/>
                <a:cs typeface="+mn-cs"/>
              </a:rPr>
              <a:t>Юридический адрес:</a:t>
            </a:r>
            <a:r>
              <a:rPr lang="ru-RU" sz="1400" dirty="0">
                <a:latin typeface="+mn-lt"/>
                <a:cs typeface="+mn-cs"/>
              </a:rPr>
              <a:t> 443532, Самарская область, Волжский район, п. </a:t>
            </a:r>
            <a:r>
              <a:rPr lang="ru-RU" sz="1400" dirty="0" err="1">
                <a:latin typeface="+mn-lt"/>
                <a:cs typeface="+mn-cs"/>
              </a:rPr>
              <a:t>В.Подстепновка</a:t>
            </a:r>
            <a:r>
              <a:rPr lang="ru-RU" sz="1400" dirty="0">
                <a:latin typeface="+mn-lt"/>
                <a:cs typeface="+mn-cs"/>
              </a:rPr>
              <a:t>, </a:t>
            </a:r>
            <a:r>
              <a:rPr lang="ru-RU" sz="1400" dirty="0" err="1">
                <a:latin typeface="+mn-lt"/>
                <a:cs typeface="+mn-cs"/>
              </a:rPr>
              <a:t>ул.Специалистов</a:t>
            </a:r>
            <a:r>
              <a:rPr lang="ru-RU" sz="1400" dirty="0">
                <a:latin typeface="+mn-lt"/>
                <a:cs typeface="+mn-cs"/>
              </a:rPr>
              <a:t>, д.23, тел/факс 8 (846) 3-77-55-09, </a:t>
            </a:r>
            <a:r>
              <a:rPr lang="en-US" sz="1400" dirty="0">
                <a:latin typeface="+mn-lt"/>
                <a:cs typeface="+mn-cs"/>
              </a:rPr>
              <a:t>e</a:t>
            </a:r>
            <a:r>
              <a:rPr lang="ru-RU" sz="1400" dirty="0">
                <a:latin typeface="+mn-lt"/>
                <a:cs typeface="+mn-cs"/>
              </a:rPr>
              <a:t>-</a:t>
            </a:r>
            <a:r>
              <a:rPr lang="en-US" sz="1400" dirty="0">
                <a:latin typeface="+mn-lt"/>
                <a:cs typeface="+mn-cs"/>
              </a:rPr>
              <a:t>mail</a:t>
            </a:r>
            <a:r>
              <a:rPr lang="ru-RU" sz="1400" dirty="0">
                <a:latin typeface="+mn-lt"/>
                <a:cs typeface="+mn-cs"/>
              </a:rPr>
              <a:t>:  </a:t>
            </a:r>
            <a:r>
              <a:rPr lang="en-US" sz="1400" u="sng" dirty="0" err="1">
                <a:latin typeface="+mn-lt"/>
                <a:cs typeface="+mn-cs"/>
                <a:hlinkClick r:id="rId4"/>
              </a:rPr>
              <a:t>vpodschool</a:t>
            </a:r>
            <a:r>
              <a:rPr lang="ru-RU" sz="1400" u="sng" dirty="0">
                <a:latin typeface="+mn-lt"/>
                <a:cs typeface="+mn-cs"/>
                <a:hlinkClick r:id="rId4"/>
              </a:rPr>
              <a:t>@</a:t>
            </a:r>
            <a:r>
              <a:rPr lang="en-US" sz="1400" u="sng" dirty="0">
                <a:latin typeface="+mn-lt"/>
                <a:cs typeface="+mn-cs"/>
                <a:hlinkClick r:id="rId4"/>
              </a:rPr>
              <a:t>list</a:t>
            </a:r>
            <a:r>
              <a:rPr lang="ru-RU" sz="1400" u="sng" dirty="0">
                <a:latin typeface="+mn-lt"/>
                <a:cs typeface="+mn-cs"/>
                <a:hlinkClick r:id="rId4"/>
              </a:rPr>
              <a:t>.</a:t>
            </a:r>
            <a:r>
              <a:rPr lang="en-US" sz="1400" u="sng" dirty="0" err="1">
                <a:latin typeface="+mn-lt"/>
                <a:cs typeface="+mn-cs"/>
                <a:hlinkClick r:id="rId4"/>
              </a:rPr>
              <a:t>ru</a:t>
            </a:r>
            <a:endParaRPr lang="ru-RU" sz="1400" dirty="0">
              <a:latin typeface="+mn-lt"/>
              <a:cs typeface="+mn-cs"/>
            </a:endParaRPr>
          </a:p>
          <a:p>
            <a:pPr algn="ctr" eaLnBrk="1" fontAlgn="auto" hangingPunct="1">
              <a:spcBef>
                <a:spcPts val="0"/>
              </a:spcBef>
              <a:spcAft>
                <a:spcPts val="0"/>
              </a:spcAft>
              <a:defRPr/>
            </a:pPr>
            <a:r>
              <a:rPr lang="ru-RU" sz="1400" b="1" u="sng" dirty="0">
                <a:latin typeface="+mn-lt"/>
                <a:cs typeface="+mn-cs"/>
              </a:rPr>
              <a:t>Фактический адрес:</a:t>
            </a:r>
            <a:r>
              <a:rPr lang="ru-RU" sz="1400" b="1" dirty="0">
                <a:latin typeface="+mn-lt"/>
                <a:cs typeface="+mn-cs"/>
              </a:rPr>
              <a:t> 443535, Самарская область, муниципальный район Волжский, </a:t>
            </a:r>
            <a:r>
              <a:rPr lang="ru-RU" sz="1400" b="1" dirty="0" err="1">
                <a:latin typeface="+mn-lt"/>
                <a:cs typeface="+mn-cs"/>
              </a:rPr>
              <a:t>п.Придорожный</a:t>
            </a:r>
            <a:r>
              <a:rPr lang="ru-RU" sz="1400" b="1" dirty="0">
                <a:latin typeface="+mn-lt"/>
                <a:cs typeface="+mn-cs"/>
              </a:rPr>
              <a:t>, </a:t>
            </a:r>
            <a:r>
              <a:rPr lang="ru-RU" sz="1400" b="1" dirty="0" err="1">
                <a:latin typeface="+mn-lt"/>
                <a:cs typeface="+mn-cs"/>
              </a:rPr>
              <a:t>мик</a:t>
            </a:r>
            <a:r>
              <a:rPr lang="ru-RU" sz="1400" b="1" dirty="0">
                <a:latin typeface="+mn-lt"/>
                <a:cs typeface="+mn-cs"/>
              </a:rPr>
              <a:t>. «Южный город», Николаевский проспект, д. 48, </a:t>
            </a:r>
            <a:endParaRPr lang="ru-RU" sz="1400" dirty="0">
              <a:latin typeface="+mn-lt"/>
              <a:cs typeface="+mn-cs"/>
            </a:endParaRPr>
          </a:p>
          <a:p>
            <a:pPr algn="ctr" eaLnBrk="1" fontAlgn="auto" hangingPunct="1">
              <a:spcBef>
                <a:spcPts val="0"/>
              </a:spcBef>
              <a:spcAft>
                <a:spcPts val="0"/>
              </a:spcAft>
              <a:defRPr/>
            </a:pPr>
            <a:r>
              <a:rPr lang="en-US" sz="1400" b="1" dirty="0">
                <a:latin typeface="+mn-lt"/>
                <a:cs typeface="+mn-cs"/>
              </a:rPr>
              <a:t>e</a:t>
            </a:r>
            <a:r>
              <a:rPr lang="ru-RU" sz="1400" b="1" dirty="0">
                <a:latin typeface="+mn-lt"/>
                <a:cs typeface="+mn-cs"/>
              </a:rPr>
              <a:t>-</a:t>
            </a:r>
            <a:r>
              <a:rPr lang="en-US" sz="1400" b="1" dirty="0">
                <a:latin typeface="+mn-lt"/>
                <a:cs typeface="+mn-cs"/>
              </a:rPr>
              <a:t>mail</a:t>
            </a:r>
            <a:r>
              <a:rPr lang="ru-RU" sz="1400" b="1" dirty="0">
                <a:latin typeface="+mn-lt"/>
                <a:cs typeface="+mn-cs"/>
              </a:rPr>
              <a:t>:</a:t>
            </a:r>
            <a:r>
              <a:rPr lang="ru-RU" sz="1400" dirty="0">
                <a:latin typeface="+mn-lt"/>
                <a:cs typeface="+mn-cs"/>
              </a:rPr>
              <a:t>  </a:t>
            </a:r>
            <a:r>
              <a:rPr lang="en-US" sz="1400" u="sng" dirty="0" err="1">
                <a:latin typeface="+mn-lt"/>
                <a:cs typeface="+mn-cs"/>
                <a:hlinkClick r:id="rId5"/>
              </a:rPr>
              <a:t>lukomorye</a:t>
            </a:r>
            <a:r>
              <a:rPr lang="ru-RU" sz="1400" u="sng" dirty="0">
                <a:latin typeface="+mn-lt"/>
                <a:cs typeface="+mn-cs"/>
                <a:hlinkClick r:id="rId5"/>
              </a:rPr>
              <a:t>_</a:t>
            </a:r>
            <a:r>
              <a:rPr lang="en-US" sz="1400" u="sng" dirty="0">
                <a:latin typeface="+mn-lt"/>
                <a:cs typeface="+mn-cs"/>
                <a:hlinkClick r:id="rId5"/>
              </a:rPr>
              <a:t>ds</a:t>
            </a:r>
            <a:r>
              <a:rPr lang="ru-RU" sz="1400" u="sng" dirty="0">
                <a:latin typeface="+mn-lt"/>
                <a:cs typeface="+mn-cs"/>
                <a:hlinkClick r:id="rId5"/>
              </a:rPr>
              <a:t>@</a:t>
            </a:r>
            <a:r>
              <a:rPr lang="en-US" sz="1400" u="sng" dirty="0">
                <a:latin typeface="+mn-lt"/>
                <a:cs typeface="+mn-cs"/>
                <a:hlinkClick r:id="rId5"/>
              </a:rPr>
              <a:t>mail</a:t>
            </a:r>
            <a:r>
              <a:rPr lang="ru-RU" sz="1400" u="sng" dirty="0">
                <a:latin typeface="+mn-lt"/>
                <a:cs typeface="+mn-cs"/>
                <a:hlinkClick r:id="rId5"/>
              </a:rPr>
              <a:t>.</a:t>
            </a:r>
            <a:r>
              <a:rPr lang="en-US" sz="1400" u="sng" dirty="0" err="1">
                <a:latin typeface="+mn-lt"/>
                <a:cs typeface="+mn-cs"/>
                <a:hlinkClick r:id="rId5"/>
              </a:rPr>
              <a:t>ru</a:t>
            </a:r>
            <a:r>
              <a:rPr lang="ru-RU" sz="1400" u="sng" dirty="0">
                <a:latin typeface="+mn-lt"/>
                <a:cs typeface="+mn-cs"/>
              </a:rPr>
              <a:t>,</a:t>
            </a:r>
            <a:r>
              <a:rPr lang="ru-RU" sz="1400" dirty="0">
                <a:latin typeface="+mn-lt"/>
                <a:cs typeface="+mn-cs"/>
              </a:rPr>
              <a:t> </a:t>
            </a:r>
            <a:r>
              <a:rPr lang="ru-RU" sz="1400" b="1" dirty="0">
                <a:latin typeface="+mn-lt"/>
                <a:cs typeface="+mn-cs"/>
              </a:rPr>
              <a:t>адрес сайта:</a:t>
            </a:r>
            <a:r>
              <a:rPr lang="ru-RU" sz="1400" dirty="0">
                <a:latin typeface="+mn-lt"/>
                <a:cs typeface="+mn-cs"/>
              </a:rPr>
              <a:t> </a:t>
            </a:r>
            <a:r>
              <a:rPr lang="en-US" sz="1400" u="sng" dirty="0">
                <a:latin typeface="+mn-lt"/>
                <a:cs typeface="+mn-cs"/>
                <a:hlinkClick r:id="rId6"/>
              </a:rPr>
              <a:t>http</a:t>
            </a:r>
            <a:r>
              <a:rPr lang="ru-RU" sz="1400" u="sng" dirty="0">
                <a:latin typeface="+mn-lt"/>
                <a:cs typeface="+mn-cs"/>
                <a:hlinkClick r:id="rId6"/>
              </a:rPr>
              <a:t>://</a:t>
            </a:r>
            <a:r>
              <a:rPr lang="en-US" sz="1400" u="sng" dirty="0" err="1">
                <a:latin typeface="+mn-lt"/>
                <a:cs typeface="+mn-cs"/>
                <a:hlinkClick r:id="rId6"/>
              </a:rPr>
              <a:t>lukomorieug</a:t>
            </a:r>
            <a:r>
              <a:rPr lang="ru-RU" sz="1400" u="sng" dirty="0">
                <a:latin typeface="+mn-lt"/>
                <a:cs typeface="+mn-cs"/>
                <a:hlinkClick r:id="rId6"/>
              </a:rPr>
              <a:t>.</a:t>
            </a:r>
            <a:r>
              <a:rPr lang="en-US" sz="1400" u="sng" dirty="0" err="1">
                <a:latin typeface="+mn-lt"/>
                <a:cs typeface="+mn-cs"/>
                <a:hlinkClick r:id="rId6"/>
              </a:rPr>
              <a:t>minobr</a:t>
            </a:r>
            <a:r>
              <a:rPr lang="ru-RU" sz="1400" u="sng" dirty="0">
                <a:latin typeface="+mn-lt"/>
                <a:cs typeface="+mn-cs"/>
                <a:hlinkClick r:id="rId6"/>
              </a:rPr>
              <a:t>63.</a:t>
            </a:r>
            <a:r>
              <a:rPr lang="en-US" sz="1400" u="sng" dirty="0" err="1">
                <a:latin typeface="+mn-lt"/>
                <a:cs typeface="+mn-cs"/>
                <a:hlinkClick r:id="rId6"/>
              </a:rPr>
              <a:t>ru</a:t>
            </a:r>
            <a:r>
              <a:rPr lang="ru-RU" sz="1400" u="sng" dirty="0">
                <a:latin typeface="+mn-lt"/>
                <a:cs typeface="+mn-cs"/>
                <a:hlinkClick r:id="rId6"/>
              </a:rPr>
              <a:t>/</a:t>
            </a:r>
            <a:r>
              <a:rPr lang="en-US" sz="1400" u="sng" dirty="0" err="1">
                <a:latin typeface="+mn-lt"/>
                <a:cs typeface="+mn-cs"/>
                <a:hlinkClick r:id="rId6"/>
              </a:rPr>
              <a:t>wordpress</a:t>
            </a:r>
            <a:r>
              <a:rPr lang="ru-RU" sz="1400" u="sng" dirty="0">
                <a:latin typeface="+mn-lt"/>
                <a:cs typeface="+mn-cs"/>
                <a:hlinkClick r:id="rId6"/>
              </a:rPr>
              <a:t>/</a:t>
            </a:r>
            <a:r>
              <a:rPr lang="en-US" sz="1400" dirty="0">
                <a:latin typeface="+mn-lt"/>
                <a:cs typeface="+mn-cs"/>
              </a:rPr>
              <a:t> </a:t>
            </a:r>
            <a:endParaRPr lang="ru-RU" sz="1400" dirty="0">
              <a:latin typeface="+mn-lt"/>
              <a:cs typeface="+mn-cs"/>
            </a:endParaRPr>
          </a:p>
        </p:txBody>
      </p:sp>
    </p:spTree>
    <p:extLst>
      <p:ext uri="{BB962C8B-B14F-4D97-AF65-F5344CB8AC3E}">
        <p14:creationId xmlns:p14="http://schemas.microsoft.com/office/powerpoint/2010/main" val="16168481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900igr.net/up/datas/118991/011.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228" y="-922"/>
            <a:ext cx="9145228" cy="6858922"/>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https://otvet.imgsmail.ru/download/65974842_14beefd43f9ac631c832e1176405c1ee_800.gif"/>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971600" y="4969586"/>
            <a:ext cx="7848872" cy="26850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152567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F:\ЛУКОМОРЬЕ\ФОТО\ФОТО САД\Новая папка\25bf867a7f1e00c7d1a1b93df89370c0.jpg"/>
          <p:cNvPicPr>
            <a:picLocks noChangeAspect="1" noChangeArrowheads="1"/>
          </p:cNvPicPr>
          <p:nvPr/>
        </p:nvPicPr>
        <p:blipFill>
          <a:blip r:embed="rId2">
            <a:lum bright="70000" contrast="-70000"/>
            <a:extLst>
              <a:ext uri="{28A0092B-C50C-407E-A947-70E740481C1C}">
                <a14:useLocalDpi xmlns:a14="http://schemas.microsoft.com/office/drawing/2010/main"/>
              </a:ext>
            </a:extLst>
          </a:blip>
          <a:srcRect/>
          <a:stretch>
            <a:fillRect/>
          </a:stretch>
        </p:blipFill>
        <p:spPr bwMode="auto">
          <a:xfrm>
            <a:off x="0" y="0"/>
            <a:ext cx="912336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238772" y="284522"/>
            <a:ext cx="4308164" cy="2031325"/>
          </a:xfrm>
          <a:prstGeom prst="rect">
            <a:avLst/>
          </a:prstGeom>
          <a:noFill/>
        </p:spPr>
        <p:txBody>
          <a:bodyPr wrap="square" rtlCol="0">
            <a:spAutoFit/>
          </a:bodyPr>
          <a:lstStyle/>
          <a:p>
            <a:pPr fontAlgn="auto">
              <a:spcBef>
                <a:spcPts val="0"/>
              </a:spcBef>
              <a:spcAft>
                <a:spcPts val="0"/>
              </a:spcAft>
              <a:defRPr/>
            </a:pPr>
            <a:r>
              <a:rPr lang="ru-RU" b="1" dirty="0">
                <a:solidFill>
                  <a:srgbClr val="CE2F14"/>
                </a:solidFill>
                <a:latin typeface="Trebuchet MS" panose="020B0603020202020204" pitchFamily="34" charset="0"/>
                <a:cs typeface="Times New Roman" pitchFamily="18" charset="0"/>
              </a:rPr>
              <a:t>СОЦИАЛИЗАЦИЯ </a:t>
            </a:r>
            <a:r>
              <a:rPr lang="ru-RU" b="1" dirty="0">
                <a:solidFill>
                  <a:srgbClr val="002060"/>
                </a:solidFill>
                <a:latin typeface="Trebuchet MS" panose="020B0603020202020204" pitchFamily="34" charset="0"/>
                <a:cs typeface="Times New Roman" pitchFamily="18" charset="0"/>
              </a:rPr>
              <a:t>- процесс становления личности, постепенное усвоение ею требований общества, приобретение социально значимых характеристик сознания и поведения, которые регулируют её взаимоотношения с </a:t>
            </a:r>
            <a:r>
              <a:rPr lang="ru-RU" b="1" dirty="0" smtClean="0">
                <a:solidFill>
                  <a:srgbClr val="002060"/>
                </a:solidFill>
                <a:latin typeface="Trebuchet MS" panose="020B0603020202020204" pitchFamily="34" charset="0"/>
                <a:cs typeface="Times New Roman" pitchFamily="18" charset="0"/>
              </a:rPr>
              <a:t>обществом</a:t>
            </a:r>
          </a:p>
        </p:txBody>
      </p:sp>
      <p:sp>
        <p:nvSpPr>
          <p:cNvPr id="9" name="TextBox 8"/>
          <p:cNvSpPr txBox="1"/>
          <p:nvPr/>
        </p:nvSpPr>
        <p:spPr>
          <a:xfrm>
            <a:off x="238772" y="2315847"/>
            <a:ext cx="4003353" cy="4247317"/>
          </a:xfrm>
          <a:prstGeom prst="rect">
            <a:avLst/>
          </a:prstGeom>
          <a:noFill/>
        </p:spPr>
        <p:txBody>
          <a:bodyPr wrap="square">
            <a:spAutoFit/>
          </a:bodyPr>
          <a:lstStyle/>
          <a:p>
            <a:pPr fontAlgn="auto">
              <a:spcBef>
                <a:spcPts val="0"/>
              </a:spcBef>
              <a:spcAft>
                <a:spcPts val="0"/>
              </a:spcAft>
              <a:defRPr/>
            </a:pPr>
            <a:r>
              <a:rPr lang="ru-RU" b="1" dirty="0">
                <a:solidFill>
                  <a:srgbClr val="006600"/>
                </a:solidFill>
                <a:latin typeface="Trebuchet MS" panose="020B0603020202020204" pitchFamily="34" charset="0"/>
                <a:ea typeface="Tahoma" panose="020B0604030504040204" pitchFamily="34" charset="0"/>
                <a:cs typeface="Tahoma" panose="020B0604030504040204" pitchFamily="34" charset="0"/>
              </a:rPr>
              <a:t>СОЦИАЛИЗАЦИЯ - </a:t>
            </a:r>
            <a:r>
              <a:rPr lang="ru-RU" b="1" dirty="0">
                <a:solidFill>
                  <a:schemeClr val="tx2">
                    <a:lumMod val="50000"/>
                  </a:schemeClr>
                </a:solidFill>
                <a:latin typeface="Trebuchet MS" panose="020B0603020202020204" pitchFamily="34" charset="0"/>
                <a:ea typeface="Tahoma" panose="020B0604030504040204" pitchFamily="34" charset="0"/>
                <a:cs typeface="Tahoma" panose="020B0604030504040204" pitchFamily="34" charset="0"/>
              </a:rPr>
              <a:t>процесс этот долгий,  длится, наверное,  всю жизнь, но у его истоков стоит детский сад. Именно здесь дети учатся дружить, играть, начинают чувствовать себя членами большого детского коллектива, здесь формируются основы патриотических чувств детей.   От того, насколько успешно будет решена задача </a:t>
            </a:r>
            <a:r>
              <a:rPr lang="ru-RU" b="1" dirty="0" smtClean="0">
                <a:solidFill>
                  <a:schemeClr val="tx2">
                    <a:lumMod val="50000"/>
                  </a:schemeClr>
                </a:solidFill>
                <a:latin typeface="Trebuchet MS" panose="020B0603020202020204" pitchFamily="34" charset="0"/>
                <a:ea typeface="Tahoma" panose="020B0604030504040204" pitchFamily="34" charset="0"/>
                <a:cs typeface="Tahoma" panose="020B0604030504040204" pitchFamily="34" charset="0"/>
              </a:rPr>
              <a:t>социализации, зависит  </a:t>
            </a:r>
            <a:r>
              <a:rPr lang="ru-RU" b="1" dirty="0">
                <a:solidFill>
                  <a:schemeClr val="tx2">
                    <a:lumMod val="50000"/>
                  </a:schemeClr>
                </a:solidFill>
                <a:latin typeface="Trebuchet MS" panose="020B0603020202020204" pitchFamily="34" charset="0"/>
                <a:ea typeface="Tahoma" panose="020B0604030504040204" pitchFamily="34" charset="0"/>
                <a:cs typeface="Tahoma" panose="020B0604030504040204" pitchFamily="34" charset="0"/>
              </a:rPr>
              <a:t>эффективность   самореализации наших малышей в школе и в дальнейшей жизни</a:t>
            </a:r>
            <a:r>
              <a:rPr lang="ru-RU" b="1" dirty="0">
                <a:solidFill>
                  <a:schemeClr val="tx2">
                    <a:lumMod val="50000"/>
                  </a:schemeClr>
                </a:solidFill>
                <a:latin typeface="Tahoma" panose="020B0604030504040204" pitchFamily="34" charset="0"/>
                <a:ea typeface="Tahoma" panose="020B0604030504040204" pitchFamily="34" charset="0"/>
                <a:cs typeface="Tahoma" panose="020B0604030504040204" pitchFamily="34" charset="0"/>
              </a:rPr>
              <a:t>.</a:t>
            </a:r>
          </a:p>
        </p:txBody>
      </p:sp>
      <p:pic>
        <p:nvPicPr>
          <p:cNvPr id="11" name="Рисунок 10" descr="C:\Users\User\Pictures\Мои сканированные изображения\сканирование0012.jpg"/>
          <p:cNvPicPr>
            <a:picLocks noChangeArrowheads="1"/>
          </p:cNvPicPr>
          <p:nvPr/>
        </p:nvPicPr>
        <p:blipFill>
          <a:blip r:embed="rId3"/>
          <a:srcRect/>
          <a:stretch>
            <a:fillRect/>
          </a:stretch>
        </p:blipFill>
        <p:spPr bwMode="auto">
          <a:xfrm>
            <a:off x="4716016" y="284522"/>
            <a:ext cx="4252066" cy="6250226"/>
          </a:xfrm>
          <a:prstGeom prst="rect">
            <a:avLst/>
          </a:prstGeom>
          <a:noFill/>
          <a:ln w="9525">
            <a:noFill/>
            <a:miter lim="800000"/>
            <a:headEnd/>
            <a:tailEnd/>
          </a:ln>
        </p:spPr>
      </p:pic>
    </p:spTree>
    <p:extLst>
      <p:ext uri="{BB962C8B-B14F-4D97-AF65-F5344CB8AC3E}">
        <p14:creationId xmlns:p14="http://schemas.microsoft.com/office/powerpoint/2010/main" val="16168481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000" fill="hold"/>
                                        <p:tgtEl>
                                          <p:spTgt spid="1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F:\ЛУКОМОРЬЕ\ФОТО\ФОТО САД\Новая папка\25bf867a7f1e00c7d1a1b93df89370c0.jpg"/>
          <p:cNvPicPr>
            <a:picLocks noChangeAspect="1" noChangeArrowheads="1"/>
          </p:cNvPicPr>
          <p:nvPr/>
        </p:nvPicPr>
        <p:blipFill>
          <a:blip r:embed="rId2">
            <a:lum bright="70000" contrast="-70000"/>
            <a:extLst>
              <a:ext uri="{28A0092B-C50C-407E-A947-70E740481C1C}">
                <a14:useLocalDpi xmlns:a14="http://schemas.microsoft.com/office/drawing/2010/main"/>
              </a:ext>
            </a:extLst>
          </a:blip>
          <a:srcRect/>
          <a:stretch>
            <a:fillRect/>
          </a:stretch>
        </p:blipFill>
        <p:spPr bwMode="auto">
          <a:xfrm>
            <a:off x="-1" y="0"/>
            <a:ext cx="912336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Прямоугольник 1"/>
          <p:cNvSpPr/>
          <p:nvPr/>
        </p:nvSpPr>
        <p:spPr>
          <a:xfrm>
            <a:off x="17659" y="2992159"/>
            <a:ext cx="5057684" cy="2677656"/>
          </a:xfrm>
          <a:prstGeom prst="rect">
            <a:avLst/>
          </a:prstGeom>
        </p:spPr>
        <p:txBody>
          <a:bodyPr wrap="square">
            <a:spAutoFit/>
          </a:bodyPr>
          <a:lstStyle/>
          <a:p>
            <a:pPr lvl="1" fontAlgn="auto">
              <a:spcBef>
                <a:spcPts val="0"/>
              </a:spcBef>
              <a:spcAft>
                <a:spcPts val="0"/>
              </a:spcAft>
              <a:defRPr/>
            </a:pPr>
            <a:r>
              <a:rPr lang="ru-RU" sz="2400" b="1" dirty="0" smtClean="0">
                <a:solidFill>
                  <a:srgbClr val="F25008"/>
                </a:solidFill>
                <a:latin typeface="Trebuchet MS" panose="020B0603020202020204" pitchFamily="34" charset="0"/>
                <a:cs typeface="Times New Roman" pitchFamily="18" charset="0"/>
              </a:rPr>
              <a:t>«КЛУБНЫЙ ЧАС» - позволяет </a:t>
            </a:r>
            <a:r>
              <a:rPr lang="ru-RU" sz="2400" b="1" dirty="0">
                <a:solidFill>
                  <a:srgbClr val="F25008"/>
                </a:solidFill>
                <a:latin typeface="Trebuchet MS" panose="020B0603020202020204" pitchFamily="34" charset="0"/>
                <a:cs typeface="Times New Roman" pitchFamily="18" charset="0"/>
              </a:rPr>
              <a:t>детям под опосредованным контролем взрослых свободно перемещаться по территории детского сада и выбирать ту деятельность, которая им нравится;</a:t>
            </a:r>
          </a:p>
        </p:txBody>
      </p:sp>
      <p:sp>
        <p:nvSpPr>
          <p:cNvPr id="5" name="Rectangle 6"/>
          <p:cNvSpPr>
            <a:spLocks noChangeArrowheads="1"/>
          </p:cNvSpPr>
          <p:nvPr/>
        </p:nvSpPr>
        <p:spPr bwMode="auto">
          <a:xfrm>
            <a:off x="467544" y="421401"/>
            <a:ext cx="5616624" cy="2246769"/>
          </a:xfrm>
          <a:prstGeom prst="rect">
            <a:avLst/>
          </a:prstGeom>
          <a:noFill/>
          <a:ln w="9525">
            <a:noFill/>
            <a:miter lim="800000"/>
            <a:headEnd/>
            <a:tailEnd/>
          </a:ln>
        </p:spPr>
        <p:txBody>
          <a:bodyPr wrap="square">
            <a:spAutoFit/>
          </a:bodyPr>
          <a:lstStyle/>
          <a:p>
            <a:r>
              <a:rPr lang="ru-RU" sz="2800" b="1" dirty="0" smtClean="0">
                <a:solidFill>
                  <a:srgbClr val="CE2F14"/>
                </a:solidFill>
                <a:latin typeface="Trebuchet MS" panose="020B0603020202020204" pitchFamily="34" charset="0"/>
              </a:rPr>
              <a:t>Педагогическая технология «Клубный </a:t>
            </a:r>
            <a:r>
              <a:rPr lang="ru-RU" sz="2800" b="1" dirty="0">
                <a:solidFill>
                  <a:srgbClr val="CE2F14"/>
                </a:solidFill>
                <a:latin typeface="Trebuchet MS" panose="020B0603020202020204" pitchFamily="34" charset="0"/>
              </a:rPr>
              <a:t>час» - средство развития саморегуляции поведения дошкольников в образовательном комплексе</a:t>
            </a:r>
            <a:r>
              <a:rPr lang="ru-RU" sz="2800" b="1" dirty="0" smtClean="0">
                <a:solidFill>
                  <a:srgbClr val="CE2F14"/>
                </a:solidFill>
                <a:latin typeface="Trebuchet MS" panose="020B0603020202020204" pitchFamily="34" charset="0"/>
              </a:rPr>
              <a:t>.</a:t>
            </a:r>
            <a:endParaRPr lang="ru-RU" sz="2800" b="1" dirty="0">
              <a:solidFill>
                <a:srgbClr val="FF0066"/>
              </a:solidFill>
            </a:endParaRPr>
          </a:p>
        </p:txBody>
      </p:sp>
      <p:pic>
        <p:nvPicPr>
          <p:cNvPr id="6" name="Picture 4" descr="http://cdn-st4.rtr-vesti.ru/vh/pictures/bp/115/652/7.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084168" y="350804"/>
            <a:ext cx="2667885" cy="355718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10" name="Rectangle 3"/>
          <p:cNvSpPr>
            <a:spLocks noChangeArrowheads="1"/>
          </p:cNvSpPr>
          <p:nvPr/>
        </p:nvSpPr>
        <p:spPr bwMode="auto">
          <a:xfrm>
            <a:off x="4932040" y="4015517"/>
            <a:ext cx="3820013" cy="2062103"/>
          </a:xfrm>
          <a:prstGeom prst="rect">
            <a:avLst/>
          </a:prstGeom>
          <a:noFill/>
          <a:ln>
            <a:noFill/>
          </a:ln>
          <a:effectLst/>
          <a:extLst/>
        </p:spPr>
        <p:txBody>
          <a:bodyPr vert="horz" wrap="square" lIns="91440" tIns="45720" rIns="91440" bIns="45720" numCol="1" anchor="ctr"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ru-RU" altLang="ru-RU" sz="900" b="1" i="0" u="none" strike="noStrike" cap="none" normalizeH="0" baseline="0" dirty="0" smtClean="0">
                <a:ln>
                  <a:noFill/>
                </a:ln>
                <a:solidFill>
                  <a:srgbClr val="0F2E6B"/>
                </a:solidFill>
                <a:effectLst/>
              </a:rPr>
              <a:t> </a:t>
            </a:r>
            <a:r>
              <a:rPr kumimoji="0" lang="ru-RU" altLang="ru-RU" sz="2000" b="1" i="0" u="none" strike="noStrike" cap="none" normalizeH="0" baseline="0" dirty="0" smtClean="0">
                <a:ln>
                  <a:noFill/>
                </a:ln>
                <a:solidFill>
                  <a:srgbClr val="0F2E6B"/>
                </a:solidFill>
                <a:effectLst/>
                <a:latin typeface="Trebuchet MS" panose="020B0603020202020204" pitchFamily="34" charset="0"/>
              </a:rPr>
              <a:t>Автор</a:t>
            </a:r>
            <a:r>
              <a:rPr kumimoji="0" lang="ru-RU" altLang="ru-RU" sz="2000" b="1" i="0" u="none" strike="noStrike" cap="none" normalizeH="0" dirty="0" smtClean="0">
                <a:ln>
                  <a:noFill/>
                </a:ln>
                <a:solidFill>
                  <a:srgbClr val="0F2E6B"/>
                </a:solidFill>
                <a:effectLst/>
                <a:latin typeface="Trebuchet MS" panose="020B0603020202020204" pitchFamily="34" charset="0"/>
              </a:rPr>
              <a:t> </a:t>
            </a:r>
            <a:r>
              <a:rPr kumimoji="0" lang="ru-RU" altLang="ru-RU" sz="2000" b="1" i="0" u="none" strike="noStrike" cap="none" normalizeH="0" baseline="0" dirty="0" smtClean="0">
                <a:ln>
                  <a:noFill/>
                </a:ln>
                <a:solidFill>
                  <a:srgbClr val="0F2E6B"/>
                </a:solidFill>
                <a:effectLst/>
                <a:latin typeface="Trebuchet MS" panose="020B0603020202020204" pitchFamily="34" charset="0"/>
              </a:rPr>
              <a:t>технологии: </a:t>
            </a:r>
          </a:p>
          <a:p>
            <a:pPr marL="0" marR="0" lvl="0" indent="0" algn="r" defTabSz="914400" rtl="0" eaLnBrk="1" fontAlgn="base" latinLnBrk="0" hangingPunct="1">
              <a:lnSpc>
                <a:spcPct val="100000"/>
              </a:lnSpc>
              <a:spcBef>
                <a:spcPct val="0"/>
              </a:spcBef>
              <a:spcAft>
                <a:spcPct val="0"/>
              </a:spcAft>
              <a:buClrTx/>
              <a:buSzTx/>
              <a:buFontTx/>
              <a:buNone/>
              <a:tabLst/>
            </a:pPr>
            <a:r>
              <a:rPr kumimoji="0" lang="ru-RU" altLang="ru-RU" sz="2400" b="1" i="0" u="none" strike="noStrike" cap="none" normalizeH="0" baseline="0" dirty="0" smtClean="0">
                <a:ln>
                  <a:noFill/>
                </a:ln>
                <a:solidFill>
                  <a:srgbClr val="0F2E6B"/>
                </a:solidFill>
                <a:effectLst/>
                <a:latin typeface="Trebuchet MS" panose="020B0603020202020204" pitchFamily="34" charset="0"/>
              </a:rPr>
              <a:t>Гришаева </a:t>
            </a:r>
          </a:p>
          <a:p>
            <a:pPr marL="0" marR="0" lvl="0" indent="0" algn="r" defTabSz="914400" rtl="0" eaLnBrk="1" fontAlgn="base" latinLnBrk="0" hangingPunct="1">
              <a:lnSpc>
                <a:spcPct val="100000"/>
              </a:lnSpc>
              <a:spcBef>
                <a:spcPct val="0"/>
              </a:spcBef>
              <a:spcAft>
                <a:spcPct val="0"/>
              </a:spcAft>
              <a:buClrTx/>
              <a:buSzTx/>
              <a:buFontTx/>
              <a:buNone/>
              <a:tabLst/>
            </a:pPr>
            <a:r>
              <a:rPr kumimoji="0" lang="ru-RU" altLang="ru-RU" sz="2400" b="1" i="0" u="none" strike="noStrike" cap="none" normalizeH="0" baseline="0" dirty="0" smtClean="0">
                <a:ln>
                  <a:noFill/>
                </a:ln>
                <a:solidFill>
                  <a:srgbClr val="0F2E6B"/>
                </a:solidFill>
                <a:effectLst/>
                <a:latin typeface="Trebuchet MS" panose="020B0603020202020204" pitchFamily="34" charset="0"/>
              </a:rPr>
              <a:t>Наталья Петровна</a:t>
            </a:r>
            <a:r>
              <a:rPr kumimoji="0" lang="ru-RU" altLang="ru-RU" sz="2000" b="1" i="0" u="none" strike="noStrike" cap="none" normalizeH="0" baseline="0" dirty="0" smtClean="0">
                <a:ln>
                  <a:noFill/>
                </a:ln>
                <a:solidFill>
                  <a:srgbClr val="0F2E6B"/>
                </a:solidFill>
                <a:effectLst/>
                <a:latin typeface="Trebuchet MS" panose="020B0603020202020204" pitchFamily="34" charset="0"/>
              </a:rPr>
              <a:t>, </a:t>
            </a:r>
          </a:p>
          <a:p>
            <a:pPr marL="0" marR="0" lvl="0" indent="0" algn="r" defTabSz="914400" rtl="0" eaLnBrk="1" fontAlgn="base" latinLnBrk="0" hangingPunct="1">
              <a:lnSpc>
                <a:spcPct val="100000"/>
              </a:lnSpc>
              <a:spcBef>
                <a:spcPct val="0"/>
              </a:spcBef>
              <a:spcAft>
                <a:spcPct val="0"/>
              </a:spcAft>
              <a:buClrTx/>
              <a:buSzTx/>
              <a:buFontTx/>
              <a:buNone/>
              <a:tabLst/>
            </a:pPr>
            <a:r>
              <a:rPr kumimoji="0" lang="ru-RU" altLang="ru-RU" sz="2000" b="1" i="0" u="none" strike="noStrike" cap="none" normalizeH="0" baseline="0" dirty="0" smtClean="0">
                <a:ln>
                  <a:noFill/>
                </a:ln>
                <a:solidFill>
                  <a:srgbClr val="0F2E6B"/>
                </a:solidFill>
                <a:effectLst/>
                <a:latin typeface="Trebuchet MS" panose="020B0603020202020204" pitchFamily="34" charset="0"/>
              </a:rPr>
              <a:t>психолог, старший научный сотрудник института социологии РАН</a:t>
            </a:r>
            <a:r>
              <a:rPr kumimoji="0" lang="ru-RU" altLang="ru-RU" sz="2000" b="0" i="0" u="none" strike="noStrike" cap="none" normalizeH="0" baseline="0" dirty="0" smtClean="0">
                <a:ln>
                  <a:noFill/>
                </a:ln>
                <a:solidFill>
                  <a:srgbClr val="333333"/>
                </a:solidFill>
                <a:effectLst/>
                <a:latin typeface="Arial" pitchFamily="34" charset="0"/>
                <a:cs typeface="Arial" pitchFamily="34" charset="0"/>
              </a:rPr>
              <a:t>.</a:t>
            </a:r>
            <a:r>
              <a:rPr kumimoji="0" lang="ru-RU" altLang="ru-RU" sz="2000" b="0" i="0" u="none" strike="noStrike" cap="none" normalizeH="0" baseline="0" dirty="0" smtClean="0">
                <a:ln>
                  <a:noFill/>
                </a:ln>
                <a:solidFill>
                  <a:schemeClr val="tx1"/>
                </a:solidFill>
                <a:effectLst/>
                <a:latin typeface="Arial" pitchFamily="34" charset="0"/>
                <a:cs typeface="Arial" pitchFamily="34" charset="0"/>
              </a:rPr>
              <a:t> </a:t>
            </a:r>
          </a:p>
        </p:txBody>
      </p:sp>
    </p:spTree>
    <p:extLst>
      <p:ext uri="{BB962C8B-B14F-4D97-AF65-F5344CB8AC3E}">
        <p14:creationId xmlns:p14="http://schemas.microsoft.com/office/powerpoint/2010/main" val="242834594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F:\ЛУКОМОРЬЕ\ФОТО\ФОТО САД\Новая папка\25bf867a7f1e00c7d1a1b93df89370c0.jpg"/>
          <p:cNvPicPr>
            <a:picLocks noChangeAspect="1" noChangeArrowheads="1"/>
          </p:cNvPicPr>
          <p:nvPr/>
        </p:nvPicPr>
        <p:blipFill>
          <a:blip r:embed="rId2">
            <a:lum bright="70000" contrast="-70000"/>
            <a:extLst>
              <a:ext uri="{28A0092B-C50C-407E-A947-70E740481C1C}">
                <a14:useLocalDpi xmlns:a14="http://schemas.microsoft.com/office/drawing/2010/main"/>
              </a:ext>
            </a:extLst>
          </a:blip>
          <a:srcRect/>
          <a:stretch>
            <a:fillRect/>
          </a:stretch>
        </p:blipFill>
        <p:spPr bwMode="auto">
          <a:xfrm>
            <a:off x="0" y="0"/>
            <a:ext cx="912336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4"/>
          <p:cNvSpPr txBox="1">
            <a:spLocks noChangeArrowheads="1"/>
          </p:cNvSpPr>
          <p:nvPr/>
        </p:nvSpPr>
        <p:spPr bwMode="auto">
          <a:xfrm>
            <a:off x="1512554" y="188640"/>
            <a:ext cx="5929312" cy="646331"/>
          </a:xfrm>
          <a:prstGeom prst="rect">
            <a:avLst/>
          </a:prstGeom>
          <a:noFill/>
          <a:ln w="9525">
            <a:noFill/>
            <a:miter lim="800000"/>
            <a:headEnd/>
            <a:tailEnd/>
          </a:ln>
        </p:spPr>
        <p:txBody>
          <a:bodyPr>
            <a:spAutoFit/>
          </a:bodyPr>
          <a:lstStyle/>
          <a:p>
            <a:pPr algn="ctr"/>
            <a:r>
              <a:rPr lang="ru-RU" sz="3600" b="1" dirty="0" smtClean="0">
                <a:solidFill>
                  <a:srgbClr val="006600"/>
                </a:solidFill>
                <a:latin typeface="Trebuchet MS" panose="020B0603020202020204" pitchFamily="34" charset="0"/>
                <a:cs typeface="Times New Roman" pitchFamily="18" charset="0"/>
              </a:rPr>
              <a:t>ТИПЫ </a:t>
            </a:r>
            <a:r>
              <a:rPr lang="ru-RU" sz="3600" b="1" dirty="0">
                <a:solidFill>
                  <a:srgbClr val="006600"/>
                </a:solidFill>
                <a:latin typeface="Trebuchet MS" panose="020B0603020202020204" pitchFamily="34" charset="0"/>
                <a:cs typeface="Times New Roman" pitchFamily="18" charset="0"/>
              </a:rPr>
              <a:t>«</a:t>
            </a:r>
            <a:r>
              <a:rPr lang="ru-RU" sz="3600" b="1" dirty="0" smtClean="0">
                <a:solidFill>
                  <a:srgbClr val="006600"/>
                </a:solidFill>
                <a:latin typeface="Trebuchet MS" panose="020B0603020202020204" pitchFamily="34" charset="0"/>
                <a:cs typeface="Times New Roman" pitchFamily="18" charset="0"/>
              </a:rPr>
              <a:t>КЛУБНЫХ ЧАСОВ»</a:t>
            </a:r>
            <a:endParaRPr lang="ru-RU" sz="3600" b="1" dirty="0">
              <a:solidFill>
                <a:srgbClr val="006600"/>
              </a:solidFill>
              <a:latin typeface="Trebuchet MS" panose="020B0603020202020204" pitchFamily="34" charset="0"/>
              <a:cs typeface="Times New Roman" pitchFamily="18" charset="0"/>
            </a:endParaRPr>
          </a:p>
        </p:txBody>
      </p:sp>
      <p:sp>
        <p:nvSpPr>
          <p:cNvPr id="4" name="TextBox 3"/>
          <p:cNvSpPr txBox="1">
            <a:spLocks noChangeArrowheads="1"/>
          </p:cNvSpPr>
          <p:nvPr/>
        </p:nvSpPr>
        <p:spPr bwMode="auto">
          <a:xfrm>
            <a:off x="395536" y="920621"/>
            <a:ext cx="8424936" cy="5478423"/>
          </a:xfrm>
          <a:prstGeom prst="rect">
            <a:avLst/>
          </a:prstGeom>
          <a:noFill/>
          <a:ln w="9525">
            <a:noFill/>
            <a:miter lim="800000"/>
            <a:headEnd/>
            <a:tailEnd/>
          </a:ln>
        </p:spPr>
        <p:txBody>
          <a:bodyPr wrap="square">
            <a:spAutoFit/>
          </a:bodyPr>
          <a:lstStyle/>
          <a:p>
            <a:r>
              <a:rPr lang="ru-RU" sz="2000" b="1" dirty="0">
                <a:solidFill>
                  <a:srgbClr val="F25008"/>
                </a:solidFill>
                <a:latin typeface="Times New Roman" pitchFamily="18" charset="0"/>
                <a:cs typeface="Times New Roman" pitchFamily="18" charset="0"/>
              </a:rPr>
              <a:t>«</a:t>
            </a:r>
            <a:r>
              <a:rPr lang="ru-RU" sz="2000" b="1" dirty="0">
                <a:solidFill>
                  <a:srgbClr val="F25008"/>
                </a:solidFill>
                <a:latin typeface="Trebuchet MS" panose="020B0603020202020204" pitchFamily="34" charset="0"/>
                <a:cs typeface="Times New Roman" pitchFamily="18" charset="0"/>
              </a:rPr>
              <a:t>СВОБОДНЫЙ» </a:t>
            </a:r>
            <a:r>
              <a:rPr lang="ru-RU" sz="2000" b="1" dirty="0">
                <a:solidFill>
                  <a:srgbClr val="10253F"/>
                </a:solidFill>
                <a:latin typeface="Trebuchet MS" panose="020B0603020202020204" pitchFamily="34" charset="0"/>
                <a:cs typeface="Times New Roman" pitchFamily="18" charset="0"/>
              </a:rPr>
              <a:t> клубный час, когда дети свободно перемещаются по всей территории детского сада (в помещении или на улице) и самостоятельно организуют разновозрастное общение по интересам; </a:t>
            </a:r>
          </a:p>
          <a:p>
            <a:endParaRPr lang="ru-RU" sz="500" b="1" dirty="0" smtClean="0">
              <a:solidFill>
                <a:srgbClr val="10253F"/>
              </a:solidFill>
              <a:latin typeface="Trebuchet MS" panose="020B0603020202020204" pitchFamily="34" charset="0"/>
              <a:cs typeface="Times New Roman" pitchFamily="18" charset="0"/>
            </a:endParaRPr>
          </a:p>
          <a:p>
            <a:endParaRPr lang="ru-RU" sz="500" b="1" dirty="0" smtClean="0">
              <a:solidFill>
                <a:srgbClr val="10253F"/>
              </a:solidFill>
              <a:latin typeface="Trebuchet MS" panose="020B0603020202020204" pitchFamily="34" charset="0"/>
              <a:cs typeface="Times New Roman" pitchFamily="18" charset="0"/>
            </a:endParaRPr>
          </a:p>
          <a:p>
            <a:r>
              <a:rPr lang="ru-RU" sz="2000" b="1" dirty="0" smtClean="0">
                <a:solidFill>
                  <a:srgbClr val="0000FF"/>
                </a:solidFill>
                <a:latin typeface="Trebuchet MS" panose="020B0603020202020204" pitchFamily="34" charset="0"/>
                <a:cs typeface="Times New Roman" pitchFamily="18" charset="0"/>
              </a:rPr>
              <a:t>«</a:t>
            </a:r>
            <a:r>
              <a:rPr lang="ru-RU" sz="2000" b="1" dirty="0">
                <a:solidFill>
                  <a:srgbClr val="0000FF"/>
                </a:solidFill>
                <a:latin typeface="Trebuchet MS" panose="020B0603020202020204" pitchFamily="34" charset="0"/>
                <a:cs typeface="Times New Roman" pitchFamily="18" charset="0"/>
              </a:rPr>
              <a:t>ТЕМАТИЧЕСКИЙ» </a:t>
            </a:r>
            <a:r>
              <a:rPr lang="ru-RU" sz="2000" b="1" dirty="0">
                <a:solidFill>
                  <a:srgbClr val="10253F"/>
                </a:solidFill>
                <a:latin typeface="Trebuchet MS" panose="020B0603020202020204" pitchFamily="34" charset="0"/>
                <a:cs typeface="Times New Roman" pitchFamily="18" charset="0"/>
              </a:rPr>
              <a:t>клубный час, которые включены в ситуацию месяца. Например, в ситуацию «Космос», это конкурс рисунка на асфальте на космические темы, постройка космического корабля, викторины «космонавт</a:t>
            </a:r>
            <a:r>
              <a:rPr lang="ru-RU" sz="2000" b="1" dirty="0" smtClean="0">
                <a:solidFill>
                  <a:srgbClr val="10253F"/>
                </a:solidFill>
                <a:latin typeface="Trebuchet MS" panose="020B0603020202020204" pitchFamily="34" charset="0"/>
                <a:cs typeface="Times New Roman" pitchFamily="18" charset="0"/>
              </a:rPr>
              <a:t>»;</a:t>
            </a:r>
          </a:p>
          <a:p>
            <a:endParaRPr lang="ru-RU" sz="500" b="1" dirty="0" smtClean="0">
              <a:solidFill>
                <a:srgbClr val="10253F"/>
              </a:solidFill>
              <a:latin typeface="Trebuchet MS" panose="020B0603020202020204" pitchFamily="34" charset="0"/>
              <a:cs typeface="Times New Roman" pitchFamily="18" charset="0"/>
            </a:endParaRPr>
          </a:p>
          <a:p>
            <a:endParaRPr lang="ru-RU" sz="500" b="1" dirty="0">
              <a:solidFill>
                <a:srgbClr val="10253F"/>
              </a:solidFill>
              <a:latin typeface="Trebuchet MS" panose="020B0603020202020204" pitchFamily="34" charset="0"/>
              <a:cs typeface="Times New Roman" pitchFamily="18" charset="0"/>
            </a:endParaRPr>
          </a:p>
          <a:p>
            <a:r>
              <a:rPr lang="ru-RU" sz="2000" b="1" dirty="0">
                <a:solidFill>
                  <a:srgbClr val="C00000"/>
                </a:solidFill>
                <a:latin typeface="Trebuchet MS" panose="020B0603020202020204" pitchFamily="34" charset="0"/>
                <a:cs typeface="Times New Roman" pitchFamily="18" charset="0"/>
              </a:rPr>
              <a:t>«ДЕЯТЕЛЬНОСТНЫЙ» </a:t>
            </a:r>
            <a:r>
              <a:rPr lang="ru-RU" sz="2000" b="1" dirty="0">
                <a:solidFill>
                  <a:srgbClr val="10253F"/>
                </a:solidFill>
                <a:latin typeface="Trebuchet MS" panose="020B0603020202020204" pitchFamily="34" charset="0"/>
                <a:cs typeface="Times New Roman" pitchFamily="18" charset="0"/>
              </a:rPr>
              <a:t>клубный час, когда в его основу положено самоопределение ребенка в выборе различных видов деятельности, т.е. например, в физкультурном зале проходят подвижные игры, музыкальном зале спектакль, в одной группе пекут пирожки, в другой шьют платья куклам т.д</a:t>
            </a:r>
            <a:r>
              <a:rPr lang="ru-RU" sz="2000" b="1" dirty="0" smtClean="0">
                <a:solidFill>
                  <a:srgbClr val="10253F"/>
                </a:solidFill>
                <a:latin typeface="Trebuchet MS" panose="020B0603020202020204" pitchFamily="34" charset="0"/>
                <a:cs typeface="Times New Roman" pitchFamily="18" charset="0"/>
              </a:rPr>
              <a:t>.</a:t>
            </a:r>
          </a:p>
          <a:p>
            <a:endParaRPr lang="ru-RU" sz="500" b="1" dirty="0" smtClean="0">
              <a:solidFill>
                <a:srgbClr val="10253F"/>
              </a:solidFill>
              <a:latin typeface="Trebuchet MS" panose="020B0603020202020204" pitchFamily="34" charset="0"/>
              <a:cs typeface="Times New Roman" pitchFamily="18" charset="0"/>
            </a:endParaRPr>
          </a:p>
          <a:p>
            <a:endParaRPr lang="ru-RU" sz="500" b="1" dirty="0">
              <a:solidFill>
                <a:srgbClr val="10253F"/>
              </a:solidFill>
              <a:latin typeface="Trebuchet MS" panose="020B0603020202020204" pitchFamily="34" charset="0"/>
              <a:cs typeface="Times New Roman" pitchFamily="18" charset="0"/>
            </a:endParaRPr>
          </a:p>
          <a:p>
            <a:r>
              <a:rPr lang="ru-RU" sz="2000" b="1" dirty="0" smtClean="0">
                <a:solidFill>
                  <a:srgbClr val="7030A0"/>
                </a:solidFill>
                <a:latin typeface="Trebuchet MS" panose="020B0603020202020204" pitchFamily="34" charset="0"/>
                <a:cs typeface="Times New Roman" pitchFamily="18" charset="0"/>
              </a:rPr>
              <a:t>«ТВОРЧЕСКИЙ» -</a:t>
            </a:r>
            <a:r>
              <a:rPr lang="ru-RU" sz="2000" b="1" dirty="0" smtClean="0">
                <a:solidFill>
                  <a:srgbClr val="003A1A"/>
                </a:solidFill>
                <a:latin typeface="Trebuchet MS" panose="020B0603020202020204" pitchFamily="34" charset="0"/>
                <a:cs typeface="Times New Roman" pitchFamily="18" charset="0"/>
              </a:rPr>
              <a:t> </a:t>
            </a:r>
            <a:r>
              <a:rPr lang="ru-RU" sz="2000" b="1" dirty="0" smtClean="0">
                <a:solidFill>
                  <a:srgbClr val="002060"/>
                </a:solidFill>
                <a:latin typeface="Trebuchet MS" panose="020B0603020202020204" pitchFamily="34" charset="0"/>
                <a:cs typeface="Times New Roman" pitchFamily="18" charset="0"/>
              </a:rPr>
              <a:t>дети подготовительной к школе группы сами организуют всю деятельность во время «Клубного часа» для всех детей</a:t>
            </a:r>
            <a:endParaRPr lang="ru-RU" sz="2000" b="1" dirty="0">
              <a:solidFill>
                <a:srgbClr val="002060"/>
              </a:solidFill>
              <a:latin typeface="Trebuchet MS" panose="020B0603020202020204" pitchFamily="34" charset="0"/>
              <a:cs typeface="Times New Roman" pitchFamily="18" charset="0"/>
            </a:endParaRPr>
          </a:p>
        </p:txBody>
      </p:sp>
    </p:spTree>
    <p:extLst>
      <p:ext uri="{BB962C8B-B14F-4D97-AF65-F5344CB8AC3E}">
        <p14:creationId xmlns:p14="http://schemas.microsoft.com/office/powerpoint/2010/main" val="6722606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F:\ЛУКОМОРЬЕ\ФОТО\ФОТО САД\Новая папка\25bf867a7f1e00c7d1a1b93df89370c0.jpg"/>
          <p:cNvPicPr>
            <a:picLocks noChangeAspect="1" noChangeArrowheads="1"/>
          </p:cNvPicPr>
          <p:nvPr/>
        </p:nvPicPr>
        <p:blipFill>
          <a:blip r:embed="rId2">
            <a:lum bright="70000" contrast="-70000"/>
            <a:extLst>
              <a:ext uri="{28A0092B-C50C-407E-A947-70E740481C1C}">
                <a14:useLocalDpi xmlns:a14="http://schemas.microsoft.com/office/drawing/2010/main"/>
              </a:ext>
            </a:extLst>
          </a:blip>
          <a:srcRect/>
          <a:stretch>
            <a:fillRect/>
          </a:stretch>
        </p:blipFill>
        <p:spPr bwMode="auto">
          <a:xfrm>
            <a:off x="-29910" y="0"/>
            <a:ext cx="917391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4"/>
          <p:cNvSpPr txBox="1">
            <a:spLocks noChangeArrowheads="1"/>
          </p:cNvSpPr>
          <p:nvPr/>
        </p:nvSpPr>
        <p:spPr bwMode="auto">
          <a:xfrm>
            <a:off x="1109361" y="340517"/>
            <a:ext cx="7163966" cy="646331"/>
          </a:xfrm>
          <a:prstGeom prst="rect">
            <a:avLst/>
          </a:prstGeom>
          <a:noFill/>
          <a:ln w="9525">
            <a:noFill/>
            <a:miter lim="800000"/>
            <a:headEnd/>
            <a:tailEnd/>
          </a:ln>
        </p:spPr>
        <p:txBody>
          <a:bodyPr wrap="square">
            <a:spAutoFit/>
          </a:bodyPr>
          <a:lstStyle/>
          <a:p>
            <a:pPr algn="ctr"/>
            <a:r>
              <a:rPr lang="ru-RU" sz="3600" b="1" dirty="0" smtClean="0">
                <a:solidFill>
                  <a:srgbClr val="DB5807"/>
                </a:solidFill>
                <a:latin typeface="Trebuchet MS" panose="020B0603020202020204" pitchFamily="34" charset="0"/>
                <a:cs typeface="Times New Roman" pitchFamily="18" charset="0"/>
              </a:rPr>
              <a:t>ПРЕДВАРИТЕЛЬНАЯ РАБОТА:</a:t>
            </a:r>
            <a:endParaRPr lang="ru-RU" sz="3600" b="1" dirty="0">
              <a:solidFill>
                <a:srgbClr val="DB5807"/>
              </a:solidFill>
              <a:latin typeface="Trebuchet MS" panose="020B0603020202020204" pitchFamily="34" charset="0"/>
              <a:cs typeface="Times New Roman" pitchFamily="18" charset="0"/>
            </a:endParaRPr>
          </a:p>
        </p:txBody>
      </p:sp>
      <p:sp>
        <p:nvSpPr>
          <p:cNvPr id="5" name="TextBox 4"/>
          <p:cNvSpPr txBox="1">
            <a:spLocks noChangeArrowheads="1"/>
          </p:cNvSpPr>
          <p:nvPr/>
        </p:nvSpPr>
        <p:spPr bwMode="auto">
          <a:xfrm>
            <a:off x="566989" y="1124744"/>
            <a:ext cx="8109467" cy="5293757"/>
          </a:xfrm>
          <a:prstGeom prst="rect">
            <a:avLst/>
          </a:prstGeom>
          <a:noFill/>
          <a:ln w="9525">
            <a:noFill/>
            <a:miter lim="800000"/>
            <a:headEnd/>
            <a:tailEnd/>
          </a:ln>
        </p:spPr>
        <p:txBody>
          <a:bodyPr wrap="square">
            <a:spAutoFit/>
          </a:bodyPr>
          <a:lstStyle/>
          <a:p>
            <a:pPr>
              <a:buFont typeface="Wingdings" pitchFamily="2" charset="2"/>
              <a:buChar char="v"/>
            </a:pPr>
            <a:r>
              <a:rPr lang="ru-RU" sz="1600" b="1" dirty="0" smtClean="0">
                <a:solidFill>
                  <a:srgbClr val="0000FF"/>
                </a:solidFill>
                <a:latin typeface="Times New Roman" pitchFamily="18" charset="0"/>
                <a:cs typeface="Times New Roman" pitchFamily="18" charset="0"/>
              </a:rPr>
              <a:t> РАЗРАБОТКА ТЕМАТИК «КЛУБНОГО ЧАСА»  (перспективный </a:t>
            </a:r>
            <a:r>
              <a:rPr lang="ru-RU" sz="1600" b="1" dirty="0">
                <a:solidFill>
                  <a:srgbClr val="0000FF"/>
                </a:solidFill>
                <a:latin typeface="Times New Roman" pitchFamily="18" charset="0"/>
                <a:cs typeface="Times New Roman" pitchFamily="18" charset="0"/>
              </a:rPr>
              <a:t>тематический план клубного часа на </a:t>
            </a:r>
            <a:r>
              <a:rPr lang="ru-RU" sz="1600" b="1" dirty="0" smtClean="0">
                <a:solidFill>
                  <a:srgbClr val="0000FF"/>
                </a:solidFill>
                <a:latin typeface="Times New Roman" pitchFamily="18" charset="0"/>
                <a:cs typeface="Times New Roman" pitchFamily="18" charset="0"/>
              </a:rPr>
              <a:t>год).</a:t>
            </a:r>
          </a:p>
          <a:p>
            <a:endParaRPr lang="ru-RU" sz="1600" b="1" dirty="0">
              <a:solidFill>
                <a:srgbClr val="0000FF"/>
              </a:solidFill>
              <a:latin typeface="Times New Roman" pitchFamily="18" charset="0"/>
              <a:cs typeface="Times New Roman" pitchFamily="18" charset="0"/>
            </a:endParaRPr>
          </a:p>
          <a:p>
            <a:pPr>
              <a:buFont typeface="Wingdings" pitchFamily="2" charset="2"/>
              <a:buChar char="v"/>
            </a:pPr>
            <a:r>
              <a:rPr lang="ru-RU" sz="1600" b="1" dirty="0" smtClean="0">
                <a:solidFill>
                  <a:srgbClr val="C00000"/>
                </a:solidFill>
                <a:latin typeface="Times New Roman" pitchFamily="18" charset="0"/>
                <a:cs typeface="Times New Roman" pitchFamily="18" charset="0"/>
              </a:rPr>
              <a:t>ПЕРИОДИЧНОСТЬ И ДЛИТЕЛЬНОСТЬ МЕРОПРИЯТИЯ, как правило</a:t>
            </a:r>
            <a:r>
              <a:rPr lang="ru-RU" sz="1600" b="1" dirty="0">
                <a:solidFill>
                  <a:srgbClr val="C00000"/>
                </a:solidFill>
                <a:latin typeface="Times New Roman" pitchFamily="18" charset="0"/>
                <a:cs typeface="Times New Roman" pitchFamily="18" charset="0"/>
              </a:rPr>
              <a:t>, 1 раз в </a:t>
            </a:r>
            <a:r>
              <a:rPr lang="ru-RU" sz="1600" b="1" dirty="0" smtClean="0">
                <a:solidFill>
                  <a:srgbClr val="C00000"/>
                </a:solidFill>
                <a:latin typeface="Times New Roman" pitchFamily="18" charset="0"/>
                <a:cs typeface="Times New Roman" pitchFamily="18" charset="0"/>
              </a:rPr>
              <a:t>неделю. </a:t>
            </a:r>
            <a:r>
              <a:rPr lang="ru-RU" sz="1600" b="1" dirty="0">
                <a:solidFill>
                  <a:srgbClr val="C00000"/>
                </a:solidFill>
                <a:latin typeface="Times New Roman" pitchFamily="18" charset="0"/>
                <a:cs typeface="Times New Roman" pitchFamily="18" charset="0"/>
              </a:rPr>
              <a:t>Одним из главных условий проведения клубного часа является его длительность, а именно </a:t>
            </a:r>
            <a:r>
              <a:rPr lang="ru-RU" sz="1600" b="1" dirty="0" smtClean="0">
                <a:solidFill>
                  <a:srgbClr val="C00000"/>
                </a:solidFill>
                <a:latin typeface="Times New Roman" pitchFamily="18" charset="0"/>
                <a:cs typeface="Times New Roman" pitchFamily="18" charset="0"/>
              </a:rPr>
              <a:t> не менее </a:t>
            </a:r>
            <a:r>
              <a:rPr lang="ru-RU" sz="1600" b="1" dirty="0">
                <a:solidFill>
                  <a:srgbClr val="C00000"/>
                </a:solidFill>
                <a:latin typeface="Times New Roman" pitchFamily="18" charset="0"/>
                <a:cs typeface="Times New Roman" pitchFamily="18" charset="0"/>
              </a:rPr>
              <a:t>1 часа, </a:t>
            </a:r>
            <a:r>
              <a:rPr lang="ru-RU" sz="1600" b="1" dirty="0" smtClean="0">
                <a:solidFill>
                  <a:srgbClr val="C00000"/>
                </a:solidFill>
                <a:latin typeface="Times New Roman" pitchFamily="18" charset="0"/>
                <a:cs typeface="Times New Roman" pitchFamily="18" charset="0"/>
              </a:rPr>
              <a:t>чтобы  </a:t>
            </a:r>
            <a:r>
              <a:rPr lang="ru-RU" sz="1600" b="1" dirty="0">
                <a:solidFill>
                  <a:srgbClr val="C00000"/>
                </a:solidFill>
                <a:latin typeface="Times New Roman" pitchFamily="18" charset="0"/>
                <a:cs typeface="Times New Roman" pitchFamily="18" charset="0"/>
              </a:rPr>
              <a:t>дети </a:t>
            </a:r>
            <a:r>
              <a:rPr lang="ru-RU" sz="1600" b="1" dirty="0" smtClean="0">
                <a:solidFill>
                  <a:srgbClr val="C00000"/>
                </a:solidFill>
                <a:latin typeface="Times New Roman" pitchFamily="18" charset="0"/>
                <a:cs typeface="Times New Roman" pitchFamily="18" charset="0"/>
              </a:rPr>
              <a:t> успевали </a:t>
            </a:r>
            <a:r>
              <a:rPr lang="ru-RU" sz="1600" b="1" dirty="0">
                <a:solidFill>
                  <a:srgbClr val="C00000"/>
                </a:solidFill>
                <a:latin typeface="Times New Roman" pitchFamily="18" charset="0"/>
                <a:cs typeface="Times New Roman" pitchFamily="18" charset="0"/>
              </a:rPr>
              <a:t>приобрести собственный жизненный опыт. </a:t>
            </a:r>
            <a:endParaRPr lang="ru-RU" sz="1600" b="1" dirty="0" smtClean="0">
              <a:solidFill>
                <a:srgbClr val="C00000"/>
              </a:solidFill>
              <a:latin typeface="Times New Roman" pitchFamily="18" charset="0"/>
              <a:cs typeface="Times New Roman" pitchFamily="18" charset="0"/>
            </a:endParaRPr>
          </a:p>
          <a:p>
            <a:endParaRPr lang="ru-RU" sz="1600" b="1" dirty="0">
              <a:solidFill>
                <a:srgbClr val="C00000"/>
              </a:solidFill>
              <a:latin typeface="Times New Roman" pitchFamily="18" charset="0"/>
              <a:cs typeface="Times New Roman" pitchFamily="18" charset="0"/>
            </a:endParaRPr>
          </a:p>
          <a:p>
            <a:pPr>
              <a:buFont typeface="Wingdings" pitchFamily="2" charset="2"/>
              <a:buChar char="v"/>
            </a:pPr>
            <a:r>
              <a:rPr lang="ru-RU" sz="1600" b="1" dirty="0" smtClean="0">
                <a:solidFill>
                  <a:srgbClr val="006600"/>
                </a:solidFill>
                <a:latin typeface="Times New Roman" pitchFamily="18" charset="0"/>
                <a:cs typeface="Times New Roman" pitchFamily="18" charset="0"/>
              </a:rPr>
              <a:t>ОПРЕДЕЛЯЮТСЯ ПРАВИЛА ПОВЕДЕНИЯ </a:t>
            </a:r>
            <a:r>
              <a:rPr lang="ru-RU" sz="1600" b="1" dirty="0">
                <a:solidFill>
                  <a:srgbClr val="006600"/>
                </a:solidFill>
                <a:latin typeface="Times New Roman" pitchFamily="18" charset="0"/>
                <a:cs typeface="Times New Roman" pitchFamily="18" charset="0"/>
              </a:rPr>
              <a:t>детей во время «Клубного часа</a:t>
            </a:r>
            <a:r>
              <a:rPr lang="ru-RU" sz="1600" b="1" dirty="0" smtClean="0">
                <a:solidFill>
                  <a:srgbClr val="006600"/>
                </a:solidFill>
                <a:latin typeface="Times New Roman" pitchFamily="18" charset="0"/>
                <a:cs typeface="Times New Roman" pitchFamily="18" charset="0"/>
              </a:rPr>
              <a:t>»;</a:t>
            </a:r>
          </a:p>
          <a:p>
            <a:endParaRPr lang="ru-RU" sz="1600" b="1" dirty="0">
              <a:solidFill>
                <a:srgbClr val="17375E"/>
              </a:solidFill>
              <a:latin typeface="Times New Roman" pitchFamily="18" charset="0"/>
              <a:cs typeface="Times New Roman" pitchFamily="18" charset="0"/>
            </a:endParaRPr>
          </a:p>
          <a:p>
            <a:pPr>
              <a:buFont typeface="Wingdings" pitchFamily="2" charset="2"/>
              <a:buChar char="v"/>
            </a:pPr>
            <a:r>
              <a:rPr lang="ru-RU" sz="1600" b="1" dirty="0" smtClean="0">
                <a:solidFill>
                  <a:srgbClr val="DB5807"/>
                </a:solidFill>
                <a:latin typeface="Times New Roman" pitchFamily="18" charset="0"/>
                <a:cs typeface="Times New Roman" pitchFamily="18" charset="0"/>
              </a:rPr>
              <a:t>РАЗРАБАТЫВАЮТСЯ ОРГАНИЗАЦИОННЫЕ МОМЕНТЫ  </a:t>
            </a:r>
            <a:r>
              <a:rPr lang="ru-RU" sz="1600" b="1" dirty="0">
                <a:solidFill>
                  <a:srgbClr val="DB5807"/>
                </a:solidFill>
                <a:latin typeface="Times New Roman" pitchFamily="18" charset="0"/>
                <a:cs typeface="Times New Roman" pitchFamily="18" charset="0"/>
              </a:rPr>
              <a:t>проведения клубного </a:t>
            </a:r>
            <a:r>
              <a:rPr lang="ru-RU" sz="1600" b="1" dirty="0" smtClean="0">
                <a:solidFill>
                  <a:srgbClr val="DB5807"/>
                </a:solidFill>
                <a:latin typeface="Times New Roman" pitchFamily="18" charset="0"/>
                <a:cs typeface="Times New Roman" pitchFamily="18" charset="0"/>
              </a:rPr>
              <a:t>часа. Все сотрудники детского сада предупреждены о дне и времени проведения «Клубного часа», находятся на рабочих местах и занимаются своими текущими делами, ожидая прихода детей</a:t>
            </a:r>
          </a:p>
          <a:p>
            <a:endParaRPr lang="ru-RU" sz="1600" b="1" dirty="0">
              <a:solidFill>
                <a:srgbClr val="17375E"/>
              </a:solidFill>
              <a:latin typeface="Times New Roman" pitchFamily="18" charset="0"/>
              <a:cs typeface="Times New Roman" pitchFamily="18" charset="0"/>
            </a:endParaRPr>
          </a:p>
          <a:p>
            <a:pPr>
              <a:buFont typeface="Wingdings" pitchFamily="2" charset="2"/>
              <a:buChar char="v"/>
            </a:pPr>
            <a:r>
              <a:rPr lang="ru-RU" sz="1600" b="1" dirty="0" smtClean="0">
                <a:solidFill>
                  <a:srgbClr val="852AA2"/>
                </a:solidFill>
                <a:latin typeface="Times New Roman" pitchFamily="18" charset="0"/>
                <a:cs typeface="Times New Roman" pitchFamily="18" charset="0"/>
              </a:rPr>
              <a:t>ОПРЕДЕЛЯЕТСЯ ПОРЯДОК НАЧАЛА программы «Клубного часа». </a:t>
            </a:r>
            <a:r>
              <a:rPr lang="ru-RU" sz="1600" b="1" dirty="0">
                <a:solidFill>
                  <a:srgbClr val="852AA2"/>
                </a:solidFill>
                <a:latin typeface="Times New Roman" pitchFamily="18" charset="0"/>
                <a:cs typeface="Times New Roman" pitchFamily="18" charset="0"/>
              </a:rPr>
              <a:t>Сколько </a:t>
            </a:r>
            <a:r>
              <a:rPr lang="ru-RU" sz="1600" b="1" dirty="0" smtClean="0">
                <a:solidFill>
                  <a:srgbClr val="852AA2"/>
                </a:solidFill>
                <a:latin typeface="Times New Roman" pitchFamily="18" charset="0"/>
                <a:cs typeface="Times New Roman" pitchFamily="18" charset="0"/>
              </a:rPr>
              <a:t>и какие группы </a:t>
            </a:r>
            <a:r>
              <a:rPr lang="ru-RU" sz="1600" b="1" dirty="0">
                <a:solidFill>
                  <a:srgbClr val="852AA2"/>
                </a:solidFill>
                <a:latin typeface="Times New Roman" pitchFamily="18" charset="0"/>
                <a:cs typeface="Times New Roman" pitchFamily="18" charset="0"/>
              </a:rPr>
              <a:t>будет </a:t>
            </a:r>
            <a:r>
              <a:rPr lang="ru-RU" sz="1600" b="1" dirty="0" smtClean="0">
                <a:solidFill>
                  <a:srgbClr val="852AA2"/>
                </a:solidFill>
                <a:latin typeface="Times New Roman" pitchFamily="18" charset="0"/>
                <a:cs typeface="Times New Roman" pitchFamily="18" charset="0"/>
              </a:rPr>
              <a:t>участвовать, даются инструкции детям.</a:t>
            </a:r>
          </a:p>
          <a:p>
            <a:pPr>
              <a:buFont typeface="Wingdings" pitchFamily="2" charset="2"/>
              <a:buChar char="v"/>
            </a:pPr>
            <a:endParaRPr lang="ru-RU" sz="1600" b="1" dirty="0">
              <a:solidFill>
                <a:srgbClr val="852AA2"/>
              </a:solidFill>
              <a:latin typeface="Times New Roman" pitchFamily="18" charset="0"/>
              <a:cs typeface="Times New Roman" pitchFamily="18" charset="0"/>
            </a:endParaRPr>
          </a:p>
          <a:p>
            <a:pPr>
              <a:buFont typeface="Wingdings" pitchFamily="2" charset="2"/>
              <a:buChar char="v"/>
            </a:pPr>
            <a:r>
              <a:rPr lang="ru-RU" sz="1600" b="1" dirty="0" smtClean="0">
                <a:solidFill>
                  <a:srgbClr val="0F2E6B"/>
                </a:solidFill>
                <a:latin typeface="Times New Roman" pitchFamily="18" charset="0"/>
                <a:cs typeface="Times New Roman" pitchFamily="18" charset="0"/>
              </a:rPr>
              <a:t> «РЕФЛЕКСИВНЫЙ КРУГ»  после завершения «Клубного часа». Фиксация проблем, нахождение путей их решения в совместной деятельности.</a:t>
            </a:r>
            <a:endParaRPr lang="ru-RU" sz="1600" b="1" dirty="0">
              <a:solidFill>
                <a:srgbClr val="0F2E6B"/>
              </a:solidFill>
              <a:latin typeface="Times New Roman" pitchFamily="18" charset="0"/>
              <a:cs typeface="Times New Roman" pitchFamily="18" charset="0"/>
            </a:endParaRPr>
          </a:p>
          <a:p>
            <a:endParaRPr lang="ru-RU" dirty="0">
              <a:latin typeface="Calibri" pitchFamily="34" charset="0"/>
            </a:endParaRPr>
          </a:p>
        </p:txBody>
      </p:sp>
    </p:spTree>
    <p:extLst>
      <p:ext uri="{BB962C8B-B14F-4D97-AF65-F5344CB8AC3E}">
        <p14:creationId xmlns:p14="http://schemas.microsoft.com/office/powerpoint/2010/main" val="4554818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F:\ЛУКОМОРЬЕ\ФОТО\ФОТО САД\Новая папка\25bf867a7f1e00c7d1a1b93df89370c0.jpg"/>
          <p:cNvPicPr>
            <a:picLocks noChangeAspect="1" noChangeArrowheads="1"/>
          </p:cNvPicPr>
          <p:nvPr/>
        </p:nvPicPr>
        <p:blipFill>
          <a:blip r:embed="rId2">
            <a:lum bright="70000" contrast="-70000"/>
            <a:extLst>
              <a:ext uri="{28A0092B-C50C-407E-A947-70E740481C1C}">
                <a14:useLocalDpi xmlns:a14="http://schemas.microsoft.com/office/drawing/2010/main"/>
              </a:ext>
            </a:extLst>
          </a:blip>
          <a:srcRect/>
          <a:stretch>
            <a:fillRect/>
          </a:stretch>
        </p:blipFill>
        <p:spPr bwMode="auto">
          <a:xfrm>
            <a:off x="0" y="-21525"/>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18" name="Picture 2" descr="http://detsad96.ouvlad.ru/files/2013/11/41365546.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81415" y="-21525"/>
            <a:ext cx="3368064" cy="210391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9222" name="Picture 6" descr="http://rosinka-dou.ru/images/464.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8634" y="2302377"/>
            <a:ext cx="3262642" cy="2231445"/>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6047656" y="1942373"/>
            <a:ext cx="3096344" cy="646331"/>
          </a:xfrm>
          <a:prstGeom prst="rect">
            <a:avLst/>
          </a:prstGeom>
          <a:noFill/>
        </p:spPr>
        <p:txBody>
          <a:bodyPr wrap="square" rtlCol="0">
            <a:spAutoFit/>
          </a:bodyPr>
          <a:lstStyle/>
          <a:p>
            <a:pPr algn="ctr"/>
            <a:r>
              <a:rPr lang="ru-RU" b="1" dirty="0" smtClean="0">
                <a:solidFill>
                  <a:srgbClr val="F25008"/>
                </a:solidFill>
                <a:effectLst>
                  <a:outerShdw blurRad="38100" dist="38100" dir="2700000" algn="tl">
                    <a:srgbClr val="000000">
                      <a:alpha val="43137"/>
                    </a:srgbClr>
                  </a:outerShdw>
                </a:effectLst>
                <a:latin typeface="Sylfaen" panose="010A0502050306030303" pitchFamily="18" charset="0"/>
              </a:rPr>
              <a:t>КЛУБ </a:t>
            </a:r>
          </a:p>
          <a:p>
            <a:pPr algn="ctr"/>
            <a:r>
              <a:rPr lang="ru-RU" b="1" dirty="0" smtClean="0">
                <a:solidFill>
                  <a:srgbClr val="F25008"/>
                </a:solidFill>
                <a:effectLst>
                  <a:outerShdw blurRad="38100" dist="38100" dir="2700000" algn="tl">
                    <a:srgbClr val="000000">
                      <a:alpha val="43137"/>
                    </a:srgbClr>
                  </a:outerShdw>
                </a:effectLst>
                <a:latin typeface="Sylfaen" panose="010A0502050306030303" pitchFamily="18" charset="0"/>
              </a:rPr>
              <a:t>«ВОЛШЕБНАЯ КИСТОЧКА»</a:t>
            </a:r>
            <a:endParaRPr lang="ru-RU" b="1" dirty="0">
              <a:solidFill>
                <a:srgbClr val="F25008"/>
              </a:solidFill>
              <a:effectLst>
                <a:outerShdw blurRad="38100" dist="38100" dir="2700000" algn="tl">
                  <a:srgbClr val="000000">
                    <a:alpha val="43137"/>
                  </a:srgbClr>
                </a:outerShdw>
              </a:effectLst>
              <a:latin typeface="Sylfaen" panose="010A0502050306030303" pitchFamily="18" charset="0"/>
            </a:endParaRPr>
          </a:p>
        </p:txBody>
      </p:sp>
      <p:sp>
        <p:nvSpPr>
          <p:cNvPr id="10" name="TextBox 9"/>
          <p:cNvSpPr txBox="1"/>
          <p:nvPr/>
        </p:nvSpPr>
        <p:spPr>
          <a:xfrm>
            <a:off x="125387" y="1957093"/>
            <a:ext cx="3395889" cy="369332"/>
          </a:xfrm>
          <a:prstGeom prst="rect">
            <a:avLst/>
          </a:prstGeom>
          <a:noFill/>
        </p:spPr>
        <p:txBody>
          <a:bodyPr wrap="square" rtlCol="0">
            <a:spAutoFit/>
          </a:bodyPr>
          <a:lstStyle/>
          <a:p>
            <a:pPr algn="ctr"/>
            <a:r>
              <a:rPr lang="ru-RU" b="1" dirty="0" smtClean="0">
                <a:solidFill>
                  <a:srgbClr val="052EB3"/>
                </a:solidFill>
                <a:effectLst>
                  <a:outerShdw blurRad="38100" dist="38100" dir="2700000" algn="tl">
                    <a:srgbClr val="000000">
                      <a:alpha val="43137"/>
                    </a:srgbClr>
                  </a:outerShdw>
                </a:effectLst>
                <a:latin typeface="Sylfaen" panose="010A0502050306030303" pitchFamily="18" charset="0"/>
              </a:rPr>
              <a:t>КЛУБ «ДРУЖНЫЕ РЕБЯТА»</a:t>
            </a:r>
            <a:endParaRPr lang="ru-RU" b="1" dirty="0">
              <a:solidFill>
                <a:srgbClr val="052EB3"/>
              </a:solidFill>
              <a:effectLst>
                <a:outerShdw blurRad="38100" dist="38100" dir="2700000" algn="tl">
                  <a:srgbClr val="000000">
                    <a:alpha val="43137"/>
                  </a:srgbClr>
                </a:outerShdw>
              </a:effectLst>
              <a:latin typeface="Sylfaen" panose="010A0502050306030303" pitchFamily="18" charset="0"/>
            </a:endParaRPr>
          </a:p>
        </p:txBody>
      </p:sp>
      <p:pic>
        <p:nvPicPr>
          <p:cNvPr id="9226" name="Picture 10" descr="http://st.depositphotos.com/1007989/2641/i/950/depositphotos_26419985-Boy-and-Girl-Toddler-Engineers.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42153" y="116631"/>
            <a:ext cx="2562359" cy="1873553"/>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0242" name="Picture 2" descr="http://nou-stupeni.ru/wp-content/uploads/2016/01/Risunok1.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419872" y="243393"/>
            <a:ext cx="2807411" cy="156632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11" name="TextBox 10"/>
          <p:cNvSpPr txBox="1"/>
          <p:nvPr/>
        </p:nvSpPr>
        <p:spPr>
          <a:xfrm>
            <a:off x="3236144" y="1896206"/>
            <a:ext cx="3096344" cy="369332"/>
          </a:xfrm>
          <a:prstGeom prst="rect">
            <a:avLst/>
          </a:prstGeom>
          <a:noFill/>
        </p:spPr>
        <p:txBody>
          <a:bodyPr wrap="square" rtlCol="0">
            <a:spAutoFit/>
          </a:bodyPr>
          <a:lstStyle/>
          <a:p>
            <a:pPr algn="ctr"/>
            <a:r>
              <a:rPr lang="ru-RU" b="1" dirty="0" smtClean="0">
                <a:solidFill>
                  <a:srgbClr val="45BE02"/>
                </a:solidFill>
                <a:effectLst>
                  <a:outerShdw blurRad="38100" dist="38100" dir="2700000" algn="tl">
                    <a:srgbClr val="000000">
                      <a:alpha val="43137"/>
                    </a:srgbClr>
                  </a:outerShdw>
                </a:effectLst>
                <a:latin typeface="Sylfaen" panose="010A0502050306030303" pitchFamily="18" charset="0"/>
              </a:rPr>
              <a:t>КЛУБ «СЛОВЕЧКО»</a:t>
            </a:r>
          </a:p>
        </p:txBody>
      </p:sp>
      <p:pic>
        <p:nvPicPr>
          <p:cNvPr id="10244" name="Picture 4" descr="http://ds52penza.ru/image/articles/546/ris.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89967" y="4533822"/>
            <a:ext cx="3388940" cy="161405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12" name="TextBox 11"/>
          <p:cNvSpPr txBox="1"/>
          <p:nvPr/>
        </p:nvSpPr>
        <p:spPr>
          <a:xfrm>
            <a:off x="201819" y="6255725"/>
            <a:ext cx="3477088" cy="369332"/>
          </a:xfrm>
          <a:prstGeom prst="rect">
            <a:avLst/>
          </a:prstGeom>
          <a:noFill/>
        </p:spPr>
        <p:txBody>
          <a:bodyPr wrap="square" rtlCol="0">
            <a:spAutoFit/>
          </a:bodyPr>
          <a:lstStyle/>
          <a:p>
            <a:pPr algn="ctr"/>
            <a:r>
              <a:rPr lang="ru-RU" b="1" dirty="0" smtClean="0">
                <a:solidFill>
                  <a:srgbClr val="0000FF"/>
                </a:solidFill>
                <a:effectLst>
                  <a:outerShdw blurRad="38100" dist="38100" dir="2700000" algn="tl">
                    <a:srgbClr val="000000">
                      <a:alpha val="43137"/>
                    </a:srgbClr>
                  </a:outerShdw>
                </a:effectLst>
                <a:latin typeface="Sylfaen" panose="010A0502050306030303" pitchFamily="18" charset="0"/>
              </a:rPr>
              <a:t>КЛУБ «ЗДОРОВЕЙ-КА»</a:t>
            </a:r>
            <a:endParaRPr lang="ru-RU" b="1" dirty="0">
              <a:solidFill>
                <a:srgbClr val="0000FF"/>
              </a:solidFill>
              <a:effectLst>
                <a:outerShdw blurRad="38100" dist="38100" dir="2700000" algn="tl">
                  <a:srgbClr val="000000">
                    <a:alpha val="43137"/>
                  </a:srgbClr>
                </a:outerShdw>
              </a:effectLst>
              <a:latin typeface="Sylfaen" panose="010A0502050306030303" pitchFamily="18" charset="0"/>
            </a:endParaRPr>
          </a:p>
        </p:txBody>
      </p:sp>
      <p:pic>
        <p:nvPicPr>
          <p:cNvPr id="10246" name="Picture 6" descr="http://kartinki-dlya-detej.ru/content/gallery_photo/1745/3396769123.jpg"/>
          <p:cNvPicPr>
            <a:picLocks noChangeAspect="1" noChangeArrowheads="1"/>
          </p:cNvPicPr>
          <p:nvPr/>
        </p:nvPicPr>
        <p:blipFill rotWithShape="1">
          <a:blip r:embed="rId8">
            <a:extLst>
              <a:ext uri="{28A0092B-C50C-407E-A947-70E740481C1C}">
                <a14:useLocalDpi xmlns:a14="http://schemas.microsoft.com/office/drawing/2010/main" val="0"/>
              </a:ext>
            </a:extLst>
          </a:blip>
          <a:srcRect l="17549" r="11673"/>
          <a:stretch/>
        </p:blipFill>
        <p:spPr bwMode="auto">
          <a:xfrm>
            <a:off x="7595559" y="2387295"/>
            <a:ext cx="1376790" cy="1945215"/>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p:cNvSpPr txBox="1"/>
          <p:nvPr/>
        </p:nvSpPr>
        <p:spPr>
          <a:xfrm>
            <a:off x="6575811" y="3732789"/>
            <a:ext cx="2446368" cy="646331"/>
          </a:xfrm>
          <a:prstGeom prst="rect">
            <a:avLst/>
          </a:prstGeom>
          <a:noFill/>
        </p:spPr>
        <p:txBody>
          <a:bodyPr wrap="square" rtlCol="0">
            <a:spAutoFit/>
          </a:bodyPr>
          <a:lstStyle/>
          <a:p>
            <a:r>
              <a:rPr lang="ru-RU" b="1" dirty="0" smtClean="0">
                <a:solidFill>
                  <a:srgbClr val="1C7AEC"/>
                </a:solidFill>
                <a:effectLst>
                  <a:outerShdw blurRad="38100" dist="38100" dir="2700000" algn="tl">
                    <a:srgbClr val="000000">
                      <a:alpha val="43137"/>
                    </a:srgbClr>
                  </a:outerShdw>
                </a:effectLst>
                <a:latin typeface="Sylfaen" panose="010A0502050306030303" pitchFamily="18" charset="0"/>
              </a:rPr>
              <a:t>  </a:t>
            </a:r>
            <a:r>
              <a:rPr lang="ru-RU" b="1" dirty="0" smtClean="0">
                <a:solidFill>
                  <a:srgbClr val="0E55AA"/>
                </a:solidFill>
                <a:effectLst>
                  <a:outerShdw blurRad="38100" dist="38100" dir="2700000" algn="tl">
                    <a:srgbClr val="000000">
                      <a:alpha val="43137"/>
                    </a:srgbClr>
                  </a:outerShdw>
                </a:effectLst>
                <a:latin typeface="Sylfaen" panose="010A0502050306030303" pitchFamily="18" charset="0"/>
              </a:rPr>
              <a:t>КЛУБ </a:t>
            </a:r>
          </a:p>
          <a:p>
            <a:r>
              <a:rPr lang="ru-RU" b="1" dirty="0" smtClean="0">
                <a:solidFill>
                  <a:srgbClr val="0E55AA"/>
                </a:solidFill>
                <a:effectLst>
                  <a:outerShdw blurRad="38100" dist="38100" dir="2700000" algn="tl">
                    <a:srgbClr val="000000">
                      <a:alpha val="43137"/>
                    </a:srgbClr>
                  </a:outerShdw>
                </a:effectLst>
                <a:latin typeface="Sylfaen" panose="010A0502050306030303" pitchFamily="18" charset="0"/>
              </a:rPr>
              <a:t>«РУКОДЕЛЬНИЦА»</a:t>
            </a:r>
          </a:p>
        </p:txBody>
      </p:sp>
      <p:sp>
        <p:nvSpPr>
          <p:cNvPr id="15" name="TextBox 14"/>
          <p:cNvSpPr txBox="1"/>
          <p:nvPr/>
        </p:nvSpPr>
        <p:spPr>
          <a:xfrm>
            <a:off x="818028" y="3745766"/>
            <a:ext cx="2201638" cy="646331"/>
          </a:xfrm>
          <a:prstGeom prst="rect">
            <a:avLst/>
          </a:prstGeom>
          <a:solidFill>
            <a:schemeClr val="bg1"/>
          </a:solidFill>
          <a:effectLst>
            <a:softEdge rad="31750"/>
          </a:effectLst>
        </p:spPr>
        <p:txBody>
          <a:bodyPr wrap="square" rtlCol="0">
            <a:spAutoFit/>
          </a:bodyPr>
          <a:lstStyle/>
          <a:p>
            <a:pPr algn="ctr"/>
            <a:r>
              <a:rPr lang="ru-RU" b="1" dirty="0" smtClean="0">
                <a:solidFill>
                  <a:srgbClr val="FA3CEC"/>
                </a:solidFill>
                <a:effectLst>
                  <a:outerShdw blurRad="38100" dist="38100" dir="2700000" algn="tl">
                    <a:srgbClr val="000000">
                      <a:alpha val="43137"/>
                    </a:srgbClr>
                  </a:outerShdw>
                </a:effectLst>
                <a:latin typeface="Sylfaen" panose="010A0502050306030303" pitchFamily="18" charset="0"/>
              </a:rPr>
              <a:t>КЛУБ «ТОПОТУШКИ»</a:t>
            </a:r>
          </a:p>
        </p:txBody>
      </p:sp>
      <p:pic>
        <p:nvPicPr>
          <p:cNvPr id="10250" name="Picture 10" descr="http://sad-dashkovka.mogilev.edu.by/ru/sm_full.aspx?guid=688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968238" y="2539567"/>
            <a:ext cx="2364250" cy="2619545"/>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17"/>
          <p:cNvSpPr txBox="1"/>
          <p:nvPr/>
        </p:nvSpPr>
        <p:spPr>
          <a:xfrm>
            <a:off x="3851755" y="5159112"/>
            <a:ext cx="2597216" cy="646331"/>
          </a:xfrm>
          <a:prstGeom prst="rect">
            <a:avLst/>
          </a:prstGeom>
          <a:noFill/>
        </p:spPr>
        <p:txBody>
          <a:bodyPr wrap="square" rtlCol="0">
            <a:spAutoFit/>
          </a:bodyPr>
          <a:lstStyle/>
          <a:p>
            <a:pPr algn="ctr"/>
            <a:r>
              <a:rPr lang="ru-RU" b="1" dirty="0" smtClean="0">
                <a:solidFill>
                  <a:schemeClr val="accent6">
                    <a:lumMod val="75000"/>
                  </a:schemeClr>
                </a:solidFill>
                <a:effectLst>
                  <a:outerShdw blurRad="38100" dist="38100" dir="2700000" algn="tl">
                    <a:srgbClr val="000000">
                      <a:alpha val="43137"/>
                    </a:srgbClr>
                  </a:outerShdw>
                </a:effectLst>
                <a:latin typeface="Sylfaen" panose="010A0502050306030303" pitchFamily="18" charset="0"/>
              </a:rPr>
              <a:t>КЛУБ </a:t>
            </a:r>
            <a:r>
              <a:rPr lang="ru-RU" b="1" dirty="0">
                <a:solidFill>
                  <a:schemeClr val="accent6">
                    <a:lumMod val="75000"/>
                  </a:schemeClr>
                </a:solidFill>
                <a:effectLst>
                  <a:outerShdw blurRad="38100" dist="38100" dir="2700000" algn="tl">
                    <a:srgbClr val="000000">
                      <a:alpha val="43137"/>
                    </a:srgbClr>
                  </a:outerShdw>
                </a:effectLst>
                <a:latin typeface="Sylfaen" panose="010A0502050306030303" pitchFamily="18" charset="0"/>
              </a:rPr>
              <a:t> </a:t>
            </a:r>
            <a:r>
              <a:rPr lang="ru-RU" b="1" dirty="0" smtClean="0">
                <a:solidFill>
                  <a:schemeClr val="accent6">
                    <a:lumMod val="75000"/>
                  </a:schemeClr>
                </a:solidFill>
                <a:effectLst>
                  <a:outerShdw blurRad="38100" dist="38100" dir="2700000" algn="tl">
                    <a:srgbClr val="000000">
                      <a:alpha val="43137"/>
                    </a:srgbClr>
                  </a:outerShdw>
                </a:effectLst>
                <a:latin typeface="Sylfaen" panose="010A0502050306030303" pitchFamily="18" charset="0"/>
              </a:rPr>
              <a:t>       «ЮНЫЕ ИССЛЕДОВАТЕЛИ»</a:t>
            </a:r>
          </a:p>
        </p:txBody>
      </p:sp>
      <p:pic>
        <p:nvPicPr>
          <p:cNvPr id="4" name="Picture 2" descr="https://pp.userapi.com/c7002/v7002988/2c6d2/98RuHfe3ZhY.jp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6575811" y="4436659"/>
            <a:ext cx="2445836" cy="2091235"/>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21" name="TextBox 20"/>
          <p:cNvSpPr txBox="1"/>
          <p:nvPr/>
        </p:nvSpPr>
        <p:spPr>
          <a:xfrm>
            <a:off x="5652120" y="6242602"/>
            <a:ext cx="3157475" cy="369332"/>
          </a:xfrm>
          <a:prstGeom prst="rect">
            <a:avLst/>
          </a:prstGeom>
          <a:noFill/>
        </p:spPr>
        <p:txBody>
          <a:bodyPr wrap="square" rtlCol="0">
            <a:spAutoFit/>
          </a:bodyPr>
          <a:lstStyle/>
          <a:p>
            <a:pPr algn="ctr"/>
            <a:r>
              <a:rPr lang="ru-RU" b="1" dirty="0" smtClean="0">
                <a:solidFill>
                  <a:srgbClr val="00B050"/>
                </a:solidFill>
                <a:effectLst>
                  <a:outerShdw blurRad="38100" dist="38100" dir="2700000" algn="tl">
                    <a:srgbClr val="000000">
                      <a:alpha val="43137"/>
                    </a:srgbClr>
                  </a:outerShdw>
                </a:effectLst>
                <a:latin typeface="Sylfaen" panose="010A0502050306030303" pitchFamily="18" charset="0"/>
              </a:rPr>
              <a:t>КЛУБ «РЕЧЕЦВЕТИК»</a:t>
            </a:r>
          </a:p>
        </p:txBody>
      </p:sp>
    </p:spTree>
    <p:extLst>
      <p:ext uri="{BB962C8B-B14F-4D97-AF65-F5344CB8AC3E}">
        <p14:creationId xmlns:p14="http://schemas.microsoft.com/office/powerpoint/2010/main" val="8021754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F:\ЛУКОМОРЬЕ\ФОТО\ФОТО САД\Новая папка\25bf867a7f1e00c7d1a1b93df89370c0.jpg"/>
          <p:cNvPicPr>
            <a:picLocks noChangeAspect="1" noChangeArrowheads="1"/>
          </p:cNvPicPr>
          <p:nvPr/>
        </p:nvPicPr>
        <p:blipFill>
          <a:blip r:embed="rId2">
            <a:lum bright="70000" contrast="-70000"/>
            <a:extLst>
              <a:ext uri="{28A0092B-C50C-407E-A947-70E740481C1C}">
                <a14:useLocalDpi xmlns:a14="http://schemas.microsoft.com/office/drawing/2010/main"/>
              </a:ext>
            </a:extLst>
          </a:blip>
          <a:srcRect/>
          <a:stretch>
            <a:fillRect/>
          </a:stretch>
        </p:blipFill>
        <p:spPr bwMode="auto">
          <a:xfrm>
            <a:off x="-27419" y="13016"/>
            <a:ext cx="912336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8" name="Picture 12" descr="http://mr-shar.ru/photos/kartinki-dlya-ugolki-v-gruppe-det-sada-23932-large.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6933" y="3045675"/>
            <a:ext cx="1793185" cy="1267793"/>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9238" name="Picture 22" descr="http://gammaholl.ru/photos/nadpisi-v-ugolok-eksperimentirovaniya-dlya-detskogo-sada-24817-large.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12149" y="191010"/>
            <a:ext cx="1741405" cy="123118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026" name="Picture 2" descr="http://detsad-kitty.ru/uploads/posts/2012-03/1332099502_getimage1.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01642" y="1584446"/>
            <a:ext cx="1776222" cy="1257233"/>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032" name="Picture 8" descr="http://forchel.ru/files/plakaty/dou/ugolki3/14.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607790" y="5706940"/>
            <a:ext cx="1597587" cy="112950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034" name="Picture 10" descr="https://ds02.infourok.ru/uploads/ex/073a/00013fb9-76a8bab1/hello_html_mee3e66.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3524" y="4313468"/>
            <a:ext cx="2028071" cy="1433859"/>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036" name="Picture 12" descr="http://www.forchel.ru/files/plakaty/dou/ugolki-uk2/5.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66933" y="155981"/>
            <a:ext cx="1790950" cy="1266213"/>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042" name="Picture 18" descr="http://forchel.ru/files/plakaty/dou/ugolki4/16.jp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292420" y="219986"/>
            <a:ext cx="1661194" cy="117447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044" name="Picture 20" descr="http://medyod.ru/images/hello_html_m5e2d8017.pn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6971907" y="4345314"/>
            <a:ext cx="1852962" cy="1308418"/>
          </a:xfrm>
          <a:prstGeom prst="rect">
            <a:avLst/>
          </a:prstGeom>
          <a:noFill/>
          <a:extLst>
            <a:ext uri="{909E8E84-426E-40DD-AFC4-6F175D3DCCD1}">
              <a14:hiddenFill xmlns:a14="http://schemas.microsoft.com/office/drawing/2010/main">
                <a:solidFill>
                  <a:srgbClr val="FFFFFF"/>
                </a:solidFill>
              </a14:hiddenFill>
            </a:ext>
          </a:extLst>
        </p:spPr>
      </p:pic>
      <p:pic>
        <p:nvPicPr>
          <p:cNvPr id="1046" name="Picture 22" descr="https://s-media-cache-ak0.pinimg.com/736x/a0/c3/c3/a0c3c302da3b02f61a556e7b6407adb6.jpg"/>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2017150" y="155981"/>
            <a:ext cx="1756412" cy="1241299"/>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052" name="Picture 28" descr="http://paidagogos.com/wp-content/uploads/2016/03/oblachko.jpg"/>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2111595" y="4206130"/>
            <a:ext cx="2522741" cy="1496901"/>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054" name="Picture 30" descr="http://mdou24balakovo.ucoz.ru/_nw/0/86517339.jpg"/>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1788718" y="2914508"/>
            <a:ext cx="2018214" cy="142632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056" name="Picture 32" descr="http://skymedia74.ru/photos/vse-dlya-detskogo-sada-nazvanie-ugolkov-v-gruppe-14056-large.jpg"/>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1836909" y="1555257"/>
            <a:ext cx="1921831" cy="135873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058" name="Picture 34" descr="http://forchel.ru/uploads/posts/2010-09/1284276010_q2.jpg"/>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161458" y="3035640"/>
            <a:ext cx="1786113" cy="1195117"/>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060" name="Picture 36" descr="http://img10.proshkolu.ru/content/media/pic/std/4000000/3602000/3601570-443dc35bdd1da44a.jpg"/>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3665588" y="1537024"/>
            <a:ext cx="1795013" cy="1274497"/>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3074" name="Picture 2" descr="http://img10.proshkolu.ru/content/media/pic/std/4000000/3956000/3955711-6acd984edc12d28c.jpg"/>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7115061" y="1492243"/>
            <a:ext cx="1870083" cy="1320746"/>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3076" name="Picture 4" descr="http://2.bp.blogspot.com/-36GOgeyXn5s/VCj3Mg_U1iI/AAAAAAAAGHI/mYCisZeT9h8/s1600/1579045-89855f0daf619708.jpg"/>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5359811" y="2900300"/>
            <a:ext cx="1801647" cy="1454737"/>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3078" name="Picture 6" descr="http://forchel.ru/uploads/posts/2010-08/1282913177_2.jpg"/>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7195164" y="5655884"/>
            <a:ext cx="1718700" cy="121513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25" name="Picture 2" descr="http://img10.proshkolu.ru/content/media/pic/std/4000000/3956000/3955711-6acd984edc12d28c.jpg"/>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4715788" y="4391307"/>
            <a:ext cx="2157334" cy="1523617"/>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3080" name="Picture 8" descr="http://img10.proshkolu.ru/content/media/pic/std/4000000/3956000/3955715-83d36fa76e7cc39c.jpg"/>
          <p:cNvPicPr>
            <a:picLocks noChangeAspect="1" noChangeArrowheads="1"/>
          </p:cNvPicPr>
          <p:nvPr/>
        </p:nvPicPr>
        <p:blipFill>
          <a:blip r:embed="rId21" cstate="print">
            <a:extLst>
              <a:ext uri="{28A0092B-C50C-407E-A947-70E740481C1C}">
                <a14:useLocalDpi xmlns:a14="http://schemas.microsoft.com/office/drawing/2010/main" val="0"/>
              </a:ext>
            </a:extLst>
          </a:blip>
          <a:srcRect/>
          <a:stretch>
            <a:fillRect/>
          </a:stretch>
        </p:blipFill>
        <p:spPr bwMode="auto">
          <a:xfrm>
            <a:off x="3935049" y="5720295"/>
            <a:ext cx="1561478" cy="1102795"/>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3082" name="Picture 10" descr="https://portal.iv-edu.ru/dep/mouofurmn/furmn_mbdou6/DocLib/2015-2016%D0%B3/%D0%BF%D1%80%D0%BE%D1%84%D0%B5%D1%81%D1%81%D0%B8%D0%B8.png"/>
          <p:cNvPicPr>
            <a:picLocks noChangeAspect="1" noChangeArrowheads="1"/>
          </p:cNvPicPr>
          <p:nvPr/>
        </p:nvPicPr>
        <p:blipFill>
          <a:blip r:embed="rId22" cstate="print">
            <a:extLst>
              <a:ext uri="{28A0092B-C50C-407E-A947-70E740481C1C}">
                <a14:useLocalDpi xmlns:a14="http://schemas.microsoft.com/office/drawing/2010/main" val="0"/>
              </a:ext>
            </a:extLst>
          </a:blip>
          <a:srcRect/>
          <a:stretch>
            <a:fillRect/>
          </a:stretch>
        </p:blipFill>
        <p:spPr bwMode="auto">
          <a:xfrm>
            <a:off x="4672574" y="4530782"/>
            <a:ext cx="2041257" cy="126566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3084" name="Picture 12" descr="http://forchel.ru/uploads/posts/2010-09/1284275978_q3.jpg"/>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3747068" y="155981"/>
            <a:ext cx="1774538" cy="125461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3086" name="Picture 14" descr="http://img10.proshkolu.ru/content/media/pic/std/4000000/3956000/3955704-8a804ddfc4a6b2ff.jpg"/>
          <p:cNvPicPr>
            <a:picLocks noChangeAspect="1" noChangeArrowheads="1"/>
          </p:cNvPicPr>
          <p:nvPr/>
        </p:nvPicPr>
        <p:blipFill>
          <a:blip r:embed="rId24" cstate="print">
            <a:extLst>
              <a:ext uri="{28A0092B-C50C-407E-A947-70E740481C1C}">
                <a14:useLocalDpi xmlns:a14="http://schemas.microsoft.com/office/drawing/2010/main" val="0"/>
              </a:ext>
            </a:extLst>
          </a:blip>
          <a:srcRect/>
          <a:stretch>
            <a:fillRect/>
          </a:stretch>
        </p:blipFill>
        <p:spPr bwMode="auto">
          <a:xfrm>
            <a:off x="348176" y="5630555"/>
            <a:ext cx="1723422" cy="1217167"/>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29" name="Picture 10" descr="https://ds02.infourok.ru/uploads/ex/073a/00013fb9-76a8bab1/hello_html_mee3e66.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017151" y="5550144"/>
            <a:ext cx="1874924" cy="1270729"/>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3088" name="Picture 16" descr="https://im0-tub-ru.yandex.net/i?id=665a0a204d5ee3872165629908362923&amp;n=33&amp;h=164&amp;w=480"/>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2071991" y="5700804"/>
            <a:ext cx="1609501" cy="96940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31" name="Picture 10" descr="https://ds02.infourok.ru/uploads/ex/073a/00013fb9-76a8bab1/hello_html_mee3e66.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607780" y="2876850"/>
            <a:ext cx="1877941" cy="176308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3092" name="Picture 20" descr="http://simdou49.crimea-school.ru/sites/default/files/images/130213_2.jpg"/>
          <p:cNvPicPr>
            <a:picLocks noChangeAspect="1" noChangeArrowheads="1"/>
          </p:cNvPicPr>
          <p:nvPr/>
        </p:nvPicPr>
        <p:blipFill>
          <a:blip r:embed="rId26" cstate="print">
            <a:extLst>
              <a:ext uri="{28A0092B-C50C-407E-A947-70E740481C1C}">
                <a14:useLocalDpi xmlns:a14="http://schemas.microsoft.com/office/drawing/2010/main" val="0"/>
              </a:ext>
            </a:extLst>
          </a:blip>
          <a:srcRect/>
          <a:stretch>
            <a:fillRect/>
          </a:stretch>
        </p:blipFill>
        <p:spPr bwMode="auto">
          <a:xfrm>
            <a:off x="3591391" y="3035640"/>
            <a:ext cx="1869210" cy="1604290"/>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35" name="Picture 22" descr="http://gammaholl.ru/photos/nadpisi-v-ugolok-eksperimentirovaniya-dlya-detskogo-sada-24817-large.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86661" y="1537024"/>
            <a:ext cx="1741405" cy="123118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3094" name="Picture 22" descr="http://u0034325.isp.regruhosting.ru/wp-content/uploads/2016/12/e%60mblemka.jpg"/>
          <p:cNvPicPr>
            <a:picLocks noChangeAspect="1" noChangeArrowheads="1"/>
          </p:cNvPicPr>
          <p:nvPr/>
        </p:nvPicPr>
        <p:blipFill>
          <a:blip r:embed="rId27" cstate="print">
            <a:extLst>
              <a:ext uri="{28A0092B-C50C-407E-A947-70E740481C1C}">
                <a14:useLocalDpi xmlns:a14="http://schemas.microsoft.com/office/drawing/2010/main" val="0"/>
              </a:ext>
            </a:extLst>
          </a:blip>
          <a:srcRect/>
          <a:stretch>
            <a:fillRect/>
          </a:stretch>
        </p:blipFill>
        <p:spPr bwMode="auto">
          <a:xfrm>
            <a:off x="5451641" y="1602353"/>
            <a:ext cx="1554340" cy="1154061"/>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3098" name="Picture 26" descr="http://xn----htbc6aclibhc6h.xn--p1ai/upload/iblock/bd1/bd14ce44603f02fee4078c2843859f84.jpg"/>
          <p:cNvPicPr>
            <a:picLocks noChangeAspect="1" noChangeArrowheads="1"/>
          </p:cNvPicPr>
          <p:nvPr/>
        </p:nvPicPr>
        <p:blipFill>
          <a:blip r:embed="rId28" cstate="print">
            <a:extLst>
              <a:ext uri="{28A0092B-C50C-407E-A947-70E740481C1C}">
                <a14:useLocalDpi xmlns:a14="http://schemas.microsoft.com/office/drawing/2010/main" val="0"/>
              </a:ext>
            </a:extLst>
          </a:blip>
          <a:srcRect/>
          <a:stretch>
            <a:fillRect/>
          </a:stretch>
        </p:blipFill>
        <p:spPr bwMode="auto">
          <a:xfrm>
            <a:off x="2216361" y="4340828"/>
            <a:ext cx="2057042" cy="123924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144031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F:\ЛУКОМОРЬЕ\ФОТО\ФОТО САД\Новая папка\25bf867a7f1e00c7d1a1b93df89370c0.jpg"/>
          <p:cNvPicPr>
            <a:picLocks noChangeAspect="1" noChangeArrowheads="1"/>
          </p:cNvPicPr>
          <p:nvPr/>
        </p:nvPicPr>
        <p:blipFill>
          <a:blip r:embed="rId2">
            <a:lum bright="70000" contrast="-70000"/>
            <a:extLst>
              <a:ext uri="{28A0092B-C50C-407E-A947-70E740481C1C}">
                <a14:useLocalDpi xmlns:a14="http://schemas.microsoft.com/office/drawing/2010/main"/>
              </a:ext>
            </a:extLst>
          </a:blip>
          <a:srcRect/>
          <a:stretch>
            <a:fillRect/>
          </a:stretch>
        </p:blipFill>
        <p:spPr bwMode="auto">
          <a:xfrm>
            <a:off x="-1" y="0"/>
            <a:ext cx="912336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1907704" y="339388"/>
            <a:ext cx="5444760" cy="584775"/>
          </a:xfrm>
          <a:prstGeom prst="rect">
            <a:avLst/>
          </a:prstGeom>
          <a:noFill/>
        </p:spPr>
        <p:txBody>
          <a:bodyPr wrap="none" rtlCol="0">
            <a:spAutoFit/>
          </a:bodyPr>
          <a:lstStyle/>
          <a:p>
            <a:r>
              <a:rPr lang="ru-RU" sz="3200" b="1" dirty="0" smtClean="0">
                <a:solidFill>
                  <a:srgbClr val="CE2F14"/>
                </a:solidFill>
              </a:rPr>
              <a:t>ЭФФЕКТЫ «КЛУБНОГО ЧАСА»</a:t>
            </a:r>
            <a:endParaRPr lang="ru-RU" sz="3200" b="1" dirty="0">
              <a:solidFill>
                <a:srgbClr val="CE2F14"/>
              </a:solidFill>
            </a:endParaRPr>
          </a:p>
        </p:txBody>
      </p:sp>
      <p:sp>
        <p:nvSpPr>
          <p:cNvPr id="4" name="TextBox 3"/>
          <p:cNvSpPr txBox="1"/>
          <p:nvPr/>
        </p:nvSpPr>
        <p:spPr>
          <a:xfrm>
            <a:off x="139913" y="960899"/>
            <a:ext cx="8424936" cy="830997"/>
          </a:xfrm>
          <a:prstGeom prst="rect">
            <a:avLst/>
          </a:prstGeom>
          <a:noFill/>
        </p:spPr>
        <p:txBody>
          <a:bodyPr wrap="square" rtlCol="0">
            <a:spAutoFit/>
          </a:bodyPr>
          <a:lstStyle/>
          <a:p>
            <a:pPr algn="ctr"/>
            <a:r>
              <a:rPr lang="ru-RU" sz="2400" b="1" dirty="0" smtClean="0">
                <a:solidFill>
                  <a:srgbClr val="0000FF"/>
                </a:solidFill>
              </a:rPr>
              <a:t>Регулярное проведение (1 раз в неделю) позволяет зафиксировать следующие изменения у детей:</a:t>
            </a:r>
            <a:endParaRPr lang="ru-RU" sz="2400" b="1" dirty="0">
              <a:solidFill>
                <a:srgbClr val="0000FF"/>
              </a:solidFill>
            </a:endParaRPr>
          </a:p>
        </p:txBody>
      </p:sp>
      <p:sp>
        <p:nvSpPr>
          <p:cNvPr id="8" name="TextBox 4"/>
          <p:cNvSpPr txBox="1">
            <a:spLocks noChangeArrowheads="1"/>
          </p:cNvSpPr>
          <p:nvPr/>
        </p:nvSpPr>
        <p:spPr bwMode="auto">
          <a:xfrm>
            <a:off x="635286" y="1988840"/>
            <a:ext cx="7929563" cy="4431983"/>
          </a:xfrm>
          <a:prstGeom prst="rect">
            <a:avLst/>
          </a:prstGeom>
          <a:noFill/>
          <a:ln w="9525">
            <a:noFill/>
            <a:miter lim="800000"/>
            <a:headEnd/>
            <a:tailEnd/>
          </a:ln>
        </p:spPr>
        <p:txBody>
          <a:bodyPr>
            <a:spAutoFit/>
          </a:bodyPr>
          <a:lstStyle/>
          <a:p>
            <a:pPr>
              <a:buFont typeface="Wingdings" pitchFamily="2" charset="2"/>
              <a:buChar char="v"/>
            </a:pPr>
            <a:r>
              <a:rPr lang="ru-RU" sz="2400" b="1" dirty="0" smtClean="0">
                <a:solidFill>
                  <a:srgbClr val="17375E"/>
                </a:solidFill>
                <a:latin typeface="Times New Roman" pitchFamily="18" charset="0"/>
                <a:cs typeface="Times New Roman" pitchFamily="18" charset="0"/>
              </a:rPr>
              <a:t> дошкольники узнают большинство детей Детского сада и относятся к ним более дружелюбно;</a:t>
            </a:r>
            <a:endParaRPr lang="ru-RU" sz="2400" b="1" dirty="0">
              <a:solidFill>
                <a:srgbClr val="17375E"/>
              </a:solidFill>
              <a:latin typeface="Times New Roman" pitchFamily="18" charset="0"/>
              <a:cs typeface="Times New Roman" pitchFamily="18" charset="0"/>
            </a:endParaRPr>
          </a:p>
          <a:p>
            <a:pPr>
              <a:buFont typeface="Wingdings" pitchFamily="2" charset="2"/>
              <a:buChar char="v"/>
            </a:pPr>
            <a:r>
              <a:rPr lang="ru-RU" sz="2400" b="1" dirty="0" smtClean="0">
                <a:solidFill>
                  <a:srgbClr val="17375E"/>
                </a:solidFill>
                <a:latin typeface="Times New Roman" pitchFamily="18" charset="0"/>
                <a:cs typeface="Times New Roman" pitchFamily="18" charset="0"/>
              </a:rPr>
              <a:t> </a:t>
            </a:r>
            <a:r>
              <a:rPr lang="ru-RU" sz="2400" b="1" dirty="0" smtClean="0">
                <a:solidFill>
                  <a:srgbClr val="852AA2"/>
                </a:solidFill>
                <a:latin typeface="Times New Roman" pitchFamily="18" charset="0"/>
                <a:cs typeface="Times New Roman" pitchFamily="18" charset="0"/>
              </a:rPr>
              <a:t>дети более открыто и подробно сообщают о своих потребностях не только своим воспитателям, но и другим сотрудникам детского сада. </a:t>
            </a:r>
            <a:endParaRPr lang="ru-RU" sz="2400" b="1" dirty="0">
              <a:solidFill>
                <a:srgbClr val="852AA2"/>
              </a:solidFill>
              <a:latin typeface="Times New Roman" pitchFamily="18" charset="0"/>
              <a:cs typeface="Times New Roman" pitchFamily="18" charset="0"/>
            </a:endParaRPr>
          </a:p>
          <a:p>
            <a:pPr>
              <a:buFont typeface="Wingdings" pitchFamily="2" charset="2"/>
              <a:buChar char="v"/>
            </a:pPr>
            <a:r>
              <a:rPr lang="ru-RU" sz="2400" b="1" dirty="0" smtClean="0">
                <a:solidFill>
                  <a:srgbClr val="17375E"/>
                </a:solidFill>
                <a:latin typeface="Times New Roman" pitchFamily="18" charset="0"/>
                <a:cs typeface="Times New Roman" pitchFamily="18" charset="0"/>
              </a:rPr>
              <a:t> у воспитанников отмечается снижение уровня агрессивности;</a:t>
            </a:r>
            <a:endParaRPr lang="ru-RU" sz="2400" b="1" dirty="0">
              <a:solidFill>
                <a:srgbClr val="17375E"/>
              </a:solidFill>
              <a:latin typeface="Times New Roman" pitchFamily="18" charset="0"/>
              <a:cs typeface="Times New Roman" pitchFamily="18" charset="0"/>
            </a:endParaRPr>
          </a:p>
          <a:p>
            <a:pPr>
              <a:buFont typeface="Wingdings" pitchFamily="2" charset="2"/>
              <a:buChar char="v"/>
            </a:pPr>
            <a:r>
              <a:rPr lang="ru-RU" sz="2400" b="1" dirty="0" smtClean="0">
                <a:solidFill>
                  <a:srgbClr val="17375E"/>
                </a:solidFill>
                <a:latin typeface="Times New Roman" pitchFamily="18" charset="0"/>
                <a:cs typeface="Times New Roman" pitchFamily="18" charset="0"/>
              </a:rPr>
              <a:t> </a:t>
            </a:r>
            <a:r>
              <a:rPr lang="ru-RU" sz="2400" b="1" dirty="0">
                <a:solidFill>
                  <a:srgbClr val="17375E"/>
                </a:solidFill>
                <a:latin typeface="Times New Roman" pitchFamily="18" charset="0"/>
                <a:cs typeface="Times New Roman" pitchFamily="18" charset="0"/>
              </a:rPr>
              <a:t> </a:t>
            </a:r>
            <a:r>
              <a:rPr lang="ru-RU" sz="2400" b="1" dirty="0">
                <a:solidFill>
                  <a:srgbClr val="852AA2"/>
                </a:solidFill>
                <a:latin typeface="Times New Roman" pitchFamily="18" charset="0"/>
                <a:cs typeface="Times New Roman" pitchFamily="18" charset="0"/>
              </a:rPr>
              <a:t>воспитатели перестают делить детей на своих и чужих..;</a:t>
            </a:r>
          </a:p>
          <a:p>
            <a:pPr>
              <a:buFont typeface="Wingdings" pitchFamily="2" charset="2"/>
              <a:buChar char="v"/>
            </a:pPr>
            <a:r>
              <a:rPr lang="ru-RU" sz="2400" b="1" dirty="0" smtClean="0">
                <a:solidFill>
                  <a:srgbClr val="17375E"/>
                </a:solidFill>
                <a:latin typeface="Times New Roman" pitchFamily="18" charset="0"/>
                <a:cs typeface="Times New Roman" pitchFamily="18" charset="0"/>
              </a:rPr>
              <a:t>родители </a:t>
            </a:r>
            <a:r>
              <a:rPr lang="ru-RU" sz="2400" b="1" dirty="0">
                <a:solidFill>
                  <a:srgbClr val="17375E"/>
                </a:solidFill>
                <a:latin typeface="Times New Roman" pitchFamily="18" charset="0"/>
                <a:cs typeface="Times New Roman" pitchFamily="18" charset="0"/>
              </a:rPr>
              <a:t>стремятся к сотрудничеству с детским садом, проявляют творческую инициативу</a:t>
            </a:r>
          </a:p>
          <a:p>
            <a:endParaRPr lang="ru-RU" dirty="0">
              <a:latin typeface="Calibri" pitchFamily="34" charset="0"/>
            </a:endParaRPr>
          </a:p>
        </p:txBody>
      </p:sp>
    </p:spTree>
    <p:extLst>
      <p:ext uri="{BB962C8B-B14F-4D97-AF65-F5344CB8AC3E}">
        <p14:creationId xmlns:p14="http://schemas.microsoft.com/office/powerpoint/2010/main" val="26501705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F:\ЛУКОМОРЬЕ\ФОТО\ФОТО САД\Новая папка\25bf867a7f1e00c7d1a1b93df89370c0.jpg"/>
          <p:cNvPicPr>
            <a:picLocks noChangeAspect="1" noChangeArrowheads="1"/>
          </p:cNvPicPr>
          <p:nvPr/>
        </p:nvPicPr>
        <p:blipFill>
          <a:blip r:embed="rId2">
            <a:lum bright="70000" contrast="-70000"/>
            <a:extLst>
              <a:ext uri="{28A0092B-C50C-407E-A947-70E740481C1C}">
                <a14:useLocalDpi xmlns:a14="http://schemas.microsoft.com/office/drawing/2010/main"/>
              </a:ext>
            </a:extLst>
          </a:blip>
          <a:srcRect/>
          <a:stretch>
            <a:fillRect/>
          </a:stretch>
        </p:blipFill>
        <p:spPr bwMode="auto">
          <a:xfrm>
            <a:off x="0" y="0"/>
            <a:ext cx="912336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p:cNvSpPr txBox="1"/>
          <p:nvPr/>
        </p:nvSpPr>
        <p:spPr>
          <a:xfrm>
            <a:off x="313478" y="404664"/>
            <a:ext cx="8352928" cy="707886"/>
          </a:xfrm>
          <a:prstGeom prst="rect">
            <a:avLst/>
          </a:prstGeom>
          <a:noFill/>
        </p:spPr>
        <p:txBody>
          <a:bodyPr wrap="square">
            <a:spAutoFit/>
          </a:bodyPr>
          <a:lstStyle/>
          <a:p>
            <a:pPr algn="ctr" fontAlgn="auto">
              <a:spcBef>
                <a:spcPts val="0"/>
              </a:spcBef>
              <a:spcAft>
                <a:spcPts val="0"/>
              </a:spcAft>
              <a:defRPr/>
            </a:pPr>
            <a:r>
              <a:rPr lang="ru-RU" sz="2000" b="1" dirty="0">
                <a:solidFill>
                  <a:srgbClr val="C00000"/>
                </a:solidFill>
                <a:latin typeface="Sylfaen" panose="010A0502050306030303" pitchFamily="18" charset="0"/>
                <a:cs typeface="Times New Roman" pitchFamily="18" charset="0"/>
              </a:rPr>
              <a:t>Результативность работы с использованием </a:t>
            </a:r>
            <a:r>
              <a:rPr lang="ru-RU" sz="2000" b="1" dirty="0" smtClean="0">
                <a:solidFill>
                  <a:srgbClr val="C00000"/>
                </a:solidFill>
                <a:latin typeface="Sylfaen" panose="010A0502050306030303" pitchFamily="18" charset="0"/>
                <a:cs typeface="Times New Roman" pitchFamily="18" charset="0"/>
              </a:rPr>
              <a:t>педагогической технологии Гришаевой Натальи Петровны «Клубный час» </a:t>
            </a:r>
            <a:endParaRPr lang="ru-RU" sz="2000" b="1" dirty="0">
              <a:solidFill>
                <a:srgbClr val="C00000"/>
              </a:solidFill>
              <a:latin typeface="Sylfaen" panose="010A0502050306030303" pitchFamily="18" charset="0"/>
              <a:cs typeface="Times New Roman" pitchFamily="18" charset="0"/>
            </a:endParaRPr>
          </a:p>
        </p:txBody>
      </p:sp>
      <p:sp>
        <p:nvSpPr>
          <p:cNvPr id="4" name="TextBox 4"/>
          <p:cNvSpPr txBox="1">
            <a:spLocks noChangeArrowheads="1"/>
          </p:cNvSpPr>
          <p:nvPr/>
        </p:nvSpPr>
        <p:spPr bwMode="auto">
          <a:xfrm>
            <a:off x="665406" y="1340768"/>
            <a:ext cx="8001000" cy="4524315"/>
          </a:xfrm>
          <a:prstGeom prst="rect">
            <a:avLst/>
          </a:prstGeom>
          <a:noFill/>
          <a:ln w="9525">
            <a:noFill/>
            <a:miter lim="800000"/>
            <a:headEnd/>
            <a:tailEnd/>
          </a:ln>
        </p:spPr>
        <p:txBody>
          <a:bodyPr>
            <a:spAutoFit/>
          </a:bodyPr>
          <a:lstStyle/>
          <a:p>
            <a:pPr>
              <a:buFont typeface="Wingdings" pitchFamily="2" charset="2"/>
              <a:buChar char="v"/>
            </a:pPr>
            <a:r>
              <a:rPr lang="ru-RU" dirty="0">
                <a:solidFill>
                  <a:srgbClr val="C00000"/>
                </a:solidFill>
                <a:latin typeface="Calibri" pitchFamily="34" charset="0"/>
              </a:rPr>
              <a:t> </a:t>
            </a:r>
            <a:r>
              <a:rPr lang="ru-RU" sz="2400" b="1" dirty="0">
                <a:solidFill>
                  <a:srgbClr val="006600"/>
                </a:solidFill>
                <a:latin typeface="Sylfaen" panose="010A0502050306030303" pitchFamily="18" charset="0"/>
                <a:cs typeface="Times New Roman" pitchFamily="18" charset="0"/>
              </a:rPr>
              <a:t>формирование представления ребенка о своем ближайшем социуме, то есть принадлежность к той или иной группе людей</a:t>
            </a:r>
          </a:p>
          <a:p>
            <a:pPr>
              <a:buFont typeface="Wingdings" pitchFamily="2" charset="2"/>
              <a:buChar char="v"/>
            </a:pPr>
            <a:r>
              <a:rPr lang="ru-RU" sz="2400" b="1" dirty="0">
                <a:solidFill>
                  <a:srgbClr val="DB5807"/>
                </a:solidFill>
                <a:latin typeface="Sylfaen" panose="010A0502050306030303" pitchFamily="18" charset="0"/>
                <a:cs typeface="Times New Roman" pitchFamily="18" charset="0"/>
              </a:rPr>
              <a:t>п</a:t>
            </a:r>
            <a:r>
              <a:rPr lang="ru-RU" sz="2400" b="1" dirty="0" smtClean="0">
                <a:solidFill>
                  <a:srgbClr val="DB5807"/>
                </a:solidFill>
                <a:latin typeface="Sylfaen" panose="010A0502050306030303" pitchFamily="18" charset="0"/>
                <a:cs typeface="Times New Roman" pitchFamily="18" charset="0"/>
              </a:rPr>
              <a:t>роисходит </a:t>
            </a:r>
            <a:r>
              <a:rPr lang="ru-RU" sz="2400" b="1" dirty="0">
                <a:solidFill>
                  <a:srgbClr val="DB5807"/>
                </a:solidFill>
                <a:latin typeface="Sylfaen" panose="010A0502050306030303" pitchFamily="18" charset="0"/>
                <a:cs typeface="Times New Roman" pitchFamily="18" charset="0"/>
              </a:rPr>
              <a:t>развитие игровой деятельности детей, умение соблюдать правила и подчиняться им;</a:t>
            </a:r>
          </a:p>
          <a:p>
            <a:pPr>
              <a:buFont typeface="Wingdings" pitchFamily="2" charset="2"/>
              <a:buChar char="v"/>
            </a:pPr>
            <a:r>
              <a:rPr lang="ru-RU" sz="2400" b="1" dirty="0">
                <a:solidFill>
                  <a:srgbClr val="852AA2"/>
                </a:solidFill>
                <a:latin typeface="Sylfaen" panose="010A0502050306030303" pitchFamily="18" charset="0"/>
                <a:cs typeface="Times New Roman" pitchFamily="18" charset="0"/>
              </a:rPr>
              <a:t>п</a:t>
            </a:r>
            <a:r>
              <a:rPr lang="ru-RU" sz="2400" b="1" dirty="0" smtClean="0">
                <a:solidFill>
                  <a:srgbClr val="852AA2"/>
                </a:solidFill>
                <a:latin typeface="Sylfaen" panose="010A0502050306030303" pitchFamily="18" charset="0"/>
                <a:cs typeface="Times New Roman" pitchFamily="18" charset="0"/>
              </a:rPr>
              <a:t>риобщение </a:t>
            </a:r>
            <a:r>
              <a:rPr lang="ru-RU" sz="2400" b="1" dirty="0">
                <a:solidFill>
                  <a:srgbClr val="852AA2"/>
                </a:solidFill>
                <a:latin typeface="Sylfaen" panose="010A0502050306030303" pitchFamily="18" charset="0"/>
                <a:cs typeface="Times New Roman" pitchFamily="18" charset="0"/>
              </a:rPr>
              <a:t>к элементарным общепринятым нормам и правилам взаимоотношения со сверстниками и взрослыми (в том числе моральным);</a:t>
            </a:r>
          </a:p>
          <a:p>
            <a:pPr>
              <a:buFont typeface="Wingdings" pitchFamily="2" charset="2"/>
              <a:buChar char="v"/>
            </a:pPr>
            <a:r>
              <a:rPr lang="ru-RU" sz="2400" b="1" dirty="0">
                <a:solidFill>
                  <a:srgbClr val="CE2F14"/>
                </a:solidFill>
                <a:latin typeface="Sylfaen" panose="010A0502050306030303" pitchFamily="18" charset="0"/>
                <a:cs typeface="Times New Roman" pitchFamily="18" charset="0"/>
              </a:rPr>
              <a:t>ф</a:t>
            </a:r>
            <a:r>
              <a:rPr lang="ru-RU" sz="2400" b="1" dirty="0" smtClean="0">
                <a:solidFill>
                  <a:srgbClr val="CE2F14"/>
                </a:solidFill>
                <a:latin typeface="Sylfaen" panose="010A0502050306030303" pitchFamily="18" charset="0"/>
                <a:cs typeface="Times New Roman" pitchFamily="18" charset="0"/>
              </a:rPr>
              <a:t>ормирование </a:t>
            </a:r>
            <a:r>
              <a:rPr lang="ru-RU" sz="2400" b="1" dirty="0">
                <a:solidFill>
                  <a:srgbClr val="CE2F14"/>
                </a:solidFill>
                <a:latin typeface="Sylfaen" panose="010A0502050306030303" pitchFamily="18" charset="0"/>
                <a:cs typeface="Times New Roman" pitchFamily="18" charset="0"/>
              </a:rPr>
              <a:t>гендерной, семейной, гражданской принадлежности, патриотических чувств,</a:t>
            </a:r>
          </a:p>
          <a:p>
            <a:pPr>
              <a:buFont typeface="Wingdings" pitchFamily="2" charset="2"/>
              <a:buChar char="v"/>
            </a:pPr>
            <a:r>
              <a:rPr lang="ru-RU" sz="2400" b="1" dirty="0">
                <a:solidFill>
                  <a:srgbClr val="C00000"/>
                </a:solidFill>
                <a:latin typeface="Sylfaen" panose="010A0502050306030303" pitchFamily="18" charset="0"/>
                <a:cs typeface="Times New Roman" pitchFamily="18" charset="0"/>
              </a:rPr>
              <a:t> </a:t>
            </a:r>
            <a:r>
              <a:rPr lang="ru-RU" sz="2400" b="1" dirty="0">
                <a:solidFill>
                  <a:srgbClr val="0F2E6B"/>
                </a:solidFill>
                <a:latin typeface="Sylfaen" panose="010A0502050306030303" pitchFamily="18" charset="0"/>
                <a:cs typeface="Times New Roman" pitchFamily="18" charset="0"/>
              </a:rPr>
              <a:t>ф</a:t>
            </a:r>
            <a:r>
              <a:rPr lang="ru-RU" sz="2400" b="1" dirty="0" smtClean="0">
                <a:solidFill>
                  <a:srgbClr val="0F2E6B"/>
                </a:solidFill>
                <a:latin typeface="Sylfaen" panose="010A0502050306030303" pitchFamily="18" charset="0"/>
                <a:cs typeface="Times New Roman" pitchFamily="18" charset="0"/>
              </a:rPr>
              <a:t>ормирование </a:t>
            </a:r>
            <a:r>
              <a:rPr lang="ru-RU" sz="2400" b="1" dirty="0">
                <a:solidFill>
                  <a:srgbClr val="0F2E6B"/>
                </a:solidFill>
                <a:latin typeface="Sylfaen" panose="010A0502050306030303" pitchFamily="18" charset="0"/>
                <a:cs typeface="Times New Roman" pitchFamily="18" charset="0"/>
              </a:rPr>
              <a:t>чувства принадлежности к мировому сообществу</a:t>
            </a:r>
          </a:p>
        </p:txBody>
      </p:sp>
    </p:spTree>
    <p:extLst>
      <p:ext uri="{BB962C8B-B14F-4D97-AF65-F5344CB8AC3E}">
        <p14:creationId xmlns:p14="http://schemas.microsoft.com/office/powerpoint/2010/main" val="329848486"/>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381</TotalTime>
  <Words>499</Words>
  <Application>Microsoft Office PowerPoint</Application>
  <PresentationFormat>Экран (4:3)</PresentationFormat>
  <Paragraphs>63</Paragraphs>
  <Slides>10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ячсмитьбю.фывапролдж</dc:creator>
  <cp:lastModifiedBy>ячсмитьбю.фывапролдж</cp:lastModifiedBy>
  <cp:revision>35</cp:revision>
  <dcterms:created xsi:type="dcterms:W3CDTF">2017-03-23T17:08:20Z</dcterms:created>
  <dcterms:modified xsi:type="dcterms:W3CDTF">2017-05-14T09:50:14Z</dcterms:modified>
</cp:coreProperties>
</file>