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7" r:id="rId4"/>
    <p:sldId id="273" r:id="rId5"/>
    <p:sldId id="274" r:id="rId6"/>
    <p:sldId id="275" r:id="rId7"/>
    <p:sldId id="261" r:id="rId8"/>
    <p:sldId id="265" r:id="rId9"/>
    <p:sldId id="262" r:id="rId10"/>
    <p:sldId id="258" r:id="rId11"/>
    <p:sldId id="259" r:id="rId12"/>
    <p:sldId id="263" r:id="rId13"/>
    <p:sldId id="271" r:id="rId14"/>
    <p:sldId id="276" r:id="rId15"/>
    <p:sldId id="266" r:id="rId16"/>
    <p:sldId id="269" r:id="rId17"/>
    <p:sldId id="270" r:id="rId18"/>
    <p:sldId id="277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41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6E26CA-B095-4877-8B70-E4BF838BD1B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F4EACB-D0BE-423B-89E6-8EE34A113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useumsport.ru/netcat_files/userfiles/history/gto05.jpg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14366" cy="79208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Мы снова сдаём ГТО</a:t>
            </a:r>
            <a:endParaRPr lang="ru-RU" sz="48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632848" cy="1800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Презентацию </a:t>
            </a:r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приготовила </a:t>
            </a:r>
          </a:p>
          <a:p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Ученица 5 «И» класса </a:t>
            </a:r>
          </a:p>
          <a:p>
            <a:r>
              <a:rPr lang="ru-RU" sz="2800" b="1" dirty="0" err="1" smtClean="0">
                <a:latin typeface="Batang" pitchFamily="18" charset="-127"/>
                <a:ea typeface="Batang" pitchFamily="18" charset="-127"/>
              </a:rPr>
              <a:t>Тутик</a:t>
            </a:r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Олеся</a:t>
            </a:r>
          </a:p>
          <a:p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Учитель</a:t>
            </a:r>
            <a:r>
              <a:rPr lang="ru-RU" sz="2800" b="1" smtClean="0">
                <a:latin typeface="Batang" pitchFamily="18" charset="-127"/>
                <a:ea typeface="Batang" pitchFamily="18" charset="-127"/>
              </a:rPr>
              <a:t>: Ахметьянов И.А.</a:t>
            </a:r>
            <a:endParaRPr lang="ru-RU" sz="2800" b="1" dirty="0" smtClean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Рисунок 3" descr="гто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560260"/>
            <a:ext cx="4104456" cy="297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53713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3008313" cy="11397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Знак ГТО </a:t>
            </a:r>
            <a:b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на груди у него…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35896" y="332656"/>
            <a:ext cx="5111750" cy="585311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Развитие </a:t>
            </a:r>
            <a:r>
              <a:rPr lang="ru-RU" dirty="0"/>
              <a:t>физической культуры и обучение населения военным навыкам становятся в СССР </a:t>
            </a:r>
            <a:r>
              <a:rPr lang="ru-RU" dirty="0" smtClean="0"/>
              <a:t>главной задачей молодой страны. </a:t>
            </a:r>
            <a:r>
              <a:rPr lang="ru-RU" dirty="0"/>
              <a:t>В первый же год советской власти ВЦИК РСФСР принимает декрет «Об обязательном обучении военному искусству». Начиная с апреля 1918 года мужчины и женщины от 18 до 40 лет обязаны обучаться военному делу по месту работы.</a:t>
            </a:r>
          </a:p>
          <a:p>
            <a:pPr>
              <a:buNone/>
            </a:pPr>
            <a:r>
              <a:rPr lang="ru-RU" dirty="0" smtClean="0"/>
              <a:t>    Для </a:t>
            </a:r>
            <a:r>
              <a:rPr lang="ru-RU" dirty="0"/>
              <a:t>этих целей в 1920 году </a:t>
            </a:r>
            <a:r>
              <a:rPr lang="ru-RU" dirty="0" smtClean="0"/>
              <a:t> в Москве создается </a:t>
            </a:r>
            <a:r>
              <a:rPr lang="ru-RU" dirty="0"/>
              <a:t>военно-научное общество (ВНО) 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 descr="Знак ГТО 1 ступени. 1930-е год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780" y="1772816"/>
            <a:ext cx="280831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581718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07288" cy="116205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Развитие </a:t>
            </a:r>
            <a:r>
              <a:rPr lang="ru-RU" sz="4000" dirty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ГТО в 30-е годы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1052736"/>
            <a:ext cx="5112568" cy="5328592"/>
          </a:xfrm>
        </p:spPr>
        <p:txBody>
          <a:bodyPr>
            <a:noAutofit/>
          </a:bodyPr>
          <a:lstStyle/>
          <a:p>
            <a:r>
              <a:rPr lang="ru-RU" sz="2000" dirty="0" smtClean="0"/>
              <a:t> Начиная </a:t>
            </a:r>
            <a:r>
              <a:rPr lang="ru-RU" sz="2000" dirty="0"/>
              <a:t>с 1931 года </a:t>
            </a:r>
            <a:r>
              <a:rPr lang="ru-RU" sz="2000" dirty="0" smtClean="0"/>
              <a:t>активисты </a:t>
            </a:r>
            <a:r>
              <a:rPr lang="ru-RU" sz="2000" dirty="0"/>
              <a:t>ведут широкую пропагандистскую </a:t>
            </a:r>
            <a:r>
              <a:rPr lang="ru-RU" sz="2000" dirty="0" smtClean="0"/>
              <a:t>деятельность. К </a:t>
            </a:r>
            <a:r>
              <a:rPr lang="ru-RU" sz="2000" dirty="0"/>
              <a:t>обязательным занятиям привлекаются все учащиеся общеобразовательных школ, профессионально-технических, средних специальных и высших учебных заведений, личный состав Вооружённых Сил СССР, милиции и некоторых других организаций. Желающие заниматься физкультурой и спортом в свободное от работы и учёбы время посещают учебно-тренировочные занятия и участвуют в спортивных соревнованиях.</a:t>
            </a:r>
          </a:p>
          <a:p>
            <a:endParaRPr lang="ru-RU" sz="2000" dirty="0"/>
          </a:p>
        </p:txBody>
      </p:sp>
      <p:pic>
        <p:nvPicPr>
          <p:cNvPr id="5" name="Объект 4" descr="Женщины-милиционеры выполняют гимнастические упражнения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96136" y="1844824"/>
            <a:ext cx="252028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73153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492500" y="332656"/>
            <a:ext cx="5651500" cy="611981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структуре ГТО помимо значков были удостоверения. Первые значки ГТО были выданы в первый же год существования структуры, их получили 24 тысячи человек. Самым первым значок получил </a:t>
            </a:r>
            <a:r>
              <a:rPr lang="ru-RU" b="1" i="1" dirty="0"/>
              <a:t>Яков Мельников, конькобежец</a:t>
            </a:r>
            <a:r>
              <a:rPr lang="ru-RU" dirty="0"/>
              <a:t>, который получил бронзу на чемпионате мира в 1923 году. К слову, у него, кроме этой победы было еще 27 национальных рекордов. С каждым годом число людей, получивших значки, росло. Так, к примеру, к 1932 году значок первой степени получили 465 тысяч человек, а уже через год – в два раза больше. Через десять лет после создания ГТО число людей, получивших золотой значок составляло 6 миллионов человек. Среди людей, которые получали значки ГТО были известные звезды спорта и культуры СССР, </a:t>
            </a:r>
            <a:r>
              <a:rPr lang="ru-RU" b="1" i="1" dirty="0"/>
              <a:t>Аркадий Гайдар, братья Знаменские, Василий Соловьев-Седой.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844" y="908720"/>
            <a:ext cx="3667451" cy="5112567"/>
          </a:xfrm>
        </p:spPr>
      </p:pic>
    </p:spTree>
    <p:extLst>
      <p:ext uri="{BB962C8B-B14F-4D97-AF65-F5344CB8AC3E}">
        <p14:creationId xmlns:p14="http://schemas.microsoft.com/office/powerpoint/2010/main" xmlns="" val="35988894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zvosp.ru/assets/preview/6b/b7/6bb7053327f645233ae1151398b76a24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9288"/>
            <a:ext cx="1987550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izvosp.ru/assets/preview/32/e3/32e3629eb06d88f318c0c68506b908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666" y="692696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izvosp.ru/assets/preview/65/0d/650dcc821183b2448b2de3e2ed1b8b5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7540" y="692695"/>
            <a:ext cx="1916667" cy="191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izvosp.ru/assets/preview/07/f6/07f6dda47e53a89198ac34732f984d1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7042" y="719614"/>
            <a:ext cx="1959413" cy="195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izvosp.ru/assets/preview/5c/19/5c19b5c66863f04cada3f10a7b1e464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izvosp.ru/assets/preview/5e/e7/5ee79854eeee123efd98cfbe723eb10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7676" y="3789040"/>
            <a:ext cx="2596324" cy="259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708920"/>
            <a:ext cx="650530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Провили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опрос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«Мы сдаем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ГТО» </a:t>
            </a:r>
          </a:p>
        </p:txBody>
      </p:sp>
    </p:spTree>
    <p:extLst>
      <p:ext uri="{BB962C8B-B14F-4D97-AF65-F5344CB8AC3E}">
        <p14:creationId xmlns:p14="http://schemas.microsoft.com/office/powerpoint/2010/main" xmlns="" val="42834002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43712" y="1028700"/>
          <a:ext cx="5856575" cy="4800600"/>
        </p:xfrm>
        <a:graphic>
          <a:graphicData uri="http://schemas.openxmlformats.org/drawingml/2006/table">
            <a:tbl>
              <a:tblPr/>
              <a:tblGrid>
                <a:gridCol w="534051"/>
                <a:gridCol w="1691472"/>
                <a:gridCol w="534051"/>
                <a:gridCol w="619648"/>
                <a:gridCol w="619648"/>
                <a:gridCol w="620269"/>
                <a:gridCol w="620269"/>
                <a:gridCol w="617167"/>
              </a:tblGrid>
              <a:tr h="625231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Вопрос анкеты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Начальные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2-4 классы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5-6 классы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7-8 классы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2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Знаете ли вы  что такое ВФСК «ГТО»?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98%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96%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8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Хотите ли вы сдать нормы ВФСК «ГТО»?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38%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62%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53%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63%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2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Занимаетесь ли вы спортом?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39%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59%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8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Хотите ли вы быть сильным, быстрым, ловким и здоровым?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99%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Викторина о спорте.</a:t>
            </a:r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8820472" y="188640"/>
            <a:ext cx="4539144" cy="37410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508104" y="1282889"/>
            <a:ext cx="3169299" cy="5145435"/>
          </a:xfrm>
        </p:spPr>
        <p:txBody>
          <a:bodyPr>
            <a:normAutofit/>
          </a:bodyPr>
          <a:lstStyle/>
          <a:p>
            <a:pPr indent="-252000"/>
            <a:r>
              <a:rPr lang="ru-RU" sz="2400" dirty="0" smtClean="0"/>
              <a:t>Гонка</a:t>
            </a:r>
          </a:p>
          <a:p>
            <a:pPr indent="-252000"/>
            <a:r>
              <a:rPr lang="ru-RU" sz="2400" dirty="0" smtClean="0"/>
              <a:t>Биатлон</a:t>
            </a:r>
          </a:p>
          <a:p>
            <a:pPr indent="-252000"/>
            <a:r>
              <a:rPr lang="ru-RU" sz="2400" dirty="0" smtClean="0"/>
              <a:t>4 года</a:t>
            </a:r>
          </a:p>
          <a:p>
            <a:pPr indent="-252000"/>
            <a:r>
              <a:rPr lang="ru-RU" sz="2400" dirty="0" smtClean="0"/>
              <a:t>Газон</a:t>
            </a:r>
          </a:p>
          <a:p>
            <a:pPr indent="-252000"/>
            <a:r>
              <a:rPr lang="ru-RU" sz="2400" dirty="0" smtClean="0"/>
              <a:t>Баскетбольный</a:t>
            </a:r>
          </a:p>
          <a:p>
            <a:pPr indent="-252000"/>
            <a:r>
              <a:rPr lang="ru-RU" sz="2400" dirty="0" smtClean="0"/>
              <a:t>3</a:t>
            </a:r>
          </a:p>
          <a:p>
            <a:pPr indent="-252000"/>
            <a:r>
              <a:rPr lang="ru-RU" sz="2400" dirty="0" smtClean="0"/>
              <a:t>Удаление</a:t>
            </a:r>
          </a:p>
          <a:p>
            <a:pPr indent="-252000"/>
            <a:r>
              <a:rPr lang="ru-RU" sz="2400" dirty="0" smtClean="0"/>
              <a:t>Бита</a:t>
            </a:r>
          </a:p>
          <a:p>
            <a:pPr indent="-252000"/>
            <a:r>
              <a:rPr lang="ru-RU" sz="2400" dirty="0" smtClean="0"/>
              <a:t>Девиз Олимпийских      игр</a:t>
            </a:r>
          </a:p>
          <a:p>
            <a:pPr indent="-252000"/>
            <a:r>
              <a:rPr lang="ru-RU" sz="2400" dirty="0" smtClean="0"/>
              <a:t>Рекорд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53285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1.Как </a:t>
            </a:r>
            <a:r>
              <a:rPr lang="ru-RU" dirty="0"/>
              <a:t>называются соревнования велосипедистов и лыжников</a:t>
            </a:r>
            <a:r>
              <a:rPr lang="ru-RU" dirty="0" smtClean="0"/>
              <a:t>? </a:t>
            </a:r>
          </a:p>
          <a:p>
            <a:r>
              <a:rPr lang="ru-RU" dirty="0" smtClean="0"/>
              <a:t>2</a:t>
            </a:r>
            <a:r>
              <a:rPr lang="ru-RU" dirty="0"/>
              <a:t>. Как называются соревнования, куда входят лыжные гонки со стрельбой на огневом рубеже? 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Через сколько лет проводятся чемпионаты мира по футболу? 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/>
              <a:t>4. Как называется покров футбольного поля? 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/>
              <a:t>5. Какой мяч тяжелее: футбольный, волейбольный, гандбольный или баскетбольный</a:t>
            </a:r>
            <a:r>
              <a:rPr lang="ru-RU" dirty="0" smtClean="0"/>
              <a:t>?</a:t>
            </a:r>
          </a:p>
          <a:p>
            <a:r>
              <a:rPr lang="ru-RU" dirty="0" smtClean="0"/>
              <a:t> 6</a:t>
            </a:r>
            <a:r>
              <a:rPr lang="ru-RU" dirty="0"/>
              <a:t>. Сколько человек входит в состав судейской коллегии? </a:t>
            </a:r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/>
              <a:t>. Наказание в спортивных играх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8</a:t>
            </a:r>
            <a:r>
              <a:rPr lang="ru-RU" dirty="0"/>
              <a:t>. Палка для игры в городки. </a:t>
            </a:r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. Чем являются слова "Быстрее, выше, сильнее</a:t>
            </a:r>
            <a:r>
              <a:rPr lang="ru-RU" dirty="0" smtClean="0"/>
              <a:t>?"</a:t>
            </a:r>
            <a:endParaRPr lang="ru-RU" dirty="0"/>
          </a:p>
          <a:p>
            <a:r>
              <a:rPr lang="ru-RU" dirty="0"/>
              <a:t>  10. Что стремится установить спортсмен? </a:t>
            </a:r>
          </a:p>
        </p:txBody>
      </p:sp>
    </p:spTree>
    <p:extLst>
      <p:ext uri="{BB962C8B-B14F-4D97-AF65-F5344CB8AC3E}">
        <p14:creationId xmlns:p14="http://schemas.microsoft.com/office/powerpoint/2010/main" xmlns="" val="36872250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5050904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11.Как </a:t>
            </a:r>
            <a:r>
              <a:rPr lang="ru-RU" sz="2400" dirty="0"/>
              <a:t>часто проводятся Олимпийские игры</a:t>
            </a:r>
            <a:r>
              <a:rPr lang="ru-RU" sz="2400" dirty="0" smtClean="0"/>
              <a:t>?</a:t>
            </a:r>
          </a:p>
          <a:p>
            <a:pPr>
              <a:buNone/>
            </a:pPr>
            <a:r>
              <a:rPr lang="ru-RU" sz="2400" dirty="0" smtClean="0"/>
              <a:t>   12.Назовите  5 спортивных терминов, начинающихся с буквы «С» ? </a:t>
            </a:r>
          </a:p>
          <a:p>
            <a:pPr>
              <a:buNone/>
            </a:pPr>
            <a:r>
              <a:rPr lang="ru-RU" sz="2400" dirty="0" smtClean="0"/>
              <a:t>   13.Что </a:t>
            </a:r>
            <a:r>
              <a:rPr lang="ru-RU" sz="2400" dirty="0"/>
              <a:t>означает переплетение разноцветных колец в эмблеме олимпийских  </a:t>
            </a:r>
            <a:r>
              <a:rPr lang="ru-RU" sz="2400" dirty="0" smtClean="0"/>
              <a:t>игр?</a:t>
            </a:r>
          </a:p>
          <a:p>
            <a:pPr>
              <a:buNone/>
            </a:pPr>
            <a:r>
              <a:rPr lang="ru-RU" sz="2400" dirty="0" smtClean="0"/>
              <a:t>   14. </a:t>
            </a:r>
            <a:r>
              <a:rPr lang="ru-RU" sz="2400" dirty="0"/>
              <a:t>Страна </a:t>
            </a:r>
            <a:r>
              <a:rPr lang="ru-RU" sz="2400" dirty="0" smtClean="0"/>
              <a:t>зимних </a:t>
            </a:r>
            <a:r>
              <a:rPr lang="ru-RU" sz="2400" dirty="0"/>
              <a:t>олимпийских игр 2014</a:t>
            </a:r>
            <a:r>
              <a:rPr lang="ru-RU" sz="2400" dirty="0" smtClean="0"/>
              <a:t>?</a:t>
            </a:r>
            <a:r>
              <a:rPr lang="ru-RU" sz="2400" b="1" dirty="0" smtClean="0"/>
              <a:t> 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332656"/>
            <a:ext cx="3528392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1 раз в четыре года</a:t>
            </a:r>
          </a:p>
          <a:p>
            <a:pPr>
              <a:buNone/>
            </a:pPr>
            <a:r>
              <a:rPr lang="ru-RU" sz="2400" dirty="0" smtClean="0"/>
              <a:t>  Стадион, сетка, секундомер, спартакиада, спринт</a:t>
            </a:r>
          </a:p>
          <a:p>
            <a:pPr>
              <a:buNone/>
            </a:pPr>
            <a:r>
              <a:rPr lang="ru-RU" sz="2400" dirty="0" smtClean="0"/>
              <a:t>   Символ дружбы пяти континентов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  </a:t>
            </a:r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 </a:t>
            </a:r>
            <a:r>
              <a:rPr lang="ru-RU" sz="2400" dirty="0" smtClean="0"/>
              <a:t>Россия </a:t>
            </a:r>
            <a:endParaRPr lang="ru-RU" sz="2400" dirty="0"/>
          </a:p>
        </p:txBody>
      </p:sp>
      <p:pic>
        <p:nvPicPr>
          <p:cNvPr id="5122" name="Picture 2" descr="http://gifportal.ru/data/smiles/sporta-1299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2473" y="4725144"/>
            <a:ext cx="2009378" cy="162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11784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7727" y="620688"/>
            <a:ext cx="70102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Желаем всем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новых рекордов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здоровья!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гтон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140968"/>
            <a:ext cx="3420951" cy="338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0366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48159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814366" cy="6192688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физкультурно-спортивный комплекс </a:t>
            </a:r>
            <a:b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к труду и обороне» 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ВФСК</a:t>
            </a:r>
            <a:r>
              <a:rPr lang="ru-RU" sz="4900" dirty="0" smtClean="0"/>
              <a:t> </a:t>
            </a:r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ГТО»</a:t>
            </a:r>
            <a:r>
              <a:rPr lang="ru-RU" sz="49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Готов к Труду и Обороне!</a:t>
            </a:r>
            <a:b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Горжусь Тобой Отечество!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797152"/>
            <a:ext cx="7632848" cy="1872208"/>
          </a:xfrm>
        </p:spPr>
        <p:txBody>
          <a:bodyPr>
            <a:normAutofit/>
          </a:bodyPr>
          <a:lstStyle/>
          <a:p>
            <a:pPr algn="r"/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r"/>
            <a:endParaRPr lang="ru-RU" sz="2800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3713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536" y="548680"/>
            <a:ext cx="2949178" cy="15121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Указ президента</a:t>
            </a:r>
            <a:b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России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6345" y="2536479"/>
            <a:ext cx="2880320" cy="2304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63888" y="476672"/>
            <a:ext cx="5122911" cy="6048672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ru-RU" dirty="0" smtClean="0"/>
              <a:t>     В 2014 г. Правительство РФ разработало и приняло ряд документов, направленных на воссоздание комплекса ГТО: Постановление Правительства РФ № 540, Положение о ГТО, </a:t>
            </a:r>
          </a:p>
          <a:p>
            <a:pPr fontAlgn="base">
              <a:buNone/>
            </a:pPr>
            <a:r>
              <a:rPr lang="ru-RU" dirty="0" smtClean="0"/>
              <a:t>Указ Президента  Владимира Владимировича Путина о ГТО.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В этих документах определены цели, задачи, принципы, содержание, структура и методика внедрения комплекса ГТО.</a:t>
            </a:r>
          </a:p>
          <a:p>
            <a:endParaRPr lang="ru-RU" dirty="0" smtClean="0"/>
          </a:p>
          <a:p>
            <a:r>
              <a:rPr lang="ru-RU" dirty="0" smtClean="0"/>
              <a:t>В указе решено оставить и прежнее название данной программы – «Готов к труду и обороне». Этим нынешнее правительство страны подчеркивает дань традициям национальной истории, отметил Путин на прошедшем заседании Совета по развитию физкультуры и спорта России.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LA\Pictures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422848" cy="256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20789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07288" cy="598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Цели и задачи ГТО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1052736"/>
            <a:ext cx="5112568" cy="5328592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4626159" cy="4724402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b="1" dirty="0" smtClean="0"/>
              <a:t>     Цель комплекса ГТО</a:t>
            </a:r>
            <a:r>
              <a:rPr lang="ru-RU" dirty="0" smtClean="0"/>
              <a:t> – увеличение продолжительности жизни населения с помощью систематической физической подготовки.</a:t>
            </a:r>
          </a:p>
          <a:p>
            <a:pPr fontAlgn="base">
              <a:buNone/>
            </a:pPr>
            <a:r>
              <a:rPr lang="ru-RU" b="1" dirty="0" smtClean="0"/>
              <a:t>     Задача</a:t>
            </a:r>
            <a:r>
              <a:rPr lang="ru-RU" dirty="0" smtClean="0"/>
              <a:t> – массовое внедрение комплекса ГТО, охват системой подготовки всех возрастных групп населения.</a:t>
            </a:r>
          </a:p>
          <a:p>
            <a:pPr fontAlgn="base">
              <a:buNone/>
            </a:pPr>
            <a:r>
              <a:rPr lang="ru-RU" b="1" dirty="0" smtClean="0"/>
              <a:t>     Принципы</a:t>
            </a:r>
            <a:r>
              <a:rPr lang="ru-RU" dirty="0" smtClean="0"/>
              <a:t> – добровольность и доступность системы подготовки для всех слоев населения, медицинский контроль, учет местных традиций и особенностей.</a:t>
            </a:r>
          </a:p>
          <a:p>
            <a:endParaRPr lang="ru-RU" dirty="0"/>
          </a:p>
        </p:txBody>
      </p:sp>
      <p:pic>
        <p:nvPicPr>
          <p:cNvPr id="7" name="Рисунок 6" descr="гто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556792"/>
            <a:ext cx="3093125" cy="316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3153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0728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Содержание ВФСК  «ГТО»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908720"/>
            <a:ext cx="8136904" cy="331236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/>
              <a:t>Содержание комплекса</a:t>
            </a:r>
            <a:r>
              <a:rPr lang="ru-RU" sz="2000" dirty="0" smtClean="0"/>
              <a:t> – нормативы ГТО и спортивных разрядов, система тестирования, рекомендации по особенностям двигательного режима для различных групп.</a:t>
            </a:r>
          </a:p>
          <a:p>
            <a:pPr fontAlgn="base"/>
            <a:r>
              <a:rPr lang="ru-RU" sz="2000" dirty="0" smtClean="0"/>
              <a:t>Структура комплекса включает </a:t>
            </a:r>
            <a:r>
              <a:rPr lang="ru-RU" sz="2000" b="1" dirty="0" smtClean="0"/>
              <a:t>11 ступеней,</a:t>
            </a:r>
            <a:r>
              <a:rPr lang="ru-RU" sz="2000" dirty="0" smtClean="0"/>
              <a:t> для каждой из которых установлены виды испытаний и нормативы их выполнения для права получения в первых семи из них бронзового, серебряного или золотого знака и без вручения знака в остальных четырех в зависимости от пола и возраста. Кроме того, для каждой ступени определены необходимые знания, умения и рекомендации к двигательному режиму.</a:t>
            </a:r>
          </a:p>
          <a:p>
            <a:endParaRPr lang="ru-RU" sz="2000" dirty="0"/>
          </a:p>
        </p:txBody>
      </p:sp>
      <p:pic>
        <p:nvPicPr>
          <p:cNvPr id="8" name="Содержимое 7" descr="гто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30843"/>
          <a:stretch>
            <a:fillRect/>
          </a:stretch>
        </p:blipFill>
        <p:spPr>
          <a:xfrm>
            <a:off x="1835696" y="4365104"/>
            <a:ext cx="5477936" cy="2260390"/>
          </a:xfrm>
        </p:spPr>
      </p:pic>
    </p:spTree>
    <p:extLst>
      <p:ext uri="{BB962C8B-B14F-4D97-AF65-F5344CB8AC3E}">
        <p14:creationId xmlns:p14="http://schemas.microsoft.com/office/powerpoint/2010/main" xmlns="" val="2473153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0728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  <a:ea typeface="Batang" pitchFamily="18" charset="-127"/>
              </a:rPr>
              <a:t>Содержание ВФСК  «ГТО»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908720"/>
            <a:ext cx="8136904" cy="3528392"/>
          </a:xfrm>
        </p:spPr>
        <p:txBody>
          <a:bodyPr>
            <a:noAutofit/>
          </a:bodyPr>
          <a:lstStyle/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1 ступень </a:t>
            </a:r>
            <a:r>
              <a:rPr lang="ru-RU" sz="2000" b="1" dirty="0" smtClean="0"/>
              <a:t>Мальчики и девочки от 6 до 8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2 ступень</a:t>
            </a:r>
            <a:r>
              <a:rPr lang="ru-RU" sz="2000" b="1" dirty="0" smtClean="0"/>
              <a:t> Мальчики и девочки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/>
              <a:t>от 9 до 10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3 ступень</a:t>
            </a:r>
            <a:r>
              <a:rPr lang="ru-RU" sz="2000" b="1" dirty="0" smtClean="0"/>
              <a:t> Мальчики и девочки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/>
              <a:t>от 11 до 12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4 ступень </a:t>
            </a:r>
            <a:r>
              <a:rPr lang="ru-RU" sz="2000" b="1" dirty="0" smtClean="0"/>
              <a:t>Юноши и девушки от 13 до 15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5 ступень</a:t>
            </a:r>
            <a:r>
              <a:rPr lang="ru-RU" sz="2000" b="1" dirty="0" smtClean="0"/>
              <a:t> Юноши и девушки от 16 до 17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6 ступень </a:t>
            </a:r>
            <a:r>
              <a:rPr lang="ru-RU" sz="2000" b="1" dirty="0" smtClean="0"/>
              <a:t>Мужчины и женщины от 18 до 29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7 ступень </a:t>
            </a:r>
            <a:r>
              <a:rPr lang="ru-RU" sz="2000" b="1" dirty="0" smtClean="0"/>
              <a:t>Мужчины и женщины от 30 до 39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8 ступень </a:t>
            </a:r>
            <a:r>
              <a:rPr lang="ru-RU" sz="2000" b="1" dirty="0" smtClean="0"/>
              <a:t>Мужчины и женщины от 40 до 49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9 ступень </a:t>
            </a:r>
            <a:r>
              <a:rPr lang="ru-RU" sz="2000" b="1" dirty="0" smtClean="0"/>
              <a:t>Мужчины и женщины от 50 до 59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10 ступень </a:t>
            </a:r>
            <a:r>
              <a:rPr lang="ru-RU" sz="2000" b="1" dirty="0" smtClean="0"/>
              <a:t>Мужчины и женщины от 60 до 69 лет.</a:t>
            </a:r>
            <a:endParaRPr lang="ru-RU" sz="2000" dirty="0" smtClean="0"/>
          </a:p>
          <a:p>
            <a:pPr marL="475488" lvl="0" indent="-457200" algn="ctr" fontAlgn="base"/>
            <a:r>
              <a:rPr lang="ru-RU" sz="2000" b="1" dirty="0" smtClean="0">
                <a:solidFill>
                  <a:srgbClr val="FF0000"/>
                </a:solidFill>
              </a:rPr>
              <a:t>11 ступень </a:t>
            </a:r>
            <a:r>
              <a:rPr lang="ru-RU" sz="2000" b="1" dirty="0" smtClean="0"/>
              <a:t>Мужчины и женщины старше 70 лет.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8" name="Содержимое 7" descr="гто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30843"/>
          <a:stretch>
            <a:fillRect/>
          </a:stretch>
        </p:blipFill>
        <p:spPr>
          <a:xfrm>
            <a:off x="1835696" y="4365104"/>
            <a:ext cx="5477936" cy="2260390"/>
          </a:xfrm>
        </p:spPr>
      </p:pic>
    </p:spTree>
    <p:extLst>
      <p:ext uri="{BB962C8B-B14F-4D97-AF65-F5344CB8AC3E}">
        <p14:creationId xmlns:p14="http://schemas.microsoft.com/office/powerpoint/2010/main" xmlns="" val="2473153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24342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Нормы ГТО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1 ступень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LA\Pictures\gto-stup-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28992" y="500042"/>
            <a:ext cx="5357850" cy="56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924944"/>
            <a:ext cx="2833888" cy="2814445"/>
          </a:xfrm>
        </p:spPr>
      </p:pic>
    </p:spTree>
    <p:extLst>
      <p:ext uri="{BB962C8B-B14F-4D97-AF65-F5344CB8AC3E}">
        <p14:creationId xmlns:p14="http://schemas.microsoft.com/office/powerpoint/2010/main" xmlns="" val="1772105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LA\Pictures\gto-stup-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840760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\Pictures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61206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1833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967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>И вновь сдаём мы ГТО</a:t>
            </a:r>
            <a:endParaRPr lang="ru-RU" sz="4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8" y="1052736"/>
            <a:ext cx="6480720" cy="490708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Bookman Old Style" pitchFamily="18" charset="0"/>
              </a:rPr>
              <a:t>   ГТО </a:t>
            </a:r>
            <a:r>
              <a:rPr lang="ru-RU" sz="2000" dirty="0">
                <a:latin typeface="Bookman Old Style" pitchFamily="18" charset="0"/>
              </a:rPr>
              <a:t>— это программа физической подготовки, которая существовала не только в общеобразовательных, но и в спортивных, профильных, профессиональных организациях Советского Союза. 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Просуществовала </a:t>
            </a:r>
            <a:r>
              <a:rPr lang="ru-RU" sz="2000" dirty="0">
                <a:latin typeface="Bookman Old Style" pitchFamily="18" charset="0"/>
              </a:rPr>
              <a:t>ГТО ровно 60 лет, успев стать частью жизни нескольких поколений наших соотечественников. Сегодня, после 23 лет забвения ГТО возвращается в школы, в высшие учебные заведения, в жизнь каждого гражданина, занимая важные позиции в качестве показателя успеваемости абитуриента</a:t>
            </a:r>
            <a:r>
              <a:rPr lang="ru-RU" sz="2000" dirty="0"/>
              <a:t>.</a:t>
            </a:r>
          </a:p>
        </p:txBody>
      </p:sp>
      <p:pic>
        <p:nvPicPr>
          <p:cNvPr id="2050" name="Picture 2" descr="C:\Users\LA\Pictures\гто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15140" y="1357298"/>
            <a:ext cx="2076310" cy="372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05035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308</TotalTime>
  <Words>837</Words>
  <Application>Microsoft Office PowerPoint</Application>
  <PresentationFormat>Экран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Мы снова сдаём ГТО</vt:lpstr>
      <vt:lpstr>         Всероссийский физкультурно-спортивный комплекс  «Готов к труду и обороне»  ВФСК «ГТО»    Готов к Труду и Обороне! Горжусь Тобой Отечество!</vt:lpstr>
      <vt:lpstr>Указ президента России</vt:lpstr>
      <vt:lpstr>Цели и задачи ГТО</vt:lpstr>
      <vt:lpstr>Содержание ВФСК  «ГТО»</vt:lpstr>
      <vt:lpstr>Содержание ВФСК  «ГТО»</vt:lpstr>
      <vt:lpstr>Нормы ГТО  1 ступень</vt:lpstr>
      <vt:lpstr>Слайд 8</vt:lpstr>
      <vt:lpstr>И вновь сдаём мы ГТО</vt:lpstr>
      <vt:lpstr>Знак ГТО  на груди у него…</vt:lpstr>
      <vt:lpstr>Развитие ГТО в 30-е годы </vt:lpstr>
      <vt:lpstr>Слайд 12</vt:lpstr>
      <vt:lpstr>Слайд 13</vt:lpstr>
      <vt:lpstr>Слайд 14</vt:lpstr>
      <vt:lpstr>Викторина о спорте. </vt:lpstr>
      <vt:lpstr>Слайд 16</vt:lpstr>
      <vt:lpstr>Слайд 17</vt:lpstr>
      <vt:lpstr>Слайд 18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 Готов к Труду и Обороне! Горжусь Тобой Отчизна!</dc:title>
  <dc:creator>LA</dc:creator>
  <cp:lastModifiedBy>admin</cp:lastModifiedBy>
  <cp:revision>39</cp:revision>
  <cp:lastPrinted>2014-11-26T04:40:36Z</cp:lastPrinted>
  <dcterms:created xsi:type="dcterms:W3CDTF">2014-09-12T19:12:14Z</dcterms:created>
  <dcterms:modified xsi:type="dcterms:W3CDTF">2017-05-14T18:03:05Z</dcterms:modified>
</cp:coreProperties>
</file>