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30"/>
  </p:notesMasterIdLst>
  <p:sldIdLst>
    <p:sldId id="256" r:id="rId4"/>
    <p:sldId id="279" r:id="rId5"/>
    <p:sldId id="280" r:id="rId6"/>
    <p:sldId id="260" r:id="rId7"/>
    <p:sldId id="287" r:id="rId8"/>
    <p:sldId id="288" r:id="rId9"/>
    <p:sldId id="289" r:id="rId10"/>
    <p:sldId id="290" r:id="rId11"/>
    <p:sldId id="261" r:id="rId12"/>
    <p:sldId id="259" r:id="rId13"/>
    <p:sldId id="282" r:id="rId14"/>
    <p:sldId id="286" r:id="rId15"/>
    <p:sldId id="284" r:id="rId16"/>
    <p:sldId id="293" r:id="rId17"/>
    <p:sldId id="266" r:id="rId18"/>
    <p:sldId id="265" r:id="rId19"/>
    <p:sldId id="298" r:id="rId20"/>
    <p:sldId id="264" r:id="rId21"/>
    <p:sldId id="262" r:id="rId22"/>
    <p:sldId id="272" r:id="rId23"/>
    <p:sldId id="291" r:id="rId24"/>
    <p:sldId id="273" r:id="rId25"/>
    <p:sldId id="276" r:id="rId26"/>
    <p:sldId id="294" r:id="rId27"/>
    <p:sldId id="283" r:id="rId28"/>
    <p:sldId id="278" r:id="rId2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8" d="100"/>
          <a:sy n="38" d="100"/>
        </p:scale>
        <p:origin x="-2094" y="-15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52463" y="769938"/>
            <a:ext cx="5538787" cy="2930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4105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52463" y="4002088"/>
            <a:ext cx="5538787" cy="4297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0" y="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881438" y="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0" y="868680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62275" cy="444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pitchFamily="32" charset="0"/>
              </a:defRPr>
            </a:lvl1pPr>
          </a:lstStyle>
          <a:p>
            <a:fld id="{3FCCC3C3-41F1-4FDE-AD62-137CB559429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AC75FE-7EA6-41A8-94C9-84B7450F4C87}" type="slidenum">
              <a:rPr lang="ru-RU"/>
              <a:pPr/>
              <a:t>1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E65C54-12A8-481A-B5C1-D4AA882CF55C}" type="slidenum">
              <a:rPr lang="ru-RU"/>
              <a:pPr/>
              <a:t>20</a:t>
            </a:fld>
            <a:endParaRPr lang="ru-RU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62061E-DF5E-462A-BEF3-CBAE715B08E9}" type="slidenum">
              <a:rPr lang="ru-RU"/>
              <a:pPr/>
              <a:t>22</a:t>
            </a:fld>
            <a:endParaRPr lang="ru-RU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4E3B2D8-F338-42D2-AFB9-6CF168C0310F}" type="slidenum">
              <a:rPr lang="ru-RU"/>
              <a:pPr/>
              <a:t>23</a:t>
            </a:fld>
            <a:endParaRPr lang="ru-RU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6850" y="769938"/>
            <a:ext cx="3913188" cy="2933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52463" y="4002088"/>
            <a:ext cx="5541962" cy="4300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15CD8E-DD7F-475F-AFC1-A31F342AE2D4}" type="slidenum">
              <a:rPr lang="ru-RU"/>
              <a:pPr/>
              <a:t>26</a:t>
            </a:fld>
            <a:endParaRPr lang="ru-RU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6850" y="769938"/>
            <a:ext cx="3913188" cy="2933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52463" y="4002088"/>
            <a:ext cx="5541962" cy="4300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38F9AF-5B42-4291-ACFF-DF2452C3B1ED}" type="slidenum">
              <a:rPr lang="ru-RU"/>
              <a:pPr/>
              <a:t>4</a:t>
            </a:fld>
            <a:endParaRPr lang="ru-RU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EF4C4C-EB56-42B1-9574-E0EA11318986}" type="slidenum">
              <a:rPr lang="ru-RU"/>
              <a:pPr/>
              <a:t>9</a:t>
            </a:fld>
            <a:endParaRPr lang="ru-RU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FD61D0-3DF5-48A0-942C-896E5F751CEB}" type="slidenum">
              <a:rPr lang="ru-RU"/>
              <a:pPr/>
              <a:t>10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ABA8D4-141E-482B-97B2-692D4E20FC9E}" type="slidenum">
              <a:rPr lang="ru-RU"/>
              <a:pPr/>
              <a:t>15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45DE85-E4C8-4EE0-876E-7CFA200EE9C3}" type="slidenum">
              <a:rPr lang="ru-RU"/>
              <a:pPr/>
              <a:t>16</a:t>
            </a:fld>
            <a:endParaRPr lang="ru-RU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ABA8D4-141E-482B-97B2-692D4E20FC9E}" type="slidenum">
              <a:rPr lang="ru-RU"/>
              <a:pPr/>
              <a:t>17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68438" y="769938"/>
            <a:ext cx="3908425" cy="2932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52463" y="4002088"/>
            <a:ext cx="5540375" cy="429895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F50F3A-5931-4A73-AF04-2A08A3632C24}" type="slidenum">
              <a:rPr lang="ru-RU"/>
              <a:pPr/>
              <a:t>18</a:t>
            </a:fld>
            <a:endParaRPr lang="ru-RU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65450" cy="447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5BD3BC-6B2A-4A5D-A72B-B215537B1132}" type="slidenum">
              <a:rPr lang="ru-RU"/>
              <a:pPr/>
              <a:t>19</a:t>
            </a:fld>
            <a:endParaRPr lang="ru-RU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B532840-FB65-4274-9AC5-CFDC57B0F3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EC043C6-0AA6-49A0-A17C-68806AAF11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60350"/>
            <a:ext cx="2054225" cy="5357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0275" cy="5357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C12C2C2-7E9A-4676-9ACF-AF2294871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16900" cy="1119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>
          <a:xfrm>
            <a:off x="6556375" y="6246813"/>
            <a:ext cx="2117725" cy="460375"/>
          </a:xfrm>
        </p:spPr>
        <p:txBody>
          <a:bodyPr/>
          <a:lstStyle>
            <a:lvl1pPr>
              <a:defRPr/>
            </a:lvl1pPr>
          </a:lstStyle>
          <a:p>
            <a:fld id="{CB8F10DB-AE00-442C-B1F5-72D646E3CC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A6C9F6D-550E-469B-B48F-A41FA9C571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8BB3977-5318-4B6B-A096-045B20915B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219A23-EECC-49E4-9FA8-541E6EB8CD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54175"/>
            <a:ext cx="4033838" cy="3968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54175"/>
            <a:ext cx="4035425" cy="3968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069EC4-235F-409F-A676-84191908A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B9F255-5D69-46AE-A625-9DB976C202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0E62891-5991-41D9-92FF-7584AAC92A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D27AC7-6779-4F4B-9E14-D6CEC73C71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EE1983-9FB3-4AC5-B1FB-1623387FA3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515CE1-39DB-4C4B-8703-6DB748C1A0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BFC2A2F-4A02-4EC6-8A3D-B50B45C385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8C90AF6-4A50-4DF5-97FC-1A9F2B6162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4225" cy="5362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5038" cy="5362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D0D734-B45B-4D07-BD0F-7ED1AADE8E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96318B1-126C-4725-BFAD-2867F476169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B1A400D-D101-4AF7-939F-2A2EE527F18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9CDEDC7-3D44-42BE-B8A6-181C2AC73F9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54175"/>
            <a:ext cx="4033838" cy="3968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54175"/>
            <a:ext cx="4035425" cy="3968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2B5519C-F035-4C62-8337-0401369CE74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24AA495-86E5-498D-A609-D67D6BEC02E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4C142F6-26F9-4CCC-A08B-28FAAD7E817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3E36A3-85D7-43B3-AAA8-5E045FD029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8DA22C-3811-4475-ACD6-27EBBBE29BE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B44CE2A-3928-4A1D-B821-D2D8C29DBAF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FA80FEC-CEC4-4FA2-B7FF-F48CEC9FC6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BBF45EF-BF90-40EF-A9A9-ABB18836379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260350"/>
            <a:ext cx="2054225" cy="5362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5038" cy="5362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8802EFC-C7E0-4D66-90D1-48A7AB9CB1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54175"/>
            <a:ext cx="4032250" cy="3963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654175"/>
            <a:ext cx="4032250" cy="3963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3FC4A9-1F85-467C-8323-FF813ACBF3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074C57-5FCF-469F-9E13-9492E1826D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B9AE9E2-A55C-4FE7-AA94-6E4069B1FF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58B1596-B613-4073-BF70-62D7820EF3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A67773-23D7-4893-8FF5-B6C7C9E581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FB324D5-36C0-41D7-8323-D11F42096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1588"/>
            <a:ext cx="9142413" cy="685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16900" cy="11191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4175"/>
            <a:ext cx="8216900" cy="39639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338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57200" y="6246813"/>
            <a:ext cx="2120900" cy="463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127375" y="6246813"/>
            <a:ext cx="2889250" cy="463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17725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fld id="{F59B3ED4-28D2-410C-9347-17BA074CDB8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675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338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101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67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1588"/>
            <a:ext cx="9142413" cy="685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21663" cy="1123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4175"/>
            <a:ext cx="8221663" cy="3968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338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6246813"/>
            <a:ext cx="2125663" cy="468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127375" y="6246813"/>
            <a:ext cx="2894013" cy="468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2488" cy="4651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pitchFamily="32" charset="0"/>
              </a:defRPr>
            </a:lvl1pPr>
          </a:lstStyle>
          <a:p>
            <a:fld id="{08AEE464-628E-4DB1-963B-F1005015E5C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675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338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101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67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1588"/>
            <a:ext cx="9142413" cy="685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21663" cy="1123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4175"/>
            <a:ext cx="8221663" cy="3968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338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57200" y="6246813"/>
            <a:ext cx="2125663" cy="468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127375" y="6246813"/>
            <a:ext cx="2894013" cy="468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2488" cy="4651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pitchFamily="32" charset="0"/>
              </a:defRPr>
            </a:lvl1pPr>
          </a:lstStyle>
          <a:p>
            <a:fld id="{BDD7DEDA-BBB9-47FC-8275-C88633C916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pitchFamily="32" charset="0"/>
              </a:defRPr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pitchFamily="32" charset="0"/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FFFFFF"/>
          </a:solidFill>
          <a:latin typeface="Arial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675"/>
        </a:spcAft>
        <a:buClr>
          <a:srgbClr val="000000"/>
        </a:buClr>
        <a:buSzPct val="100000"/>
        <a:buFont typeface="Times New Roman" pitchFamily="16" charset="0"/>
        <a:defRPr sz="3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338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101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67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3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7;&#1090;&#1088;&#1086;&#1077;&#1085;&#1080;&#1077;%20&#1094;&#1074;&#1077;&#1090;&#1082;&#1072;%20(&#1086;&#1090;&#1082;&#1088;&#1099;&#1090;&#1099;&#1081;%20&#1091;&#1088;&#1086;&#1082;,%202017)\&#1057;&#1091;&#1087;&#1077;&#1088;%20&#1092;&#1080;&#1079;&#1082;&#1091;&#1083;&#1100;&#1090;&#1084;&#1080;&#1085;&#1091;&#1090;&#1082;&#1072;%20&#1076;&#1083;&#1103;%20&#1091;&#1088;&#1086;&#1082;&#1072;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57;&#1090;&#1088;&#1086;&#1077;&#1085;&#1080;&#1077;%20&#1094;&#1074;&#1077;&#1090;&#1082;&#1072;%20(&#1086;&#1090;&#1082;&#1088;&#1099;&#1090;&#1099;&#1081;%20&#1091;&#1088;&#1086;&#1082;,%202017)\&#1063;&#1072;&#1081;&#1082;&#1086;&#1074;&#1089;&#1082;&#1080;&#1081;%20-%20&#1042;&#1072;&#1083;&#1100;&#1089;%20&#1094;&#1074;&#1077;&#1090;&#1086;&#1074;.mp3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file:///C:\&#1059;&#1088;&#1086;&#1082;%20&#1085;&#1072;%20&#1056;&#1052;&#1054;%20&#1075;&#1086;&#1090;&#1086;&#1074;&#1086;\&#1062;&#1074;&#1077;&#1090;&#1099;%20&#1088;&#1072;&#1089;&#1082;&#1088;&#1099;&#1074;&#1072;&#1102;&#1090;%20&#1089;&#1074;&#1086;&#1080;%20&#1083;&#1077;&#1087;&#1077;&#1089;&#1090;&#1082;&#1080;.mp4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18488" cy="1120775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54175"/>
            <a:ext cx="8218488" cy="3965575"/>
          </a:xfrm>
          <a:ln/>
        </p:spPr>
        <p:txBody>
          <a:bodyPr/>
          <a:lstStyle/>
          <a:p>
            <a:pPr algn="ctr"/>
            <a:r>
              <a:rPr lang="ru-RU" dirty="0" smtClean="0"/>
              <a:t>  </a:t>
            </a:r>
          </a:p>
          <a:p>
            <a:pPr algn="ctr"/>
            <a:endParaRPr lang="ru-RU" dirty="0"/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</a:rPr>
              <a:t>Здравствуйте!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18488" cy="1120775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 smtClean="0">
                <a:solidFill>
                  <a:srgbClr val="000000"/>
                </a:solidFill>
              </a:rPr>
              <a:t>Цели  урока</a:t>
            </a:r>
            <a:endParaRPr lang="ru-RU" sz="3600" b="1" dirty="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54175"/>
            <a:ext cx="8218488" cy="3965575"/>
          </a:xfrm>
          <a:ln/>
        </p:spPr>
        <p:txBody>
          <a:bodyPr tIns="0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85813" y="1828800"/>
            <a:ext cx="7756525" cy="3290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1313" indent="-341313">
              <a:spcBef>
                <a:spcPts val="800"/>
              </a:spcBef>
              <a:buClr>
                <a:srgbClr val="FFFFFF"/>
              </a:buClr>
              <a:buFont typeface="Wingdings" charset="2"/>
              <a:buChar char="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400" b="1">
                <a:solidFill>
                  <a:srgbClr val="000080"/>
                </a:solidFill>
                <a:cs typeface="Times New Roman" pitchFamily="16" charset="0"/>
              </a:rPr>
              <a:t>Изучить строение цветка</a:t>
            </a:r>
          </a:p>
          <a:p>
            <a:pPr marL="341313" indent="-341313">
              <a:spcBef>
                <a:spcPts val="800"/>
              </a:spcBef>
              <a:buClr>
                <a:srgbClr val="FFFFFF"/>
              </a:buClr>
              <a:buFont typeface="Wingdings" charset="2"/>
              <a:buChar char="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400" b="1">
                <a:solidFill>
                  <a:srgbClr val="000080"/>
                </a:solidFill>
                <a:cs typeface="Times New Roman" pitchFamily="16" charset="0"/>
              </a:rPr>
              <a:t>Изучить  виды цветков</a:t>
            </a:r>
          </a:p>
          <a:p>
            <a:pPr marL="341313" indent="-341313">
              <a:spcBef>
                <a:spcPts val="800"/>
              </a:spcBef>
              <a:buClr>
                <a:srgbClr val="FFFFFF"/>
              </a:buClr>
              <a:buFont typeface="Wingdings" charset="2"/>
              <a:buChar char="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400" b="1">
                <a:solidFill>
                  <a:srgbClr val="000080"/>
                </a:solidFill>
                <a:cs typeface="Times New Roman" pitchFamily="16" charset="0"/>
              </a:rPr>
              <a:t>Раскрыть биологическое значение частей цветка</a:t>
            </a:r>
          </a:p>
          <a:p>
            <a:pPr marL="341313" indent="-341313">
              <a:spcBef>
                <a:spcPts val="800"/>
              </a:spcBef>
              <a:buClr>
                <a:srgbClr val="FFFFFF"/>
              </a:buClr>
              <a:buFont typeface="StarSymbol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endParaRPr lang="ru-RU" b="1">
              <a:solidFill>
                <a:srgbClr val="00008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28605"/>
            <a:ext cx="7543800" cy="5667396"/>
          </a:xfrm>
        </p:spPr>
        <p:txBody>
          <a:bodyPr/>
          <a:lstStyle/>
          <a:p>
            <a:r>
              <a:rPr lang="ru-RU" sz="3400" dirty="0">
                <a:solidFill>
                  <a:srgbClr val="C00000"/>
                </a:solidFill>
              </a:rPr>
              <a:t>Цветок</a:t>
            </a:r>
            <a:r>
              <a:rPr lang="ru-RU" sz="3400" dirty="0"/>
              <a:t> – видоизмененный укороченный побег</a:t>
            </a:r>
            <a:r>
              <a:rPr lang="ru-RU" sz="3400" dirty="0" smtClean="0"/>
              <a:t>, развивающийся из цветочной почки и  </a:t>
            </a:r>
            <a:r>
              <a:rPr lang="ru-RU" sz="3400" dirty="0"/>
              <a:t>служащий для семенного размножения растений. </a:t>
            </a:r>
          </a:p>
        </p:txBody>
      </p:sp>
      <p:pic>
        <p:nvPicPr>
          <p:cNvPr id="51205" name="Picture 5" descr="thailand%5Fphoto%5Fflowers%5F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644900"/>
            <a:ext cx="3743325" cy="2952750"/>
          </a:xfrm>
          <a:prstGeom prst="rect">
            <a:avLst/>
          </a:prstGeom>
          <a:noFill/>
        </p:spPr>
      </p:pic>
      <p:pic>
        <p:nvPicPr>
          <p:cNvPr id="51207" name="Picture 7" descr="617%5F14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3644900"/>
            <a:ext cx="3527425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6900" cy="5786478"/>
          </a:xfrm>
        </p:spPr>
        <p:txBody>
          <a:bodyPr/>
          <a:lstStyle/>
          <a:p>
            <a:pPr algn="l"/>
            <a:r>
              <a:rPr lang="ru-RU" dirty="0" smtClean="0"/>
              <a:t>  </a:t>
            </a:r>
            <a:r>
              <a:rPr lang="ru-RU" sz="3200" dirty="0" smtClean="0">
                <a:solidFill>
                  <a:srgbClr val="C00000"/>
                </a:solidFill>
              </a:rPr>
              <a:t>1 группа : </a:t>
            </a:r>
            <a:r>
              <a:rPr lang="ru-RU" sz="3200" dirty="0" smtClean="0">
                <a:solidFill>
                  <a:schemeClr val="tx1"/>
                </a:solidFill>
              </a:rPr>
              <a:t>изучить текст учебника на стр. 61,  составить в тетради схему строения околоцветника и выписать его функции.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  </a:t>
            </a:r>
            <a:r>
              <a:rPr lang="ru-RU" sz="3200" dirty="0" smtClean="0">
                <a:solidFill>
                  <a:srgbClr val="C00000"/>
                </a:solidFill>
              </a:rPr>
              <a:t>2 группа: </a:t>
            </a:r>
            <a:r>
              <a:rPr lang="ru-RU" sz="3200" dirty="0" smtClean="0">
                <a:solidFill>
                  <a:schemeClr val="tx1"/>
                </a:solidFill>
              </a:rPr>
              <a:t>изучить текст учебника на стр. 61-62, составить схему строения главных частей цветка и выписать их функции.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2238" y="420688"/>
            <a:ext cx="9315451" cy="587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D:\Документы\Открытый урок 2017 биология\Строение околоцветни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23250" cy="1125538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0000"/>
                </a:solidFill>
              </a:rPr>
              <a:t>Главные части </a:t>
            </a:r>
            <a:r>
              <a:rPr lang="ru-RU" sz="2800" b="1" dirty="0" smtClean="0">
                <a:solidFill>
                  <a:srgbClr val="000000"/>
                </a:solidFill>
              </a:rPr>
              <a:t>цветка: тычинки </a:t>
            </a:r>
            <a:r>
              <a:rPr lang="ru-RU" sz="2800" b="1" dirty="0">
                <a:solidFill>
                  <a:srgbClr val="000000"/>
                </a:solidFill>
              </a:rPr>
              <a:t>и </a:t>
            </a:r>
            <a:r>
              <a:rPr lang="ru-RU" sz="2800" b="1" dirty="0" smtClean="0">
                <a:solidFill>
                  <a:srgbClr val="000000"/>
                </a:solidFill>
              </a:rPr>
              <a:t>пестик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85888"/>
            <a:ext cx="4013200" cy="3970337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>
                <a:solidFill>
                  <a:srgbClr val="FF0066"/>
                </a:solidFill>
                <a:latin typeface="Times New Roman" pitchFamily="16" charset="0"/>
                <a:ea typeface="Microsoft YaHei" charset="-122"/>
              </a:rPr>
              <a:t>Тычинки</a:t>
            </a:r>
            <a:r>
              <a:rPr lang="ru-RU" sz="1800" b="1">
                <a:solidFill>
                  <a:srgbClr val="800000"/>
                </a:solidFill>
                <a:latin typeface="Times New Roman" pitchFamily="16" charset="0"/>
                <a:ea typeface="Microsoft YaHei" charset="-122"/>
              </a:rPr>
              <a:t>-</a:t>
            </a:r>
            <a:r>
              <a:rPr lang="ru-RU" sz="1800" b="1">
                <a:solidFill>
                  <a:srgbClr val="444444"/>
                </a:solidFill>
                <a:latin typeface="Times New Roman" pitchFamily="16" charset="0"/>
                <a:ea typeface="Microsoft YaHei" charset="-122"/>
              </a:rPr>
              <a:t>это мужской орган цветка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0425" y="1385888"/>
            <a:ext cx="4013200" cy="4238625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>
                <a:solidFill>
                  <a:srgbClr val="FF0066"/>
                </a:solidFill>
                <a:ea typeface="Microsoft YaHei" charset="-122"/>
              </a:rPr>
              <a:t>Пестик</a:t>
            </a:r>
            <a:r>
              <a:rPr lang="ru-RU" sz="1800" b="1">
                <a:solidFill>
                  <a:srgbClr val="800000"/>
                </a:solidFill>
                <a:ea typeface="Microsoft YaHei" charset="-122"/>
              </a:rPr>
              <a:t> -</a:t>
            </a:r>
            <a:r>
              <a:rPr lang="ru-RU" sz="1800">
                <a:solidFill>
                  <a:srgbClr val="FF0066"/>
                </a:solidFill>
                <a:ea typeface="Microsoft YaHei" charset="-122"/>
              </a:rPr>
              <a:t> </a:t>
            </a:r>
            <a:r>
              <a:rPr lang="ru-RU" sz="1800" b="1">
                <a:ea typeface="Microsoft YaHei" charset="-122"/>
              </a:rPr>
              <a:t>это женский орган цветка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457200" y="1665288"/>
            <a:ext cx="198438" cy="366712"/>
            <a:chOff x="288" y="1049"/>
            <a:chExt cx="125" cy="231"/>
          </a:xfrm>
        </p:grpSpPr>
        <p:sp>
          <p:nvSpPr>
            <p:cNvPr id="15365" name="Oval 5"/>
            <p:cNvSpPr>
              <a:spLocks noChangeArrowheads="1"/>
            </p:cNvSpPr>
            <p:nvPr/>
          </p:nvSpPr>
          <p:spPr bwMode="auto">
            <a:xfrm>
              <a:off x="288" y="1143"/>
              <a:ext cx="81" cy="136"/>
            </a:xfrm>
            <a:prstGeom prst="ellips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 flipV="1">
              <a:off x="361" y="1048"/>
              <a:ext cx="52" cy="117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613" y="2065338"/>
            <a:ext cx="527050" cy="3271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1082675" y="2600325"/>
            <a:ext cx="6826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63713" y="2413000"/>
            <a:ext cx="1138237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Пыльник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103313" y="3744913"/>
            <a:ext cx="6826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593850" y="3560763"/>
            <a:ext cx="2447925" cy="577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   Тычиночная нить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487488" y="2946400"/>
            <a:ext cx="2590800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236663" y="4086225"/>
            <a:ext cx="3284537" cy="1368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25438" indent="-325438">
              <a:buClr>
                <a:srgbClr val="339966"/>
              </a:buClr>
              <a:buFont typeface="Arial" charset="0"/>
              <a:buNone/>
              <a:tabLst>
                <a:tab pos="325438" algn="l"/>
                <a:tab pos="773113" algn="l"/>
                <a:tab pos="1222375" algn="l"/>
                <a:tab pos="1671638" algn="l"/>
                <a:tab pos="2120900" algn="l"/>
                <a:tab pos="2570163" algn="l"/>
                <a:tab pos="3019425" algn="l"/>
                <a:tab pos="3468688" algn="l"/>
                <a:tab pos="3917950" algn="l"/>
                <a:tab pos="4367213" algn="l"/>
                <a:tab pos="4816475" algn="l"/>
                <a:tab pos="5265738" algn="l"/>
                <a:tab pos="5715000" algn="l"/>
                <a:tab pos="6164263" algn="l"/>
                <a:tab pos="6613525" algn="l"/>
                <a:tab pos="7062788" algn="l"/>
                <a:tab pos="7512050" algn="l"/>
                <a:tab pos="7961313" algn="l"/>
                <a:tab pos="8410575" algn="l"/>
                <a:tab pos="8859838" algn="l"/>
                <a:tab pos="9309100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Пыльник –</a:t>
            </a:r>
            <a:r>
              <a:rPr lang="ru-RU" sz="1400" b="1">
                <a:solidFill>
                  <a:srgbClr val="339966"/>
                </a:solidFill>
                <a:ea typeface="Microsoft YaHei" charset="-122"/>
              </a:rPr>
              <a:t> </a:t>
            </a:r>
            <a:r>
              <a:rPr lang="ru-RU" sz="1400" b="1">
                <a:solidFill>
                  <a:srgbClr val="009900"/>
                </a:solidFill>
                <a:ea typeface="Microsoft YaHei" charset="-122"/>
              </a:rPr>
              <a:t>формируется пыльца. При созревании пыльники лопаются и с помощью ветра или насекомых пыльца</a:t>
            </a:r>
          </a:p>
          <a:p>
            <a:pPr marL="325438" indent="-325438">
              <a:buClr>
                <a:srgbClr val="339966"/>
              </a:buClr>
              <a:buFont typeface="Arial" charset="0"/>
              <a:buNone/>
              <a:tabLst>
                <a:tab pos="325438" algn="l"/>
                <a:tab pos="773113" algn="l"/>
                <a:tab pos="1222375" algn="l"/>
                <a:tab pos="1671638" algn="l"/>
                <a:tab pos="2120900" algn="l"/>
                <a:tab pos="2570163" algn="l"/>
                <a:tab pos="3019425" algn="l"/>
                <a:tab pos="3468688" algn="l"/>
                <a:tab pos="3917950" algn="l"/>
                <a:tab pos="4367213" algn="l"/>
                <a:tab pos="4816475" algn="l"/>
                <a:tab pos="5265738" algn="l"/>
                <a:tab pos="5715000" algn="l"/>
                <a:tab pos="6164263" algn="l"/>
                <a:tab pos="6613525" algn="l"/>
                <a:tab pos="7062788" algn="l"/>
                <a:tab pos="7512050" algn="l"/>
                <a:tab pos="7961313" algn="l"/>
                <a:tab pos="8410575" algn="l"/>
                <a:tab pos="8859838" algn="l"/>
                <a:tab pos="9309100" algn="l"/>
              </a:tabLst>
            </a:pPr>
            <a:r>
              <a:rPr lang="ru-RU" sz="1400" b="1">
                <a:solidFill>
                  <a:srgbClr val="009900"/>
                </a:solidFill>
                <a:ea typeface="Microsoft YaHei" charset="-122"/>
              </a:rPr>
              <a:t>переносится на пестики.</a:t>
            </a:r>
            <a:r>
              <a:rPr lang="ru-RU" sz="1400">
                <a:solidFill>
                  <a:srgbClr val="00CC99"/>
                </a:solidFill>
                <a:ea typeface="Microsoft YaHei" charset="-122"/>
              </a:rPr>
              <a:t> </a:t>
            </a:r>
          </a:p>
        </p:txBody>
      </p:sp>
      <p:grpSp>
        <p:nvGrpSpPr>
          <p:cNvPr id="15374" name="Group 14"/>
          <p:cNvGrpSpPr>
            <a:grpSpLocks/>
          </p:cNvGrpSpPr>
          <p:nvPr/>
        </p:nvGrpSpPr>
        <p:grpSpPr bwMode="auto">
          <a:xfrm>
            <a:off x="8482013" y="1492250"/>
            <a:ext cx="187325" cy="323850"/>
            <a:chOff x="5343" y="940"/>
            <a:chExt cx="118" cy="204"/>
          </a:xfrm>
        </p:grpSpPr>
        <p:sp>
          <p:nvSpPr>
            <p:cNvPr id="15375" name="Oval 15"/>
            <p:cNvSpPr>
              <a:spLocks noChangeArrowheads="1"/>
            </p:cNvSpPr>
            <p:nvPr/>
          </p:nvSpPr>
          <p:spPr bwMode="auto">
            <a:xfrm rot="21120000">
              <a:off x="5365" y="945"/>
              <a:ext cx="83" cy="82"/>
            </a:xfrm>
            <a:prstGeom prst="ellips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 flipH="1">
              <a:off x="5396" y="1032"/>
              <a:ext cx="12" cy="111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 flipV="1">
              <a:off x="5343" y="1067"/>
              <a:ext cx="118" cy="31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4584700" y="1968500"/>
          <a:ext cx="2506663" cy="2328863"/>
        </p:xfrm>
        <a:graphic>
          <a:graphicData uri="http://schemas.openxmlformats.org/presentationml/2006/ole">
            <p:oleObj spid="_x0000_s15378" r:id="rId5" imgW="5582429" imgH="5068007" progId="">
              <p:embed/>
            </p:oleObj>
          </a:graphicData>
        </a:graphic>
      </p:graphicFrame>
      <p:sp>
        <p:nvSpPr>
          <p:cNvPr id="15379" name="Line 19"/>
          <p:cNvSpPr>
            <a:spLocks noChangeShapeType="1"/>
          </p:cNvSpPr>
          <p:nvPr/>
        </p:nvSpPr>
        <p:spPr bwMode="auto">
          <a:xfrm flipH="1">
            <a:off x="6534150" y="2159000"/>
            <a:ext cx="611188" cy="4333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7175500" y="1958975"/>
            <a:ext cx="1201738" cy="2465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Рыльце</a:t>
            </a: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6562725" y="2889250"/>
            <a:ext cx="969963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7299325" y="2714625"/>
            <a:ext cx="1382713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   Столбик</a:t>
            </a:r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flipH="1">
            <a:off x="6761163" y="3622675"/>
            <a:ext cx="969962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7735888" y="3444875"/>
            <a:ext cx="1139825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Завязь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175125" y="4424363"/>
            <a:ext cx="4833938" cy="2122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25438">
              <a:spcBef>
                <a:spcPts val="112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Рыльце</a:t>
            </a:r>
            <a:r>
              <a:rPr lang="ru-RU" sz="1400">
                <a:solidFill>
                  <a:srgbClr val="339966"/>
                </a:solidFill>
                <a:ea typeface="Microsoft YaHei" charset="-122"/>
              </a:rPr>
              <a:t> –</a:t>
            </a:r>
            <a:r>
              <a:rPr lang="ru-RU" sz="1400">
                <a:solidFill>
                  <a:srgbClr val="000000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009900"/>
                </a:solidFill>
                <a:ea typeface="Microsoft YaHei" charset="-122"/>
              </a:rPr>
              <a:t>обычно клейкое, шероховатое или даже ветвистое. Служит для восприятия пыльцы.</a:t>
            </a:r>
          </a:p>
          <a:p>
            <a:pPr marL="342900" indent="-325438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Столбик –</a:t>
            </a:r>
            <a:r>
              <a:rPr lang="ru-RU" sz="1400" b="1" i="1">
                <a:solidFill>
                  <a:srgbClr val="00CC99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669900"/>
                </a:solidFill>
                <a:ea typeface="Microsoft YaHei" charset="-122"/>
              </a:rPr>
              <a:t>поднимает рыльце над околоцветником. При этом рыльце лучше улавливает пыльцу.</a:t>
            </a:r>
          </a:p>
          <a:p>
            <a:pPr marL="342900" indent="-325438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Завязь –</a:t>
            </a:r>
            <a:r>
              <a:rPr lang="ru-RU" sz="1400" b="1" i="1">
                <a:solidFill>
                  <a:srgbClr val="00CC99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669900"/>
                </a:solidFill>
                <a:ea typeface="Microsoft YaHei" charset="-122"/>
              </a:rPr>
              <a:t>нижняя, расширенная часть пестика. Содержит семязачаток в котором формируются женские половые клетки –яйцеклетки.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8988" y="4648200"/>
            <a:ext cx="2192337" cy="1641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15075" y="4300538"/>
            <a:ext cx="2509838" cy="16906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433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23250" cy="8461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0000"/>
                </a:solidFill>
                <a:ea typeface="Microsoft YaHei" charset="-122"/>
              </a:rPr>
              <a:t>Околоцветник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4463"/>
            <a:ext cx="4013200" cy="5294312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99"/>
                </a:solidFill>
                <a:ea typeface="Microsoft YaHei" charset="-122"/>
              </a:rPr>
              <a:t> Двойной околоцветник состоит из венчика и чашечки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7163" y="2235200"/>
            <a:ext cx="2424112" cy="1819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670425" y="1430338"/>
            <a:ext cx="4013200" cy="5210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3840" rIns="0" bIns="0"/>
          <a:lstStyle/>
          <a:p>
            <a:pPr marL="342900" indent="-341313">
              <a:lnSpc>
                <a:spcPct val="93000"/>
              </a:lnSpc>
              <a:spcAft>
                <a:spcPts val="1675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99"/>
                </a:solidFill>
                <a:ea typeface="Microsoft YaHei" charset="-122"/>
              </a:rPr>
              <a:t>Простой околоцветник состоит только из венчика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8" y="2616200"/>
            <a:ext cx="1816100" cy="2227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889000" y="4327525"/>
            <a:ext cx="1050925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Вишня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89175" y="5848350"/>
            <a:ext cx="1800225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Колокольчик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530975" y="3460750"/>
            <a:ext cx="2343150" cy="593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тюльпан</a:t>
            </a:r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0425" y="2619375"/>
            <a:ext cx="1665288" cy="2409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926013" y="4603750"/>
            <a:ext cx="1241425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ландыш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542088" y="5564188"/>
            <a:ext cx="1358900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  Лилия</a:t>
            </a:r>
          </a:p>
        </p:txBody>
      </p:sp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17763" y="2298700"/>
            <a:ext cx="1792287" cy="1792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24438" y="5360988"/>
            <a:ext cx="1028700" cy="1028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23250" cy="1125538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0000"/>
                </a:solidFill>
              </a:rPr>
              <a:t>Главные части </a:t>
            </a:r>
            <a:r>
              <a:rPr lang="ru-RU" sz="2800" b="1" dirty="0" smtClean="0">
                <a:solidFill>
                  <a:srgbClr val="000000"/>
                </a:solidFill>
              </a:rPr>
              <a:t>цветка: тычинки </a:t>
            </a:r>
            <a:r>
              <a:rPr lang="ru-RU" sz="2800" b="1" dirty="0">
                <a:solidFill>
                  <a:srgbClr val="000000"/>
                </a:solidFill>
              </a:rPr>
              <a:t>и </a:t>
            </a:r>
            <a:r>
              <a:rPr lang="ru-RU" sz="2800" b="1" dirty="0" smtClean="0">
                <a:solidFill>
                  <a:srgbClr val="000000"/>
                </a:solidFill>
              </a:rPr>
              <a:t>пестик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85888"/>
            <a:ext cx="4013200" cy="3970337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>
                <a:solidFill>
                  <a:srgbClr val="FF0066"/>
                </a:solidFill>
                <a:latin typeface="Times New Roman" pitchFamily="16" charset="0"/>
                <a:ea typeface="Microsoft YaHei" charset="-122"/>
              </a:rPr>
              <a:t>Тычинки</a:t>
            </a:r>
            <a:r>
              <a:rPr lang="ru-RU" sz="1800" b="1">
                <a:solidFill>
                  <a:srgbClr val="800000"/>
                </a:solidFill>
                <a:latin typeface="Times New Roman" pitchFamily="16" charset="0"/>
                <a:ea typeface="Microsoft YaHei" charset="-122"/>
              </a:rPr>
              <a:t>-</a:t>
            </a:r>
            <a:r>
              <a:rPr lang="ru-RU" sz="1800" b="1">
                <a:solidFill>
                  <a:srgbClr val="444444"/>
                </a:solidFill>
                <a:latin typeface="Times New Roman" pitchFamily="16" charset="0"/>
                <a:ea typeface="Microsoft YaHei" charset="-122"/>
              </a:rPr>
              <a:t>это мужской орган цветка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0425" y="1385888"/>
            <a:ext cx="4013200" cy="4238625"/>
          </a:xfrm>
          <a:ln/>
        </p:spPr>
        <p:txBody>
          <a:bodyPr/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>
                <a:solidFill>
                  <a:srgbClr val="FF0066"/>
                </a:solidFill>
                <a:ea typeface="Microsoft YaHei" charset="-122"/>
              </a:rPr>
              <a:t>Пестик</a:t>
            </a:r>
            <a:r>
              <a:rPr lang="ru-RU" sz="1800" b="1">
                <a:solidFill>
                  <a:srgbClr val="800000"/>
                </a:solidFill>
                <a:ea typeface="Microsoft YaHei" charset="-122"/>
              </a:rPr>
              <a:t> -</a:t>
            </a:r>
            <a:r>
              <a:rPr lang="ru-RU" sz="1800">
                <a:solidFill>
                  <a:srgbClr val="FF0066"/>
                </a:solidFill>
                <a:ea typeface="Microsoft YaHei" charset="-122"/>
              </a:rPr>
              <a:t> </a:t>
            </a:r>
            <a:r>
              <a:rPr lang="ru-RU" sz="1800" b="1">
                <a:ea typeface="Microsoft YaHei" charset="-122"/>
              </a:rPr>
              <a:t>это женский орган цветка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7200" y="1665288"/>
            <a:ext cx="198438" cy="366712"/>
            <a:chOff x="288" y="1049"/>
            <a:chExt cx="125" cy="231"/>
          </a:xfrm>
        </p:grpSpPr>
        <p:sp>
          <p:nvSpPr>
            <p:cNvPr id="15365" name="Oval 5"/>
            <p:cNvSpPr>
              <a:spLocks noChangeArrowheads="1"/>
            </p:cNvSpPr>
            <p:nvPr/>
          </p:nvSpPr>
          <p:spPr bwMode="auto">
            <a:xfrm>
              <a:off x="288" y="1143"/>
              <a:ext cx="81" cy="136"/>
            </a:xfrm>
            <a:prstGeom prst="ellips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 flipV="1">
              <a:off x="361" y="1048"/>
              <a:ext cx="52" cy="117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613" y="2065338"/>
            <a:ext cx="527050" cy="3271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1082675" y="2600325"/>
            <a:ext cx="682625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63713" y="2413000"/>
            <a:ext cx="1138237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Пыльник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103313" y="3744913"/>
            <a:ext cx="6826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593850" y="3560763"/>
            <a:ext cx="2447925" cy="577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   Тычиночная нить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487488" y="2946400"/>
            <a:ext cx="2590800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236663" y="4086225"/>
            <a:ext cx="3284537" cy="1368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25438" indent="-325438">
              <a:buClr>
                <a:srgbClr val="339966"/>
              </a:buClr>
              <a:buFont typeface="Arial" charset="0"/>
              <a:buNone/>
              <a:tabLst>
                <a:tab pos="325438" algn="l"/>
                <a:tab pos="773113" algn="l"/>
                <a:tab pos="1222375" algn="l"/>
                <a:tab pos="1671638" algn="l"/>
                <a:tab pos="2120900" algn="l"/>
                <a:tab pos="2570163" algn="l"/>
                <a:tab pos="3019425" algn="l"/>
                <a:tab pos="3468688" algn="l"/>
                <a:tab pos="3917950" algn="l"/>
                <a:tab pos="4367213" algn="l"/>
                <a:tab pos="4816475" algn="l"/>
                <a:tab pos="5265738" algn="l"/>
                <a:tab pos="5715000" algn="l"/>
                <a:tab pos="6164263" algn="l"/>
                <a:tab pos="6613525" algn="l"/>
                <a:tab pos="7062788" algn="l"/>
                <a:tab pos="7512050" algn="l"/>
                <a:tab pos="7961313" algn="l"/>
                <a:tab pos="8410575" algn="l"/>
                <a:tab pos="8859838" algn="l"/>
                <a:tab pos="9309100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Пыльник –</a:t>
            </a:r>
            <a:r>
              <a:rPr lang="ru-RU" sz="1400" b="1">
                <a:solidFill>
                  <a:srgbClr val="339966"/>
                </a:solidFill>
                <a:ea typeface="Microsoft YaHei" charset="-122"/>
              </a:rPr>
              <a:t> </a:t>
            </a:r>
            <a:r>
              <a:rPr lang="ru-RU" sz="1400" b="1">
                <a:solidFill>
                  <a:srgbClr val="009900"/>
                </a:solidFill>
                <a:ea typeface="Microsoft YaHei" charset="-122"/>
              </a:rPr>
              <a:t>формируется пыльца. При созревании пыльники лопаются и с помощью ветра или насекомых пыльца</a:t>
            </a:r>
          </a:p>
          <a:p>
            <a:pPr marL="325438" indent="-325438">
              <a:buClr>
                <a:srgbClr val="339966"/>
              </a:buClr>
              <a:buFont typeface="Arial" charset="0"/>
              <a:buNone/>
              <a:tabLst>
                <a:tab pos="325438" algn="l"/>
                <a:tab pos="773113" algn="l"/>
                <a:tab pos="1222375" algn="l"/>
                <a:tab pos="1671638" algn="l"/>
                <a:tab pos="2120900" algn="l"/>
                <a:tab pos="2570163" algn="l"/>
                <a:tab pos="3019425" algn="l"/>
                <a:tab pos="3468688" algn="l"/>
                <a:tab pos="3917950" algn="l"/>
                <a:tab pos="4367213" algn="l"/>
                <a:tab pos="4816475" algn="l"/>
                <a:tab pos="5265738" algn="l"/>
                <a:tab pos="5715000" algn="l"/>
                <a:tab pos="6164263" algn="l"/>
                <a:tab pos="6613525" algn="l"/>
                <a:tab pos="7062788" algn="l"/>
                <a:tab pos="7512050" algn="l"/>
                <a:tab pos="7961313" algn="l"/>
                <a:tab pos="8410575" algn="l"/>
                <a:tab pos="8859838" algn="l"/>
                <a:tab pos="9309100" algn="l"/>
              </a:tabLst>
            </a:pPr>
            <a:r>
              <a:rPr lang="ru-RU" sz="1400" b="1">
                <a:solidFill>
                  <a:srgbClr val="009900"/>
                </a:solidFill>
                <a:ea typeface="Microsoft YaHei" charset="-122"/>
              </a:rPr>
              <a:t>переносится на пестики.</a:t>
            </a:r>
            <a:r>
              <a:rPr lang="ru-RU" sz="1400">
                <a:solidFill>
                  <a:srgbClr val="00CC99"/>
                </a:solidFill>
                <a:ea typeface="Microsoft YaHei" charset="-122"/>
              </a:rPr>
              <a:t> 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8482013" y="1492250"/>
            <a:ext cx="187325" cy="323850"/>
            <a:chOff x="5343" y="940"/>
            <a:chExt cx="118" cy="204"/>
          </a:xfrm>
        </p:grpSpPr>
        <p:sp>
          <p:nvSpPr>
            <p:cNvPr id="15375" name="Oval 15"/>
            <p:cNvSpPr>
              <a:spLocks noChangeArrowheads="1"/>
            </p:cNvSpPr>
            <p:nvPr/>
          </p:nvSpPr>
          <p:spPr bwMode="auto">
            <a:xfrm rot="21120000">
              <a:off x="5365" y="945"/>
              <a:ext cx="83" cy="82"/>
            </a:xfrm>
            <a:prstGeom prst="ellips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 flipH="1">
              <a:off x="5396" y="1032"/>
              <a:ext cx="12" cy="111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 flipV="1">
              <a:off x="5343" y="1067"/>
              <a:ext cx="118" cy="31"/>
            </a:xfrm>
            <a:prstGeom prst="line">
              <a:avLst/>
            </a:prstGeom>
            <a:noFill/>
            <a:ln w="381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4584700" y="1968500"/>
          <a:ext cx="2506663" cy="2328863"/>
        </p:xfrm>
        <a:graphic>
          <a:graphicData uri="http://schemas.openxmlformats.org/presentationml/2006/ole">
            <p:oleObj spid="_x0000_s78850" r:id="rId5" imgW="5582429" imgH="5068007" progId="">
              <p:embed/>
            </p:oleObj>
          </a:graphicData>
        </a:graphic>
      </p:graphicFrame>
      <p:sp>
        <p:nvSpPr>
          <p:cNvPr id="15379" name="Line 19"/>
          <p:cNvSpPr>
            <a:spLocks noChangeShapeType="1"/>
          </p:cNvSpPr>
          <p:nvPr/>
        </p:nvSpPr>
        <p:spPr bwMode="auto">
          <a:xfrm flipH="1">
            <a:off x="6534150" y="2159000"/>
            <a:ext cx="611188" cy="4333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7175500" y="1958975"/>
            <a:ext cx="1201738" cy="2465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Рыльце</a:t>
            </a: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6562725" y="2889250"/>
            <a:ext cx="969963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7299325" y="2714625"/>
            <a:ext cx="1382713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Microsoft YaHei" charset="-122"/>
              </a:rPr>
              <a:t>   Столбик</a:t>
            </a:r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flipH="1">
            <a:off x="6761163" y="3622675"/>
            <a:ext cx="969962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7735888" y="3444875"/>
            <a:ext cx="1139825" cy="33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b="1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Завязь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4175125" y="4424363"/>
            <a:ext cx="4833938" cy="2122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25438">
              <a:spcBef>
                <a:spcPts val="112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Рыльце</a:t>
            </a:r>
            <a:r>
              <a:rPr lang="ru-RU" sz="1400">
                <a:solidFill>
                  <a:srgbClr val="339966"/>
                </a:solidFill>
                <a:ea typeface="Microsoft YaHei" charset="-122"/>
              </a:rPr>
              <a:t> –</a:t>
            </a:r>
            <a:r>
              <a:rPr lang="ru-RU" sz="1400">
                <a:solidFill>
                  <a:srgbClr val="000000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009900"/>
                </a:solidFill>
                <a:ea typeface="Microsoft YaHei" charset="-122"/>
              </a:rPr>
              <a:t>обычно клейкое, шероховатое или даже ветвистое. Служит для восприятия пыльцы.</a:t>
            </a:r>
          </a:p>
          <a:p>
            <a:pPr marL="342900" indent="-325438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Столбик –</a:t>
            </a:r>
            <a:r>
              <a:rPr lang="ru-RU" sz="1400" b="1" i="1">
                <a:solidFill>
                  <a:srgbClr val="00CC99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669900"/>
                </a:solidFill>
                <a:ea typeface="Microsoft YaHei" charset="-122"/>
              </a:rPr>
              <a:t>поднимает рыльце над околоцветником. При этом рыльце лучше улавливает пыльцу.</a:t>
            </a:r>
          </a:p>
          <a:p>
            <a:pPr marL="342900" indent="-325438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400" b="1">
                <a:solidFill>
                  <a:srgbClr val="FF0066"/>
                </a:solidFill>
                <a:ea typeface="Microsoft YaHei" charset="-122"/>
              </a:rPr>
              <a:t>Завязь –</a:t>
            </a:r>
            <a:r>
              <a:rPr lang="ru-RU" sz="1400" b="1" i="1">
                <a:solidFill>
                  <a:srgbClr val="00CC99"/>
                </a:solidFill>
                <a:ea typeface="Microsoft YaHei" charset="-122"/>
              </a:rPr>
              <a:t> </a:t>
            </a:r>
            <a:r>
              <a:rPr lang="ru-RU" sz="1400" b="1" i="1">
                <a:solidFill>
                  <a:srgbClr val="669900"/>
                </a:solidFill>
                <a:ea typeface="Microsoft YaHei" charset="-122"/>
              </a:rPr>
              <a:t>нижняя, расширенная часть пестика. Содержит семязачаток в котором формируются женские половые клетки –яйцеклетки.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990000"/>
                </a:solidFill>
                <a:ea typeface="Microsoft YaHei" charset="-122"/>
              </a:rPr>
              <a:t> 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66725" y="1300163"/>
          <a:ext cx="2951163" cy="2271712"/>
        </p:xfrm>
        <a:graphic>
          <a:graphicData uri="http://schemas.openxmlformats.org/presentationml/2006/ole">
            <p:oleObj spid="_x0000_s13314" r:id="rId4" imgW="4761905" imgH="3809524" progId="">
              <p:embed/>
            </p:oleObj>
          </a:graphicData>
        </a:graphic>
      </p:graphicFrame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3850" y="1504950"/>
            <a:ext cx="3816350" cy="366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50825" y="865188"/>
            <a:ext cx="367188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339966"/>
                </a:solidFill>
                <a:ea typeface="Microsoft YaHei" charset="-122"/>
              </a:rPr>
              <a:t>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6525" y="588963"/>
            <a:ext cx="5835650" cy="6397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Венчик цветка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288" y="3654425"/>
            <a:ext cx="2054225" cy="2517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03200" y="6172200"/>
            <a:ext cx="2373313" cy="685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     </a:t>
            </a: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Цветок вишни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74938" y="3656013"/>
            <a:ext cx="2933700" cy="1831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576513" y="5457825"/>
            <a:ext cx="3425825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Цветы яблони</a:t>
            </a:r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24288" y="1160463"/>
            <a:ext cx="2382837" cy="2382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713163" y="3011488"/>
            <a:ext cx="2690812" cy="425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Цветы картофеля</a:t>
            </a:r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59525" y="1560513"/>
            <a:ext cx="2530475" cy="24558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183313" y="4016375"/>
            <a:ext cx="2646362" cy="1181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Цветы колокольчика персиколистного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15950" y="452438"/>
            <a:ext cx="7772400" cy="8556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dirty="0" smtClean="0">
                <a:solidFill>
                  <a:srgbClr val="800000"/>
                </a:solidFill>
                <a:ea typeface="Microsoft YaHei" charset="-122"/>
              </a:rPr>
              <a:t>Главные части  </a:t>
            </a:r>
            <a:r>
              <a:rPr lang="ru-RU" sz="3600" b="1" dirty="0">
                <a:solidFill>
                  <a:srgbClr val="800000"/>
                </a:solidFill>
                <a:ea typeface="Microsoft YaHei" charset="-122"/>
              </a:rPr>
              <a:t>цветка</a:t>
            </a:r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1844675"/>
            <a:ext cx="8964613" cy="3917950"/>
            <a:chOff x="0" y="1162"/>
            <a:chExt cx="5647" cy="2468"/>
          </a:xfrm>
        </p:grpSpPr>
        <p:graphicFrame>
          <p:nvGraphicFramePr>
            <p:cNvPr id="11267" name="Object 3"/>
            <p:cNvGraphicFramePr>
              <a:graphicFrameLocks noChangeAspect="1"/>
            </p:cNvGraphicFramePr>
            <p:nvPr/>
          </p:nvGraphicFramePr>
          <p:xfrm>
            <a:off x="1178" y="1388"/>
            <a:ext cx="3275" cy="2231"/>
          </p:xfrm>
          <a:graphic>
            <a:graphicData uri="http://schemas.openxmlformats.org/presentationml/2006/ole">
              <p:oleObj spid="_x0000_s11267" r:id="rId4" imgW="5200000" imgH="3543795" progId="PBrush">
                <p:embed/>
              </p:oleObj>
            </a:graphicData>
          </a:graphic>
        </p:graphicFrame>
        <p:sp>
          <p:nvSpPr>
            <p:cNvPr id="11268" name="Text Box 4"/>
            <p:cNvSpPr txBox="1">
              <a:spLocks noChangeArrowheads="1"/>
            </p:cNvSpPr>
            <p:nvPr/>
          </p:nvSpPr>
          <p:spPr bwMode="auto">
            <a:xfrm>
              <a:off x="548" y="1914"/>
              <a:ext cx="589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200">
                  <a:solidFill>
                    <a:srgbClr val="000000"/>
                  </a:solidFill>
                  <a:ea typeface="Microsoft YaHei" charset="-122"/>
                </a:rPr>
                <a:t>Рыльце</a:t>
              </a:r>
            </a:p>
          </p:txBody>
        </p:sp>
        <p:sp>
          <p:nvSpPr>
            <p:cNvPr id="11269" name="Text Box 5"/>
            <p:cNvSpPr txBox="1">
              <a:spLocks noChangeArrowheads="1"/>
            </p:cNvSpPr>
            <p:nvPr/>
          </p:nvSpPr>
          <p:spPr bwMode="auto">
            <a:xfrm>
              <a:off x="503" y="2232"/>
              <a:ext cx="634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200">
                  <a:solidFill>
                    <a:srgbClr val="000000"/>
                  </a:solidFill>
                  <a:ea typeface="Microsoft YaHei" charset="-122"/>
                </a:rPr>
                <a:t>Столбик</a:t>
              </a:r>
            </a:p>
          </p:txBody>
        </p:sp>
        <p:sp>
          <p:nvSpPr>
            <p:cNvPr id="11270" name="Text Box 6"/>
            <p:cNvSpPr txBox="1">
              <a:spLocks noChangeArrowheads="1"/>
            </p:cNvSpPr>
            <p:nvPr/>
          </p:nvSpPr>
          <p:spPr bwMode="auto">
            <a:xfrm>
              <a:off x="4404" y="2096"/>
              <a:ext cx="588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200" dirty="0" smtClean="0">
                  <a:solidFill>
                    <a:srgbClr val="000000"/>
                  </a:solidFill>
                  <a:ea typeface="Microsoft YaHei" charset="-122"/>
                </a:rPr>
                <a:t>Пыльник</a:t>
              </a:r>
              <a:endParaRPr lang="ru-RU" sz="1200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1271" name="Text Box 7"/>
            <p:cNvSpPr txBox="1">
              <a:spLocks noChangeArrowheads="1"/>
            </p:cNvSpPr>
            <p:nvPr/>
          </p:nvSpPr>
          <p:spPr bwMode="auto">
            <a:xfrm>
              <a:off x="4420" y="2381"/>
              <a:ext cx="680" cy="28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200" dirty="0" smtClean="0">
                  <a:solidFill>
                    <a:srgbClr val="000000"/>
                  </a:solidFill>
                  <a:ea typeface="Microsoft YaHei" charset="-122"/>
                </a:rPr>
                <a:t>Тычиночная нить</a:t>
              </a:r>
              <a:endParaRPr lang="ru-RU" sz="1200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4422" y="1896"/>
              <a:ext cx="589" cy="176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200" dirty="0">
                <a:solidFill>
                  <a:srgbClr val="000000"/>
                </a:solidFill>
                <a:ea typeface="Microsoft YaHei" charset="-122"/>
              </a:endParaRPr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593" y="2769"/>
              <a:ext cx="544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200">
                  <a:solidFill>
                    <a:srgbClr val="000000"/>
                  </a:solidFill>
                  <a:ea typeface="Microsoft YaHei" charset="-122"/>
                </a:rPr>
                <a:t>Завязь</a:t>
              </a:r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4380" y="3104"/>
              <a:ext cx="770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612" y="3230"/>
              <a:ext cx="679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4404" y="3457"/>
              <a:ext cx="725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0" y="2325"/>
              <a:ext cx="634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 flipH="1">
              <a:off x="1046" y="2867"/>
              <a:ext cx="15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Line 15"/>
            <p:cNvSpPr>
              <a:spLocks noChangeShapeType="1"/>
            </p:cNvSpPr>
            <p:nvPr/>
          </p:nvSpPr>
          <p:spPr bwMode="auto">
            <a:xfrm flipH="1">
              <a:off x="1046" y="2323"/>
              <a:ext cx="1770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Line 16"/>
            <p:cNvSpPr>
              <a:spLocks noChangeShapeType="1"/>
            </p:cNvSpPr>
            <p:nvPr/>
          </p:nvSpPr>
          <p:spPr bwMode="auto">
            <a:xfrm flipH="1">
              <a:off x="1046" y="2005"/>
              <a:ext cx="1725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AutoShape 17"/>
            <p:cNvSpPr>
              <a:spLocks/>
            </p:cNvSpPr>
            <p:nvPr/>
          </p:nvSpPr>
          <p:spPr bwMode="auto">
            <a:xfrm>
              <a:off x="548" y="1914"/>
              <a:ext cx="44" cy="997"/>
            </a:xfrm>
            <a:prstGeom prst="leftBrace">
              <a:avLst>
                <a:gd name="adj1" fmla="val 188826"/>
                <a:gd name="adj2" fmla="val 5000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3224" y="2186"/>
              <a:ext cx="122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Line 19"/>
            <p:cNvSpPr>
              <a:spLocks noChangeShapeType="1"/>
            </p:cNvSpPr>
            <p:nvPr/>
          </p:nvSpPr>
          <p:spPr bwMode="auto">
            <a:xfrm>
              <a:off x="3134" y="2459"/>
              <a:ext cx="1314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 flipH="1" flipV="1">
              <a:off x="3877" y="1977"/>
              <a:ext cx="590" cy="1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>
              <a:off x="3406" y="3184"/>
              <a:ext cx="1042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>
              <a:off x="2861" y="3547"/>
              <a:ext cx="1587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Freeform 23"/>
            <p:cNvSpPr>
              <a:spLocks noChangeArrowheads="1"/>
            </p:cNvSpPr>
            <p:nvPr/>
          </p:nvSpPr>
          <p:spPr bwMode="auto">
            <a:xfrm>
              <a:off x="1247" y="3184"/>
              <a:ext cx="1477" cy="154"/>
            </a:xfrm>
            <a:custGeom>
              <a:avLst/>
              <a:gdLst/>
              <a:ahLst/>
              <a:cxnLst>
                <a:cxn ang="0">
                  <a:pos x="1678" y="0"/>
                </a:cxn>
                <a:cxn ang="0">
                  <a:pos x="1588" y="227"/>
                </a:cxn>
                <a:cxn ang="0">
                  <a:pos x="0" y="227"/>
                </a:cxn>
              </a:cxnLst>
              <a:rect l="0" t="0" r="r" b="b"/>
              <a:pathLst>
                <a:path w="1678" h="227">
                  <a:moveTo>
                    <a:pt x="1678" y="0"/>
                  </a:moveTo>
                  <a:lnTo>
                    <a:pt x="1588" y="227"/>
                  </a:lnTo>
                  <a:lnTo>
                    <a:pt x="0" y="227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8" name="AutoShape 24"/>
            <p:cNvSpPr>
              <a:spLocks/>
            </p:cNvSpPr>
            <p:nvPr/>
          </p:nvSpPr>
          <p:spPr bwMode="auto">
            <a:xfrm>
              <a:off x="5039" y="2141"/>
              <a:ext cx="135" cy="498"/>
            </a:xfrm>
            <a:prstGeom prst="rightBrace">
              <a:avLst>
                <a:gd name="adj1" fmla="val 30741"/>
                <a:gd name="adj2" fmla="val 50000"/>
              </a:avLst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9" name="Text Box 25"/>
            <p:cNvSpPr txBox="1">
              <a:spLocks noChangeArrowheads="1"/>
            </p:cNvSpPr>
            <p:nvPr/>
          </p:nvSpPr>
          <p:spPr bwMode="auto">
            <a:xfrm>
              <a:off x="5149" y="2307"/>
              <a:ext cx="498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0" name="Text Box 26"/>
            <p:cNvSpPr txBox="1">
              <a:spLocks noChangeArrowheads="1"/>
            </p:cNvSpPr>
            <p:nvPr/>
          </p:nvSpPr>
          <p:spPr bwMode="auto">
            <a:xfrm>
              <a:off x="2477" y="1162"/>
              <a:ext cx="634" cy="17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436563" y="500042"/>
            <a:ext cx="7920037" cy="74455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16900" cy="4286280"/>
          </a:xfrm>
        </p:spPr>
        <p:txBody>
          <a:bodyPr/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1 группа:</a:t>
            </a:r>
            <a:r>
              <a:rPr lang="ru-RU" b="1" u="sng" dirty="0">
                <a:solidFill>
                  <a:srgbClr val="002060"/>
                </a:solidFill>
              </a:rPr>
              <a:t>     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002060"/>
                </a:solidFill>
              </a:rPr>
              <a:t>Ц</a:t>
            </a:r>
            <a:r>
              <a:rPr lang="ru-RU" dirty="0">
                <a:solidFill>
                  <a:srgbClr val="002060"/>
                </a:solidFill>
              </a:rPr>
              <a:t>апля </a:t>
            </a:r>
            <a:r>
              <a:rPr lang="ru-RU" b="1" u="sng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ыпь </a:t>
            </a:r>
            <a:r>
              <a:rPr lang="ru-RU" b="1" u="sng" dirty="0">
                <a:solidFill>
                  <a:srgbClr val="002060"/>
                </a:solidFill>
              </a:rPr>
              <a:t>Е</a:t>
            </a:r>
            <a:r>
              <a:rPr lang="ru-RU" dirty="0">
                <a:solidFill>
                  <a:srgbClr val="002060"/>
                </a:solidFill>
              </a:rPr>
              <a:t>жевика </a:t>
            </a:r>
            <a:r>
              <a:rPr lang="ru-RU" b="1" u="sng" dirty="0">
                <a:solidFill>
                  <a:srgbClr val="002060"/>
                </a:solidFill>
              </a:rPr>
              <a:t>Т</a:t>
            </a:r>
            <a:r>
              <a:rPr lang="ru-RU" dirty="0">
                <a:solidFill>
                  <a:srgbClr val="002060"/>
                </a:solidFill>
              </a:rPr>
              <a:t>ополь </a:t>
            </a:r>
            <a:r>
              <a:rPr lang="ru-RU" b="1" u="sng" dirty="0">
                <a:solidFill>
                  <a:srgbClr val="002060"/>
                </a:solidFill>
              </a:rPr>
              <a:t>О</a:t>
            </a:r>
            <a:r>
              <a:rPr lang="ru-RU" dirty="0">
                <a:solidFill>
                  <a:srgbClr val="002060"/>
                </a:solidFill>
              </a:rPr>
              <a:t>ндатра </a:t>
            </a:r>
            <a:r>
              <a:rPr lang="ru-RU" b="1" u="sng" dirty="0">
                <a:solidFill>
                  <a:srgbClr val="002060"/>
                </a:solidFill>
              </a:rPr>
              <a:t>К</a:t>
            </a:r>
            <a:r>
              <a:rPr lang="ru-RU" dirty="0">
                <a:solidFill>
                  <a:srgbClr val="002060"/>
                </a:solidFill>
              </a:rPr>
              <a:t>актус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 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2 группа: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002060"/>
                </a:solidFill>
              </a:rPr>
              <a:t>Ц</a:t>
            </a:r>
            <a:r>
              <a:rPr lang="ru-RU" dirty="0">
                <a:solidFill>
                  <a:srgbClr val="002060"/>
                </a:solidFill>
              </a:rPr>
              <a:t>икорий </a:t>
            </a:r>
            <a:r>
              <a:rPr lang="ru-RU" b="1" u="sng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ерба </a:t>
            </a:r>
            <a:r>
              <a:rPr lang="ru-RU" b="1" u="sng" dirty="0">
                <a:solidFill>
                  <a:srgbClr val="002060"/>
                </a:solidFill>
              </a:rPr>
              <a:t>Е</a:t>
            </a:r>
            <a:r>
              <a:rPr lang="ru-RU" dirty="0">
                <a:solidFill>
                  <a:srgbClr val="002060"/>
                </a:solidFill>
              </a:rPr>
              <a:t>нот </a:t>
            </a:r>
            <a:r>
              <a:rPr lang="ru-RU" b="1" u="sng" dirty="0">
                <a:solidFill>
                  <a:srgbClr val="002060"/>
                </a:solidFill>
              </a:rPr>
              <a:t>Т</a:t>
            </a:r>
            <a:r>
              <a:rPr lang="ru-RU" dirty="0">
                <a:solidFill>
                  <a:srgbClr val="002060"/>
                </a:solidFill>
              </a:rPr>
              <a:t>игр </a:t>
            </a:r>
            <a:r>
              <a:rPr lang="ru-RU" b="1" u="sng" dirty="0">
                <a:solidFill>
                  <a:srgbClr val="002060"/>
                </a:solidFill>
              </a:rPr>
              <a:t>О</a:t>
            </a:r>
            <a:r>
              <a:rPr lang="ru-RU" dirty="0">
                <a:solidFill>
                  <a:srgbClr val="002060"/>
                </a:solidFill>
              </a:rPr>
              <a:t>дуванчик </a:t>
            </a:r>
            <a:r>
              <a:rPr lang="ru-RU" b="1" u="sng" dirty="0">
                <a:solidFill>
                  <a:srgbClr val="002060"/>
                </a:solidFill>
              </a:rPr>
              <a:t>К</a:t>
            </a:r>
            <a:r>
              <a:rPr lang="ru-RU" dirty="0">
                <a:solidFill>
                  <a:srgbClr val="002060"/>
                </a:solidFill>
              </a:rPr>
              <a:t>рокодил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 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18488" cy="1120775"/>
          </a:xfrm>
          <a:ln/>
        </p:spPr>
        <p:txBody>
          <a:bodyPr/>
          <a:lstStyle/>
          <a:p>
            <a:endParaRPr lang="ru-RU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54175"/>
            <a:ext cx="8218488" cy="3965575"/>
          </a:xfrm>
          <a:ln/>
        </p:spPr>
        <p:txBody>
          <a:bodyPr tIns="0" anchor="ctr"/>
          <a:lstStyle/>
          <a:p>
            <a:pPr marL="0" indent="1588" algn="ctr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6633"/>
                </a:solidFill>
              </a:rPr>
              <a:t>ФИЗКУЛЬТМИНУТКА</a:t>
            </a:r>
            <a:endParaRPr lang="ru-RU" b="1" i="1" dirty="0">
              <a:solidFill>
                <a:srgbClr val="00663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упер физкультминутка для уро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88407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18488" cy="1120775"/>
          </a:xfrm>
          <a:ln/>
        </p:spPr>
        <p:txBody>
          <a:bodyPr/>
          <a:lstStyle/>
          <a:p>
            <a:pPr>
              <a:lnSpc>
                <a:spcPct val="100000"/>
              </a:lnSpc>
              <a:spcAft>
                <a:spcPts val="363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800000"/>
                </a:solidFill>
              </a:rPr>
              <a:t>Практическая </a:t>
            </a:r>
            <a:r>
              <a:rPr lang="ru-RU" sz="2400" b="1" dirty="0">
                <a:solidFill>
                  <a:srgbClr val="800000"/>
                </a:solidFill>
              </a:rPr>
              <a:t>работа  «Строение цветка».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357299"/>
            <a:ext cx="8218488" cy="5000660"/>
          </a:xfrm>
          <a:ln/>
        </p:spPr>
        <p:txBody>
          <a:bodyPr tIns="0" anchor="ctr"/>
          <a:lstStyle/>
          <a:p>
            <a:r>
              <a:rPr lang="ru-RU" dirty="0" smtClean="0"/>
              <a:t>  </a:t>
            </a:r>
            <a:r>
              <a:rPr lang="ru-RU" sz="2400" dirty="0" smtClean="0">
                <a:solidFill>
                  <a:srgbClr val="C00000"/>
                </a:solidFill>
              </a:rPr>
              <a:t>1 группа  </a:t>
            </a:r>
          </a:p>
          <a:p>
            <a:r>
              <a:rPr lang="ru-RU" sz="2400" dirty="0" smtClean="0"/>
              <a:t>      Задание 1 : отметить правильные  ответы</a:t>
            </a:r>
          </a:p>
          <a:p>
            <a:r>
              <a:rPr lang="ru-RU" sz="2400" dirty="0" smtClean="0"/>
              <a:t>      Задание 2 :  расставить названия частей цветка.</a:t>
            </a:r>
          </a:p>
          <a:p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dirty="0" smtClean="0">
                <a:solidFill>
                  <a:srgbClr val="C00000"/>
                </a:solidFill>
              </a:rPr>
              <a:t>2 группа</a:t>
            </a:r>
          </a:p>
          <a:p>
            <a:r>
              <a:rPr lang="ru-RU" sz="2400" dirty="0" smtClean="0"/>
              <a:t>      Задание 1: найти и расставить названия  главных частей цветка.</a:t>
            </a:r>
          </a:p>
          <a:p>
            <a:r>
              <a:rPr lang="ru-RU" sz="2400" dirty="0" smtClean="0"/>
              <a:t>      Задание 2:  найти правильные варианты ответа.</a:t>
            </a:r>
          </a:p>
          <a:p>
            <a:endParaRPr lang="ru-RU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922338" y="1874838"/>
            <a:ext cx="7513637" cy="15541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dirty="0">
              <a:solidFill>
                <a:srgbClr val="007826"/>
              </a:solidFill>
              <a:latin typeface="Times New Roman" pitchFamily="16" charset="0"/>
              <a:ea typeface="Droid Sans Fallback" charset="0"/>
              <a:cs typeface="Droid Sans Fallback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98475" y="1571613"/>
            <a:ext cx="8428038" cy="47149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FFFFFF"/>
              </a:solidFill>
              <a:ea typeface="Droid Sans Fallback" charset="0"/>
              <a:cs typeface="Droid Sans Fallback" charset="0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FFFFFF"/>
              </a:solidFill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457200" y="227013"/>
            <a:ext cx="8220075" cy="11223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Домашнее задание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1654175"/>
            <a:ext cx="8220075" cy="3967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3840" rIns="0" bIns="0"/>
          <a:lstStyle/>
          <a:p>
            <a:pPr marL="342900" indent="-339725">
              <a:lnSpc>
                <a:spcPct val="93000"/>
              </a:lnSpc>
              <a:spcBef>
                <a:spcPts val="2500"/>
              </a:spcBef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600">
              <a:solidFill>
                <a:srgbClr val="800000"/>
              </a:solidFill>
              <a:latin typeface="Times New Roman" pitchFamily="16" charset="0"/>
              <a:cs typeface="Arial" charset="0"/>
            </a:endParaRPr>
          </a:p>
          <a:p>
            <a:pPr marL="342900" indent="-339725">
              <a:lnSpc>
                <a:spcPct val="93000"/>
              </a:lnSpc>
              <a:spcBef>
                <a:spcPts val="2500"/>
              </a:spcBef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600">
              <a:solidFill>
                <a:srgbClr val="8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846138" y="1406525"/>
            <a:ext cx="7937500" cy="2651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18488" cy="1120775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846138" y="1562100"/>
            <a:ext cx="7381875" cy="3916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Обязательное для всех:</a:t>
            </a: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 § </a:t>
            </a:r>
            <a:r>
              <a:rPr lang="ru-RU" sz="2000" dirty="0" smtClean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11, </a:t>
            </a: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выучить </a:t>
            </a:r>
            <a:r>
              <a:rPr lang="ru-RU" sz="2000" dirty="0" smtClean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термины,  решить кроссворд.</a:t>
            </a:r>
            <a:endParaRPr lang="ru-RU" sz="2000" dirty="0">
              <a:solidFill>
                <a:srgbClr val="000099"/>
              </a:solidFill>
              <a:ea typeface="Droid Sans Fallback" charset="0"/>
              <a:cs typeface="Droid Sans Fallback" charset="0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По </a:t>
            </a:r>
            <a:r>
              <a:rPr lang="ru-RU" sz="2000" b="1" dirty="0" smtClean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выбору: </a:t>
            </a:r>
            <a:endParaRPr lang="ru-RU" sz="2000" dirty="0">
              <a:solidFill>
                <a:srgbClr val="000099"/>
              </a:solidFill>
              <a:ea typeface="Droid Sans Fallback" charset="0"/>
              <a:cs typeface="Droid Sans Fallback" charset="0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1</a:t>
            </a:r>
            <a:r>
              <a:rPr lang="ru-RU" sz="2000" dirty="0" smtClean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) </a:t>
            </a: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подготовить презентацию «Интересные факты о цветах»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2</a:t>
            </a:r>
            <a:r>
              <a:rPr lang="ru-RU" sz="2000" dirty="0" smtClean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) </a:t>
            </a:r>
            <a:r>
              <a:rPr lang="ru-RU" sz="2000" dirty="0">
                <a:solidFill>
                  <a:srgbClr val="000099"/>
                </a:solidFill>
                <a:ea typeface="Droid Sans Fallback" charset="0"/>
                <a:cs typeface="Droid Sans Fallback" charset="0"/>
              </a:rPr>
              <a:t>Изготовить модель цветка (обоеполого или однополого)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dirty="0">
              <a:solidFill>
                <a:srgbClr val="800000"/>
              </a:solidFill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41" y="260350"/>
            <a:ext cx="8221663" cy="5811856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</a:rPr>
              <a:t>     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Рефлексивный ринг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   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Сегодня я узнал…               Меня удивило……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Было трудно……..               Я теперь могу…….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Я научился……….               Я смог……………..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Я попробую................          Мне захотелось …            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Было интересно….             У меня получилось..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60350"/>
            <a:ext cx="7531124" cy="6311922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Ты, человек, любя природу,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Хоть иногда её жалей.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 увеселительных походах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Не растопчи её полей.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Не жги её напропалую,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И не исчерпывай до дна.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И помни истину простую: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Нас много, а она одна!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457200" y="260350"/>
            <a:ext cx="8220075" cy="1122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1654175"/>
            <a:ext cx="8220075" cy="3967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3840" rIns="0" bIns="0"/>
          <a:lstStyle/>
          <a:p>
            <a:pPr marL="342900" indent="-339725" algn="ctr">
              <a:lnSpc>
                <a:spcPct val="93000"/>
              </a:lnSpc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800" b="1" dirty="0">
              <a:solidFill>
                <a:srgbClr val="C00000"/>
              </a:solidFill>
              <a:ea typeface="Droid Sans Fallback" charset="0"/>
              <a:cs typeface="Droid Sans Fallback" charset="0"/>
            </a:endParaRPr>
          </a:p>
          <a:p>
            <a:pPr marL="342900" indent="-339725" algn="ctr">
              <a:lnSpc>
                <a:spcPct val="93000"/>
              </a:lnSpc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5400" b="1" dirty="0">
                <a:solidFill>
                  <a:srgbClr val="C00000"/>
                </a:solidFill>
                <a:ea typeface="Droid Sans Fallback" charset="0"/>
                <a:cs typeface="Droid Sans Fallback" charset="0"/>
              </a:rPr>
              <a:t>СПАСИБО ЗА </a:t>
            </a:r>
            <a:r>
              <a:rPr lang="ru-RU" sz="5400" b="1" dirty="0" smtClean="0">
                <a:solidFill>
                  <a:srgbClr val="C00000"/>
                </a:solidFill>
                <a:ea typeface="Droid Sans Fallback" charset="0"/>
                <a:cs typeface="Droid Sans Fallback" charset="0"/>
              </a:rPr>
              <a:t>УРОК !</a:t>
            </a:r>
            <a:endParaRPr lang="ru-RU" sz="5400" b="1" dirty="0">
              <a:solidFill>
                <a:srgbClr val="C00000"/>
              </a:solidFill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8000" i="1" dirty="0" smtClean="0">
                <a:solidFill>
                  <a:srgbClr val="7030A0"/>
                </a:solidFill>
              </a:rPr>
              <a:t>Цветок.</a:t>
            </a:r>
            <a:br>
              <a:rPr lang="ru-RU" sz="8000" i="1" dirty="0" smtClean="0">
                <a:solidFill>
                  <a:srgbClr val="7030A0"/>
                </a:solidFill>
              </a:rPr>
            </a:br>
            <a:r>
              <a:rPr lang="ru-RU" sz="8000" i="1" dirty="0" smtClean="0">
                <a:solidFill>
                  <a:srgbClr val="7030A0"/>
                </a:solidFill>
              </a:rPr>
              <a:t>Его строение и значение</a:t>
            </a:r>
            <a:r>
              <a:rPr lang="ru-RU" sz="8000" i="1" dirty="0">
                <a:solidFill>
                  <a:srgbClr val="7030A0"/>
                </a:solidFill>
              </a:rPr>
              <a:t>.</a:t>
            </a:r>
            <a:endParaRPr lang="ru-RU" sz="8000" dirty="0" smtClean="0">
              <a:solidFill>
                <a:srgbClr val="7030A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2363" y="4797425"/>
            <a:ext cx="2840037" cy="917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388" y="2800350"/>
            <a:ext cx="4464050" cy="1312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i="1">
                <a:solidFill>
                  <a:srgbClr val="000000"/>
                </a:solidFill>
                <a:ea typeface="Microsoft YaHei" charset="-122"/>
              </a:rPr>
              <a:t> </a:t>
            </a:r>
            <a:br>
              <a:rPr lang="ru-RU" sz="2000" i="1">
                <a:solidFill>
                  <a:srgbClr val="000000"/>
                </a:solidFill>
                <a:ea typeface="Microsoft YaHei" charset="-122"/>
              </a:rPr>
            </a:br>
            <a:endParaRPr lang="ru-RU" sz="2000" i="1">
              <a:solidFill>
                <a:srgbClr val="000000"/>
              </a:solidFill>
              <a:ea typeface="Microsoft YaHei" charset="-122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00000"/>
              </a:solidFill>
              <a:ea typeface="Microsoft YaHei" charset="-122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00000"/>
              </a:solidFill>
              <a:ea typeface="Microsoft YaHei" charset="-122"/>
            </a:endParaRP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1223963"/>
            <a:ext cx="8399463" cy="61896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  <a:ea typeface="Microsoft YaHei" charset="-122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  <a:ea typeface="Microsoft YaHei" charset="-122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03238" y="1336675"/>
            <a:ext cx="8280400" cy="36782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15900" y="1295400"/>
            <a:ext cx="3311525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4463" y="476250"/>
            <a:ext cx="8640762" cy="1765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ea typeface="Microsoft YaHei" charset="-122"/>
              </a:rPr>
              <a:t>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500">
              <a:solidFill>
                <a:srgbClr val="000000"/>
              </a:solidFill>
              <a:ea typeface="Microsoft YaHei" charset="-122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58838" y="271463"/>
            <a:ext cx="7920037" cy="2070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>
                <a:solidFill>
                  <a:srgbClr val="000000"/>
                </a:solidFill>
                <a:cs typeface="Times New Roman" pitchFamily="16" charset="0"/>
              </a:rPr>
              <a:t>Эпиграф: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57200" y="260350"/>
            <a:ext cx="8226425" cy="1128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532313" y="1863725"/>
            <a:ext cx="4014787" cy="3973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3840" rIns="0" bIns="0"/>
          <a:lstStyle/>
          <a:p>
            <a:pPr marL="342900" indent="-333375">
              <a:lnSpc>
                <a:spcPct val="93000"/>
              </a:lnSpc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80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CC0000"/>
                </a:solidFill>
                <a:ea typeface="Droid Sans Fallback" charset="0"/>
                <a:cs typeface="Droid Sans Fallback" charset="0"/>
              </a:rPr>
              <a:t>Они прекраснее всего</a:t>
            </a: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CC0000"/>
                </a:solidFill>
                <a:ea typeface="Droid Sans Fallback" charset="0"/>
                <a:cs typeface="Droid Sans Fallback" charset="0"/>
              </a:rPr>
              <a:t>Что нам дает природа на Земле.</a:t>
            </a: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CC0000"/>
                </a:solidFill>
                <a:ea typeface="Droid Sans Fallback" charset="0"/>
                <a:cs typeface="Droid Sans Fallback" charset="0"/>
              </a:rPr>
              <a:t>Но дар ее бесценный,</a:t>
            </a: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CC0000"/>
                </a:solidFill>
                <a:ea typeface="Droid Sans Fallback" charset="0"/>
                <a:cs typeface="Droid Sans Fallback" charset="0"/>
              </a:rPr>
              <a:t>Для всех искусств цветок-</a:t>
            </a: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CC0000"/>
                </a:solidFill>
                <a:ea typeface="Droid Sans Fallback" charset="0"/>
                <a:cs typeface="Droid Sans Fallback" charset="0"/>
              </a:rPr>
              <a:t>Образчик неизменный.</a:t>
            </a:r>
          </a:p>
          <a:p>
            <a:pPr marL="342900" indent="-333375" algn="just">
              <a:spcAft>
                <a:spcPts val="1675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b="1">
                <a:solidFill>
                  <a:srgbClr val="800000"/>
                </a:solidFill>
                <a:cs typeface="Times New Roman" pitchFamily="16" charset="0"/>
              </a:rPr>
              <a:t>                               Жак Делиль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7375" y="1928813"/>
            <a:ext cx="3208338" cy="174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2613" y="3473450"/>
            <a:ext cx="2543175" cy="2914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Винсент Ван </a:t>
            </a:r>
            <a:r>
              <a:rPr lang="ru-RU" sz="6600" dirty="0" err="1" smtClean="0">
                <a:solidFill>
                  <a:srgbClr val="C00000"/>
                </a:solidFill>
              </a:rPr>
              <a:t>Гог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Висент Ван Гог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654174"/>
            <a:ext cx="8143931" cy="48466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Клод Моне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лод Моне Хризантем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654174"/>
            <a:ext cx="9144000" cy="5203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Огюст Ренуар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Ренуар Розы 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654174"/>
            <a:ext cx="9144000" cy="520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П.И. Чайковский – Вальс Цветов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3357554" y="2214554"/>
            <a:ext cx="2357454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663" y="1095375"/>
            <a:ext cx="1849437" cy="24780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43263" y="1244600"/>
            <a:ext cx="2524125" cy="1895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642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3600" b="1">
                <a:solidFill>
                  <a:srgbClr val="000000"/>
                </a:solidFill>
                <a:ea typeface="Microsoft YaHei" charset="-122"/>
              </a:rPr>
              <a:t>Разнообразие цветков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71663" y="669925"/>
            <a:ext cx="6434137" cy="38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88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 b="1">
                <a:solidFill>
                  <a:srgbClr val="000000"/>
                </a:solidFill>
                <a:ea typeface="Microsoft YaHei" charset="-122"/>
              </a:rPr>
              <a:t>Форме</a:t>
            </a:r>
            <a:r>
              <a:rPr lang="ru-RU" sz="1900" b="1">
                <a:solidFill>
                  <a:srgbClr val="0070C0"/>
                </a:solidFill>
                <a:ea typeface="Microsoft YaHei" charset="-122"/>
              </a:rPr>
              <a:t>   </a:t>
            </a:r>
            <a:r>
              <a:rPr lang="ru-RU" sz="1900" b="1">
                <a:solidFill>
                  <a:srgbClr val="000000"/>
                </a:solidFill>
                <a:ea typeface="Microsoft YaHei" charset="-122"/>
              </a:rPr>
              <a:t>      Окраске          Размерам       Строению</a:t>
            </a:r>
            <a:r>
              <a:rPr lang="ru-RU" sz="1900">
                <a:solidFill>
                  <a:srgbClr val="000000"/>
                </a:solidFill>
                <a:ea typeface="Microsoft YaHei" charset="-122"/>
              </a:rPr>
              <a:t> </a:t>
            </a:r>
          </a:p>
        </p:txBody>
      </p:sp>
      <p:sp>
        <p:nvSpPr>
          <p:cNvPr id="10245" name="Freeform 5"/>
          <p:cNvSpPr>
            <a:spLocks/>
          </p:cNvSpPr>
          <p:nvPr/>
        </p:nvSpPr>
        <p:spPr bwMode="auto">
          <a:xfrm>
            <a:off x="2319338" y="476250"/>
            <a:ext cx="401637" cy="288925"/>
          </a:xfrm>
          <a:custGeom>
            <a:avLst/>
            <a:gdLst/>
            <a:ahLst/>
            <a:cxnLst>
              <a:cxn ang="0">
                <a:pos x="1115" y="0"/>
              </a:cxn>
              <a:cxn ang="0">
                <a:pos x="0" y="802"/>
              </a:cxn>
            </a:cxnLst>
            <a:rect l="0" t="0" r="r" b="b"/>
            <a:pathLst>
              <a:path w="1116" h="803">
                <a:moveTo>
                  <a:pt x="1115" y="0"/>
                </a:moveTo>
                <a:lnTo>
                  <a:pt x="0" y="802"/>
                </a:lnTo>
              </a:path>
            </a:pathLst>
          </a:cu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Freeform 6"/>
          <p:cNvSpPr>
            <a:spLocks/>
          </p:cNvSpPr>
          <p:nvPr/>
        </p:nvSpPr>
        <p:spPr bwMode="auto">
          <a:xfrm>
            <a:off x="6372225" y="476250"/>
            <a:ext cx="360363" cy="21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600"/>
              </a:cxn>
            </a:cxnLst>
            <a:rect l="0" t="0" r="r" b="b"/>
            <a:pathLst>
              <a:path w="1002" h="601">
                <a:moveTo>
                  <a:pt x="0" y="0"/>
                </a:moveTo>
                <a:lnTo>
                  <a:pt x="1001" y="600"/>
                </a:lnTo>
              </a:path>
            </a:pathLst>
          </a:cu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3543300" y="476250"/>
            <a:ext cx="401638" cy="288925"/>
          </a:xfrm>
          <a:custGeom>
            <a:avLst/>
            <a:gdLst/>
            <a:ahLst/>
            <a:cxnLst>
              <a:cxn ang="0">
                <a:pos x="1115" y="0"/>
              </a:cxn>
              <a:cxn ang="0">
                <a:pos x="0" y="802"/>
              </a:cxn>
            </a:cxnLst>
            <a:rect l="0" t="0" r="r" b="b"/>
            <a:pathLst>
              <a:path w="1116" h="803">
                <a:moveTo>
                  <a:pt x="1115" y="0"/>
                </a:moveTo>
                <a:lnTo>
                  <a:pt x="0" y="802"/>
                </a:lnTo>
              </a:path>
            </a:pathLst>
          </a:cu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5219700" y="476250"/>
            <a:ext cx="288925" cy="288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3" y="802"/>
              </a:cxn>
            </a:cxnLst>
            <a:rect l="0" t="0" r="r" b="b"/>
            <a:pathLst>
              <a:path w="804" h="803">
                <a:moveTo>
                  <a:pt x="0" y="0"/>
                </a:moveTo>
                <a:lnTo>
                  <a:pt x="803" y="802"/>
                </a:lnTo>
              </a:path>
            </a:pathLst>
          </a:cu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9" name="AutoShape 9">
            <a:hlinkClick r:id="rId5"/>
          </p:cNvPr>
          <p:cNvSpPr>
            <a:spLocks noChangeArrowheads="1"/>
          </p:cNvSpPr>
          <p:nvPr/>
        </p:nvSpPr>
        <p:spPr bwMode="auto">
          <a:xfrm>
            <a:off x="7045325" y="6303963"/>
            <a:ext cx="447675" cy="447675"/>
          </a:xfrm>
          <a:prstGeom prst="bevel">
            <a:avLst>
              <a:gd name="adj" fmla="val 12500"/>
            </a:avLst>
          </a:prstGeom>
          <a:solidFill>
            <a:srgbClr val="729FCF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305300" y="1919288"/>
            <a:ext cx="1758950" cy="822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latin typeface="Tahoma" pitchFamily="32" charset="0"/>
                <a:ea typeface="Droid Sans Fallback" charset="0"/>
                <a:cs typeface="Droid Sans Fallback" charset="0"/>
              </a:rPr>
              <a:t>Ряска малая </a:t>
            </a: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4150" y="3783013"/>
            <a:ext cx="2816225" cy="28368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90525" y="6157913"/>
            <a:ext cx="1684338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FFFFFF"/>
                </a:solidFill>
                <a:latin typeface="Tahoma" pitchFamily="32" charset="0"/>
                <a:ea typeface="Droid Sans Fallback" charset="0"/>
                <a:cs typeface="Droid Sans Fallback" charset="0"/>
              </a:rPr>
              <a:t>Прострел</a:t>
            </a: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6538" y="1217613"/>
            <a:ext cx="2154237" cy="21732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711950" y="2849563"/>
            <a:ext cx="1866900" cy="542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latin typeface="Tahoma" pitchFamily="32" charset="0"/>
                <a:ea typeface="Droid Sans Fallback" charset="0"/>
                <a:cs typeface="Droid Sans Fallback" charset="0"/>
              </a:rPr>
              <a:t>Настурция</a:t>
            </a: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6488" y="3829050"/>
            <a:ext cx="2501900" cy="2520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949700" y="5659438"/>
            <a:ext cx="2352675" cy="490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Антурисум</a:t>
            </a:r>
          </a:p>
        </p:txBody>
      </p:sp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88100" y="3600450"/>
            <a:ext cx="2595563" cy="2073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934200" y="5659438"/>
            <a:ext cx="2078038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Раффлезия 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7493000" y="5938838"/>
            <a:ext cx="1692275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Арнольда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1246188" y="3105150"/>
            <a:ext cx="1754187" cy="822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latin typeface="Tahoma" pitchFamily="32" charset="0"/>
                <a:ea typeface="Droid Sans Fallback" charset="0"/>
                <a:cs typeface="Droid Sans Fallback" charset="0"/>
              </a:rPr>
              <a:t>Тюльпан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243263" y="1341438"/>
            <a:ext cx="2160587" cy="6397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Диаметр -1мм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148388" y="3654425"/>
            <a:ext cx="2928937" cy="639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Диаметр -от  60 см - 1 м Массой- 6-7 кг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  <p:bldP spid="1024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8397</TotalTime>
  <Words>456</Words>
  <Application>Microsoft Office PowerPoint</Application>
  <PresentationFormat>Экран (4:3)</PresentationFormat>
  <Paragraphs>119</Paragraphs>
  <Slides>26</Slides>
  <Notes>13</Notes>
  <HiddenSlides>0</HiddenSlides>
  <MMClips>2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Тема Office</vt:lpstr>
      <vt:lpstr>Тема Office</vt:lpstr>
      <vt:lpstr>Тема Office</vt:lpstr>
      <vt:lpstr>Слайд 1</vt:lpstr>
      <vt:lpstr>  1 группа:       Цапля Выпь Ежевика Тополь Ондатра Кактус    2 группа: Цикорий Верба Енот Тигр Одуванчик Крокодил   </vt:lpstr>
      <vt:lpstr>Цветок. Его строение и значение.</vt:lpstr>
      <vt:lpstr>Слайд 4</vt:lpstr>
      <vt:lpstr>Винсент Ван Гог</vt:lpstr>
      <vt:lpstr>Клод Моне</vt:lpstr>
      <vt:lpstr>Огюст Ренуар</vt:lpstr>
      <vt:lpstr>П.И. Чайковский – Вальс Цветов </vt:lpstr>
      <vt:lpstr>Слайд 9</vt:lpstr>
      <vt:lpstr>Цели  урока</vt:lpstr>
      <vt:lpstr>Слайд 11</vt:lpstr>
      <vt:lpstr>  1 группа : изучить текст учебника на стр. 61,  составить в тетради схему строения околоцветника и выписать его функции.     2 группа: изучить текст учебника на стр. 61-62, составить схему строения главных частей цветка и выписать их функции.</vt:lpstr>
      <vt:lpstr>Слайд 13</vt:lpstr>
      <vt:lpstr>Слайд 14</vt:lpstr>
      <vt:lpstr>Главные части цветка: тычинки и пестик</vt:lpstr>
      <vt:lpstr>Околоцветник</vt:lpstr>
      <vt:lpstr>Главные части цветка: тычинки и пестик</vt:lpstr>
      <vt:lpstr>Слайд 18</vt:lpstr>
      <vt:lpstr>Слайд 19</vt:lpstr>
      <vt:lpstr>Слайд 20</vt:lpstr>
      <vt:lpstr>Слайд 21</vt:lpstr>
      <vt:lpstr>Практическая работа  «Строение цветка».</vt:lpstr>
      <vt:lpstr>Слайд 23</vt:lpstr>
      <vt:lpstr>          Рефлексивный ринг       Сегодня я узнал…               Меня удивило…… Было трудно……..               Я теперь могу……. Я научился……….               Я смог…………….. Я попробую................          Мне захотелось …                Было интересно….             У меня получилось..     </vt:lpstr>
      <vt:lpstr>Ты, человек, любя природу, Хоть иногда её жалей. В увеселительных походах Не растопчи её полей. Не жги её напропалую, И не исчерпывай до дна. И помни истину простую: Нас много, а она одна!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subject>цветок</dc:subject>
  <dc:creator>Ирина</dc:creator>
  <cp:lastModifiedBy>Пользователь Windows</cp:lastModifiedBy>
  <cp:revision>283</cp:revision>
  <cp:lastPrinted>1601-01-01T00:00:00Z</cp:lastPrinted>
  <dcterms:created xsi:type="dcterms:W3CDTF">2010-01-29T15:07:00Z</dcterms:created>
  <dcterms:modified xsi:type="dcterms:W3CDTF">2017-05-14T12:09:58Z</dcterms:modified>
</cp:coreProperties>
</file>