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6"/>
  </p:notesMasterIdLst>
  <p:sldIdLst>
    <p:sldId id="259" r:id="rId2"/>
    <p:sldId id="266" r:id="rId3"/>
    <p:sldId id="269" r:id="rId4"/>
    <p:sldId id="270" r:id="rId5"/>
    <p:sldId id="271" r:id="rId6"/>
    <p:sldId id="272" r:id="rId7"/>
    <p:sldId id="273" r:id="rId8"/>
    <p:sldId id="274" r:id="rId9"/>
    <p:sldId id="267" r:id="rId10"/>
    <p:sldId id="275" r:id="rId11"/>
    <p:sldId id="276" r:id="rId12"/>
    <p:sldId id="277" r:id="rId13"/>
    <p:sldId id="279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476D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33147-06F2-4AED-A000-795722B33653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85D3D0-5002-47DB-A1F3-5D2BB24A4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91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AB2A6A66-1F7E-4DA7-89C8-C5CD6AAD6199}" type="slidenum">
              <a:rPr lang="ru-RU" altLang="ru-RU"/>
              <a:pPr eaLnBrk="1" hangingPunct="1"/>
              <a:t>6</a:t>
            </a:fld>
            <a:endParaRPr lang="ru-RU" altLang="ru-RU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88916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819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931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902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2739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207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789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909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7975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211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198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475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385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481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724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07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5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631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444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.mail.ru/compose/?mailto=mailto:lukomorye_ds@mail.ru" TargetMode="External"/><Relationship Id="rId2" Type="http://schemas.openxmlformats.org/officeDocument/2006/relationships/hyperlink" Target="https://e.mail.ru/compose/?mailto=mailto:vpodschool@list.ru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lukomorieug.minobr63.ru/wordpress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text=%D1%81%D0%B8%D0%BC%D0%B2%D0%BE%D0%BB%D1%8B%20%D0%B2%D0%BE%D0%B5%D0%BD%D0%BD%D0%BE%D0%B9%20%D1%81%D0%B2%D1%8F%D0%B7%D0%B8&amp;img_url=http://img15.nnm.ru/1/d/c/1/4/79f913aad11e6c48ee55d898129.jpg&amp;pos=6&amp;rpt=simage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://images.yandex.ru/yandsearch?text=%D1%81%D0%B8%D0%BC%D0%B2%D0%BE%D0%BB%D1%8B%20%D0%B2%D0%BE%D0%B5%D0%BD%D0%BD%D0%BE%D0%B9%20%D1%81%D0%B2%D1%8F%D0%B7%D0%B8&amp;img_url=http://www.vexillographia.ru/russia/rarmy/vs.gif&amp;pos=11&amp;rpt=simage&amp;nojs=1" TargetMode="Externa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//upload.wikimedia.org/wikipedia/commons/c/c3/SVIAZ-emblem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hyperlink" Target="http://images.yandex.ru/yandsearch?img_url=http://vedara.narod.ru/pic/armyussr/sviaz.jpg&amp;iorient=&amp;icolor=&amp;site=&amp;text=%D0%9D%D0%B0%D1%80%D1%83%D0%BA%D0%B0%D0%B2%D0%BD%D1%8B%D0%B5%20%D0%B7%D0%BD%D0%B0%D0%BA%D0%B8%20%D0%B2%D0%BE%D0%B9%D1%81%D0%BA%20%D1%81%D0%B2%D1%8F%D0%B7%D0%B8&amp;wp=&amp;pos=0&amp;isize=&amp;type=&amp;recent=&amp;rpt=simage&amp;itype=&amp;nojs=1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esymbol.ru/arms/20050422/39595789.html" TargetMode="External"/><Relationship Id="rId2" Type="http://schemas.openxmlformats.org/officeDocument/2006/relationships/hyperlink" Target="http://www.statesymbol.ru/arms/20050422/39595819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tatesymbol.ru/arms/20050421/39595674.html" TargetMode="External"/><Relationship Id="rId4" Type="http://schemas.openxmlformats.org/officeDocument/2006/relationships/hyperlink" Target="http://www.statesymbol.ru/arms/20050422/39595784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3"/>
          <p:cNvSpPr txBox="1">
            <a:spLocks noChangeArrowheads="1"/>
          </p:cNvSpPr>
          <p:nvPr/>
        </p:nvSpPr>
        <p:spPr bwMode="auto">
          <a:xfrm>
            <a:off x="395536" y="2132856"/>
            <a:ext cx="8029424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sz="44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Клубный час </a:t>
            </a:r>
            <a:endParaRPr lang="ru-RU" sz="4400" b="1" i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4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Военная тайна</a:t>
            </a:r>
            <a:r>
              <a:rPr lang="ru-RU" sz="4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»:</a:t>
            </a:r>
          </a:p>
          <a:p>
            <a:pPr algn="ctr"/>
            <a:r>
              <a:rPr lang="ru-RU" sz="4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4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танция «СВЯЗИСТЫ»</a:t>
            </a:r>
          </a:p>
          <a:p>
            <a:pPr algn="ctr"/>
            <a:r>
              <a:rPr lang="ru-RU" sz="4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часть</a:t>
            </a:r>
            <a:endParaRPr lang="ru-RU" sz="44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2281144" y="5589240"/>
            <a:ext cx="6553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rgbClr val="0C10B8"/>
                </a:solidFill>
              </a:rPr>
              <a:t>Подготовила:  </a:t>
            </a:r>
            <a:endParaRPr lang="ru-RU" altLang="ru-RU" sz="1800" b="1" dirty="0">
              <a:solidFill>
                <a:srgbClr val="0C10B8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dirty="0" smtClean="0">
                <a:solidFill>
                  <a:srgbClr val="0C10B8"/>
                </a:solidFill>
              </a:rPr>
              <a:t>Шишова </a:t>
            </a:r>
            <a:r>
              <a:rPr lang="ru-RU" altLang="ru-RU" sz="2000" b="1" i="1" dirty="0">
                <a:solidFill>
                  <a:srgbClr val="0C10B8"/>
                </a:solidFill>
              </a:rPr>
              <a:t>Е</a:t>
            </a:r>
            <a:r>
              <a:rPr lang="ru-RU" altLang="ru-RU" sz="2000" b="1" i="1" dirty="0" smtClean="0">
                <a:solidFill>
                  <a:srgbClr val="0C10B8"/>
                </a:solidFill>
              </a:rPr>
              <a:t>лена Александровна</a:t>
            </a:r>
            <a:r>
              <a:rPr lang="ru-RU" altLang="ru-RU" sz="1800" b="1" dirty="0" smtClean="0">
                <a:solidFill>
                  <a:srgbClr val="0C10B8"/>
                </a:solidFill>
              </a:rPr>
              <a:t>, </a:t>
            </a:r>
            <a:endParaRPr lang="ru-RU" altLang="ru-RU" sz="1800" b="1" dirty="0">
              <a:solidFill>
                <a:srgbClr val="0C10B8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C10B8"/>
                </a:solidFill>
              </a:rPr>
              <a:t>воспитатель филиала «Детский сад «Лукоморье</a:t>
            </a:r>
            <a:r>
              <a:rPr lang="ru-RU" altLang="ru-RU" sz="1800" b="1" dirty="0" smtClean="0">
                <a:solidFill>
                  <a:srgbClr val="0C10B8"/>
                </a:solidFill>
              </a:rPr>
              <a:t>»</a:t>
            </a:r>
            <a:endParaRPr lang="ru-RU" altLang="ru-RU" sz="1800" b="1" dirty="0">
              <a:solidFill>
                <a:srgbClr val="0C10B8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22225"/>
            <a:ext cx="901585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F8550C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Филиал государственного бюджетного общеобразовательного учреждения Самарской области основной общеобразовательной школы пос. Верхняя Подстёпновка муниципального </a:t>
            </a:r>
            <a:r>
              <a:rPr lang="ru-RU" sz="1200" b="1" dirty="0" smtClean="0">
                <a:solidFill>
                  <a:srgbClr val="F8550C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 района </a:t>
            </a:r>
            <a:r>
              <a:rPr lang="ru-RU" sz="1200" b="1" dirty="0">
                <a:solidFill>
                  <a:srgbClr val="F8550C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Волжский Самарской области </a:t>
            </a:r>
            <a:r>
              <a:rPr lang="ru-RU" sz="1200" b="1" i="1" dirty="0">
                <a:solidFill>
                  <a:srgbClr val="F8550C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"Детский сад "Лукоморье"</a:t>
            </a:r>
            <a:r>
              <a:rPr lang="ru-RU" sz="1200" b="1" i="1" dirty="0">
                <a:solidFill>
                  <a:srgbClr val="F8550C"/>
                </a:solidFill>
                <a:latin typeface="+mn-lt"/>
                <a:cs typeface="+mn-cs"/>
              </a:rPr>
              <a:t> </a:t>
            </a:r>
            <a:endParaRPr lang="ru-RU" sz="1200" dirty="0">
              <a:solidFill>
                <a:srgbClr val="F8550C"/>
              </a:solidFill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u="sng" dirty="0">
                <a:latin typeface="+mn-lt"/>
                <a:cs typeface="+mn-cs"/>
              </a:rPr>
              <a:t>Юридический адрес:</a:t>
            </a:r>
            <a:r>
              <a:rPr lang="ru-RU" sz="1200" dirty="0">
                <a:latin typeface="+mn-lt"/>
                <a:cs typeface="+mn-cs"/>
              </a:rPr>
              <a:t> 443532, Самарская область, Волжский район, п. </a:t>
            </a:r>
            <a:r>
              <a:rPr lang="ru-RU" sz="1200" dirty="0" err="1">
                <a:latin typeface="+mn-lt"/>
                <a:cs typeface="+mn-cs"/>
              </a:rPr>
              <a:t>В.Подстепновка</a:t>
            </a:r>
            <a:r>
              <a:rPr lang="ru-RU" sz="1200" dirty="0">
                <a:latin typeface="+mn-lt"/>
                <a:cs typeface="+mn-cs"/>
              </a:rPr>
              <a:t>, </a:t>
            </a:r>
            <a:r>
              <a:rPr lang="ru-RU" sz="1200" dirty="0" err="1">
                <a:latin typeface="+mn-lt"/>
                <a:cs typeface="+mn-cs"/>
              </a:rPr>
              <a:t>ул.Специалистов</a:t>
            </a:r>
            <a:r>
              <a:rPr lang="ru-RU" sz="1200" dirty="0">
                <a:latin typeface="+mn-lt"/>
                <a:cs typeface="+mn-cs"/>
              </a:rPr>
              <a:t>, д.23</a:t>
            </a:r>
            <a:r>
              <a:rPr lang="ru-RU" sz="1200" dirty="0" smtClean="0">
                <a:latin typeface="+mn-lt"/>
                <a:cs typeface="+mn-cs"/>
              </a:rPr>
              <a:t>,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latin typeface="+mn-lt"/>
                <a:cs typeface="+mn-cs"/>
              </a:rPr>
              <a:t> </a:t>
            </a:r>
            <a:r>
              <a:rPr lang="ru-RU" sz="1200" dirty="0">
                <a:latin typeface="+mn-lt"/>
                <a:cs typeface="+mn-cs"/>
              </a:rPr>
              <a:t>тел/факс 8 (846) 3-77-55-09, </a:t>
            </a:r>
            <a:r>
              <a:rPr lang="en-US" sz="1200" dirty="0">
                <a:latin typeface="+mn-lt"/>
                <a:cs typeface="+mn-cs"/>
              </a:rPr>
              <a:t>e</a:t>
            </a:r>
            <a:r>
              <a:rPr lang="ru-RU" sz="1200" dirty="0">
                <a:latin typeface="+mn-lt"/>
                <a:cs typeface="+mn-cs"/>
              </a:rPr>
              <a:t>-</a:t>
            </a:r>
            <a:r>
              <a:rPr lang="en-US" sz="1200" dirty="0">
                <a:latin typeface="+mn-lt"/>
                <a:cs typeface="+mn-cs"/>
              </a:rPr>
              <a:t>mail</a:t>
            </a:r>
            <a:r>
              <a:rPr lang="ru-RU" sz="1200" dirty="0">
                <a:latin typeface="+mn-lt"/>
                <a:cs typeface="+mn-cs"/>
              </a:rPr>
              <a:t>:  </a:t>
            </a:r>
            <a:r>
              <a:rPr lang="en-US" sz="1200" u="sng" dirty="0" err="1">
                <a:latin typeface="+mn-lt"/>
                <a:cs typeface="+mn-cs"/>
                <a:hlinkClick r:id="rId2"/>
              </a:rPr>
              <a:t>vpodschool</a:t>
            </a:r>
            <a:r>
              <a:rPr lang="ru-RU" sz="1200" u="sng" dirty="0">
                <a:latin typeface="+mn-lt"/>
                <a:cs typeface="+mn-cs"/>
                <a:hlinkClick r:id="rId2"/>
              </a:rPr>
              <a:t>@</a:t>
            </a:r>
            <a:r>
              <a:rPr lang="en-US" sz="1200" u="sng" dirty="0">
                <a:latin typeface="+mn-lt"/>
                <a:cs typeface="+mn-cs"/>
                <a:hlinkClick r:id="rId2"/>
              </a:rPr>
              <a:t>list</a:t>
            </a:r>
            <a:r>
              <a:rPr lang="ru-RU" sz="1200" u="sng" dirty="0">
                <a:latin typeface="+mn-lt"/>
                <a:cs typeface="+mn-cs"/>
                <a:hlinkClick r:id="rId2"/>
              </a:rPr>
              <a:t>.</a:t>
            </a:r>
            <a:r>
              <a:rPr lang="en-US" sz="1200" u="sng" dirty="0" err="1">
                <a:latin typeface="+mn-lt"/>
                <a:cs typeface="+mn-cs"/>
                <a:hlinkClick r:id="rId2"/>
              </a:rPr>
              <a:t>ru</a:t>
            </a:r>
            <a:endParaRPr lang="ru-RU" sz="1200" dirty="0"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u="sng" dirty="0">
                <a:latin typeface="+mn-lt"/>
                <a:cs typeface="+mn-cs"/>
              </a:rPr>
              <a:t>Фактический адрес:</a:t>
            </a:r>
            <a:r>
              <a:rPr lang="ru-RU" sz="1200" b="1" dirty="0">
                <a:latin typeface="+mn-lt"/>
                <a:cs typeface="+mn-cs"/>
              </a:rPr>
              <a:t> 443535, Самарская область, муниципальный район Волжский, п</a:t>
            </a:r>
            <a:r>
              <a:rPr lang="ru-RU" sz="1200" b="1" dirty="0" smtClean="0">
                <a:latin typeface="+mn-lt"/>
                <a:cs typeface="+mn-cs"/>
              </a:rPr>
              <a:t>. Придорожный</a:t>
            </a:r>
            <a:r>
              <a:rPr lang="ru-RU" sz="1200" b="1" dirty="0">
                <a:latin typeface="+mn-lt"/>
                <a:cs typeface="+mn-cs"/>
              </a:rPr>
              <a:t>, </a:t>
            </a:r>
            <a:endParaRPr lang="ru-RU" sz="1200" b="1" dirty="0" smtClean="0"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err="1" smtClean="0">
                <a:latin typeface="+mn-lt"/>
                <a:cs typeface="+mn-cs"/>
              </a:rPr>
              <a:t>мик</a:t>
            </a:r>
            <a:r>
              <a:rPr lang="ru-RU" sz="1200" b="1" dirty="0">
                <a:latin typeface="+mn-lt"/>
                <a:cs typeface="+mn-cs"/>
              </a:rPr>
              <a:t>. </a:t>
            </a:r>
            <a:r>
              <a:rPr lang="ru-RU" sz="1200" b="1" dirty="0" smtClean="0">
                <a:latin typeface="+mn-lt"/>
                <a:cs typeface="+mn-cs"/>
              </a:rPr>
              <a:t>«</a:t>
            </a:r>
            <a:r>
              <a:rPr lang="ru-RU" sz="1200" b="1" dirty="0">
                <a:latin typeface="+mn-lt"/>
                <a:cs typeface="+mn-cs"/>
              </a:rPr>
              <a:t>Южный город», Николаевский проспект, д. 48, </a:t>
            </a:r>
            <a:r>
              <a:rPr lang="ru-RU" sz="1200" b="1" dirty="0" smtClean="0">
                <a:latin typeface="+mn-lt"/>
                <a:cs typeface="+mn-cs"/>
              </a:rPr>
              <a:t> тел. 8(846)250-07-62</a:t>
            </a:r>
            <a:endParaRPr lang="ru-RU" sz="1200" dirty="0"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n-lt"/>
                <a:cs typeface="+mn-cs"/>
              </a:rPr>
              <a:t>e</a:t>
            </a:r>
            <a:r>
              <a:rPr lang="ru-RU" sz="1200" b="1" dirty="0">
                <a:latin typeface="+mn-lt"/>
                <a:cs typeface="+mn-cs"/>
              </a:rPr>
              <a:t>-</a:t>
            </a:r>
            <a:r>
              <a:rPr lang="en-US" sz="1200" b="1" dirty="0">
                <a:latin typeface="+mn-lt"/>
                <a:cs typeface="+mn-cs"/>
              </a:rPr>
              <a:t>mail</a:t>
            </a:r>
            <a:r>
              <a:rPr lang="ru-RU" sz="1200" b="1" dirty="0">
                <a:latin typeface="+mn-lt"/>
                <a:cs typeface="+mn-cs"/>
              </a:rPr>
              <a:t>:</a:t>
            </a:r>
            <a:r>
              <a:rPr lang="ru-RU" sz="1200" dirty="0">
                <a:latin typeface="+mn-lt"/>
                <a:cs typeface="+mn-cs"/>
              </a:rPr>
              <a:t>  </a:t>
            </a:r>
            <a:r>
              <a:rPr lang="en-US" sz="1200" u="sng" dirty="0" err="1">
                <a:latin typeface="+mn-lt"/>
                <a:cs typeface="+mn-cs"/>
                <a:hlinkClick r:id="rId3"/>
              </a:rPr>
              <a:t>lukomorye</a:t>
            </a:r>
            <a:r>
              <a:rPr lang="ru-RU" sz="1200" u="sng" dirty="0">
                <a:latin typeface="+mn-lt"/>
                <a:cs typeface="+mn-cs"/>
                <a:hlinkClick r:id="rId3"/>
              </a:rPr>
              <a:t>_</a:t>
            </a:r>
            <a:r>
              <a:rPr lang="en-US" sz="1200" u="sng" dirty="0">
                <a:latin typeface="+mn-lt"/>
                <a:cs typeface="+mn-cs"/>
                <a:hlinkClick r:id="rId3"/>
              </a:rPr>
              <a:t>ds</a:t>
            </a:r>
            <a:r>
              <a:rPr lang="ru-RU" sz="1200" u="sng" dirty="0">
                <a:latin typeface="+mn-lt"/>
                <a:cs typeface="+mn-cs"/>
                <a:hlinkClick r:id="rId3"/>
              </a:rPr>
              <a:t>@</a:t>
            </a:r>
            <a:r>
              <a:rPr lang="en-US" sz="1200" u="sng" dirty="0">
                <a:latin typeface="+mn-lt"/>
                <a:cs typeface="+mn-cs"/>
                <a:hlinkClick r:id="rId3"/>
              </a:rPr>
              <a:t>mail</a:t>
            </a:r>
            <a:r>
              <a:rPr lang="ru-RU" sz="1200" u="sng" dirty="0">
                <a:latin typeface="+mn-lt"/>
                <a:cs typeface="+mn-cs"/>
                <a:hlinkClick r:id="rId3"/>
              </a:rPr>
              <a:t>.</a:t>
            </a:r>
            <a:r>
              <a:rPr lang="en-US" sz="1200" u="sng" dirty="0" err="1">
                <a:latin typeface="+mn-lt"/>
                <a:cs typeface="+mn-cs"/>
                <a:hlinkClick r:id="rId3"/>
              </a:rPr>
              <a:t>ru</a:t>
            </a:r>
            <a:r>
              <a:rPr lang="ru-RU" sz="1200" u="sng" dirty="0">
                <a:latin typeface="+mn-lt"/>
                <a:cs typeface="+mn-cs"/>
              </a:rPr>
              <a:t>,</a:t>
            </a:r>
            <a:r>
              <a:rPr lang="ru-RU" sz="1200" dirty="0">
                <a:latin typeface="+mn-lt"/>
                <a:cs typeface="+mn-cs"/>
              </a:rPr>
              <a:t> </a:t>
            </a:r>
            <a:r>
              <a:rPr lang="ru-RU" sz="1200" b="1" dirty="0">
                <a:latin typeface="+mn-lt"/>
                <a:cs typeface="+mn-cs"/>
              </a:rPr>
              <a:t>адрес сайта:</a:t>
            </a:r>
            <a:r>
              <a:rPr lang="ru-RU" sz="1200" dirty="0">
                <a:latin typeface="+mn-lt"/>
                <a:cs typeface="+mn-cs"/>
              </a:rPr>
              <a:t> </a:t>
            </a:r>
            <a:r>
              <a:rPr lang="en-US" sz="1200" u="sng" dirty="0">
                <a:latin typeface="+mn-lt"/>
                <a:cs typeface="+mn-cs"/>
                <a:hlinkClick r:id="rId4"/>
              </a:rPr>
              <a:t>http</a:t>
            </a:r>
            <a:r>
              <a:rPr lang="ru-RU" sz="1200" u="sng" dirty="0">
                <a:latin typeface="+mn-lt"/>
                <a:cs typeface="+mn-cs"/>
                <a:hlinkClick r:id="rId4"/>
              </a:rPr>
              <a:t>://</a:t>
            </a:r>
            <a:r>
              <a:rPr lang="en-US" sz="1200" u="sng" dirty="0" err="1">
                <a:latin typeface="+mn-lt"/>
                <a:cs typeface="+mn-cs"/>
                <a:hlinkClick r:id="rId4"/>
              </a:rPr>
              <a:t>lukomorieug</a:t>
            </a:r>
            <a:r>
              <a:rPr lang="ru-RU" sz="1200" u="sng" dirty="0">
                <a:latin typeface="+mn-lt"/>
                <a:cs typeface="+mn-cs"/>
                <a:hlinkClick r:id="rId4"/>
              </a:rPr>
              <a:t>.</a:t>
            </a:r>
            <a:r>
              <a:rPr lang="en-US" sz="1200" u="sng" dirty="0" err="1">
                <a:latin typeface="+mn-lt"/>
                <a:cs typeface="+mn-cs"/>
                <a:hlinkClick r:id="rId4"/>
              </a:rPr>
              <a:t>minobr</a:t>
            </a:r>
            <a:r>
              <a:rPr lang="ru-RU" sz="1200" u="sng" dirty="0">
                <a:latin typeface="+mn-lt"/>
                <a:cs typeface="+mn-cs"/>
                <a:hlinkClick r:id="rId4"/>
              </a:rPr>
              <a:t>63.</a:t>
            </a:r>
            <a:r>
              <a:rPr lang="en-US" sz="1200" u="sng" dirty="0" err="1">
                <a:latin typeface="+mn-lt"/>
                <a:cs typeface="+mn-cs"/>
                <a:hlinkClick r:id="rId4"/>
              </a:rPr>
              <a:t>ru</a:t>
            </a:r>
            <a:r>
              <a:rPr lang="ru-RU" sz="1200" u="sng" dirty="0">
                <a:latin typeface="+mn-lt"/>
                <a:cs typeface="+mn-cs"/>
                <a:hlinkClick r:id="rId4"/>
              </a:rPr>
              <a:t>/</a:t>
            </a:r>
            <a:r>
              <a:rPr lang="en-US" sz="1200" u="sng" dirty="0" err="1">
                <a:latin typeface="+mn-lt"/>
                <a:cs typeface="+mn-cs"/>
                <a:hlinkClick r:id="rId4"/>
              </a:rPr>
              <a:t>wordpress</a:t>
            </a:r>
            <a:r>
              <a:rPr lang="ru-RU" sz="1200" u="sng" dirty="0">
                <a:latin typeface="+mn-lt"/>
                <a:cs typeface="+mn-cs"/>
                <a:hlinkClick r:id="rId4"/>
              </a:rPr>
              <a:t>/</a:t>
            </a:r>
            <a:r>
              <a:rPr lang="en-US" sz="1200" dirty="0">
                <a:latin typeface="+mn-lt"/>
                <a:cs typeface="+mn-cs"/>
              </a:rPr>
              <a:t> </a:t>
            </a:r>
            <a:endParaRPr lang="ru-RU" sz="12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572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11609" y="548680"/>
            <a:ext cx="793358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военного связиста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20 октября </a:t>
            </a:r>
          </a:p>
        </p:txBody>
      </p:sp>
      <p:pic>
        <p:nvPicPr>
          <p:cNvPr id="5" name="Picture 2" descr="http://im6-tub-ru.yandex.net/i?id=29813011-4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2408084"/>
            <a:ext cx="2731577" cy="181300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3491880" y="2429880"/>
            <a:ext cx="52529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Будни военных связистов</a:t>
            </a:r>
          </a:p>
        </p:txBody>
      </p:sp>
      <p:pic>
        <p:nvPicPr>
          <p:cNvPr id="7" name="Picture 2" descr="http://s1.violity.com/files/2012/10/16/22/6895_135041514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4319812"/>
            <a:ext cx="2736303" cy="1952523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://im5-tub-ru.yandex.net/i?id=217854166-12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164112"/>
            <a:ext cx="4621213" cy="23114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3450858" y="5497087"/>
            <a:ext cx="487825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Знамя </a:t>
            </a:r>
            <a:endParaRPr lang="ru-RU" altLang="ru-RU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Военной </a:t>
            </a:r>
            <a:r>
              <a:rPr lang="ru-RU" altLang="ru-RU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академии связи</a:t>
            </a:r>
          </a:p>
        </p:txBody>
      </p:sp>
    </p:spTree>
    <p:extLst>
      <p:ext uri="{BB962C8B-B14F-4D97-AF65-F5344CB8AC3E}">
        <p14:creationId xmlns:p14="http://schemas.microsoft.com/office/powerpoint/2010/main" val="2923770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 descr="File:SVIAZ-emblem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067" y="4228844"/>
            <a:ext cx="2571537" cy="130762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971600" y="548680"/>
            <a:ext cx="7173759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5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Нарукавные знаки </a:t>
            </a:r>
            <a:endParaRPr lang="ru-RU" altLang="ru-RU" sz="5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5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войск </a:t>
            </a:r>
            <a:r>
              <a:rPr lang="ru-RU" altLang="ru-RU" sz="5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связи</a:t>
            </a:r>
          </a:p>
        </p:txBody>
      </p:sp>
      <p:pic>
        <p:nvPicPr>
          <p:cNvPr id="11" name="Picture 2" descr="http://im3-tub-ru.yandex.net/i?id=310602466-67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734" y="2492897"/>
            <a:ext cx="1652666" cy="201622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63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1337961" y="3985901"/>
            <a:ext cx="123949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solidFill>
                  <a:schemeClr val="bg1"/>
                </a:solidFill>
              </a:rPr>
              <a:t>СССР</a:t>
            </a:r>
          </a:p>
        </p:txBody>
      </p:sp>
      <p:pic>
        <p:nvPicPr>
          <p:cNvPr id="13" name="Picture 10" descr="https://otvet.imgsmail.ru/download/36734039_2d0e5f87e6f4b559e6ac414db970f4b6_8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492897"/>
            <a:ext cx="3830638" cy="371316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399612" y="5310861"/>
            <a:ext cx="4355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solidFill>
                  <a:srgbClr val="C00000"/>
                </a:solidFill>
              </a:rPr>
              <a:t>Малая эмблема </a:t>
            </a:r>
            <a:endParaRPr lang="ru-RU" altLang="ru-RU" sz="2400" b="1" dirty="0" smtClean="0">
              <a:solidFill>
                <a:srgbClr val="C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 smtClean="0">
                <a:solidFill>
                  <a:srgbClr val="C00000"/>
                </a:solidFill>
              </a:rPr>
              <a:t>Вооружённых </a:t>
            </a:r>
            <a:r>
              <a:rPr lang="ru-RU" altLang="ru-RU" sz="2400" b="1" dirty="0">
                <a:solidFill>
                  <a:srgbClr val="C00000"/>
                </a:solidFill>
              </a:rPr>
              <a:t>Сил России</a:t>
            </a:r>
          </a:p>
        </p:txBody>
      </p:sp>
    </p:spTree>
    <p:extLst>
      <p:ext uri="{BB962C8B-B14F-4D97-AF65-F5344CB8AC3E}">
        <p14:creationId xmlns:p14="http://schemas.microsoft.com/office/powerpoint/2010/main" val="168278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https://otvet.imgsmail.ru/download/1bd35c223e34acf64d4886e46d9d1d92_i-1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12" y="476672"/>
            <a:ext cx="8647626" cy="615444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230103" y="32761"/>
            <a:ext cx="8623643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время Великой Отечественной войны</a:t>
            </a:r>
          </a:p>
          <a:p>
            <a:pPr algn="ctr" eaLnBrk="1" hangingPunct="1">
              <a:defRPr/>
            </a:pPr>
            <a:r>
              <a:rPr lang="ru-RU" alt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1941 – 1945 гг.</a:t>
            </a:r>
          </a:p>
          <a:p>
            <a:pPr algn="ctr" eaLnBrk="1" hangingPunct="1">
              <a:buFontTx/>
              <a:buChar char="-"/>
              <a:defRPr/>
            </a:pPr>
            <a:r>
              <a:rPr lang="ru-RU" alt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600 частей связи награждены боевыми орденами</a:t>
            </a:r>
          </a:p>
          <a:p>
            <a:pPr algn="ctr" eaLnBrk="1" hangingPunct="1">
              <a:buFontTx/>
              <a:buChar char="-"/>
              <a:defRPr/>
            </a:pPr>
            <a:r>
              <a:rPr lang="ru-RU" alt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290 связистов удостоены звания Героя Советского Союза</a:t>
            </a:r>
          </a:p>
          <a:p>
            <a:pPr eaLnBrk="1" hangingPunct="1">
              <a:defRPr/>
            </a:pPr>
            <a:endParaRPr lang="ru-RU" altLang="ru-RU" dirty="0" smtClean="0"/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2267744" y="6014676"/>
            <a:ext cx="48285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«Подвиг связиста»</a:t>
            </a:r>
          </a:p>
        </p:txBody>
      </p:sp>
    </p:spTree>
    <p:extLst>
      <p:ext uri="{BB962C8B-B14F-4D97-AF65-F5344CB8AC3E}">
        <p14:creationId xmlns:p14="http://schemas.microsoft.com/office/powerpoint/2010/main" val="291775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img-fotki.yandex.ru/get/4406/28069131.45/0_6d8d2_a2a9d799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101" y="664409"/>
            <a:ext cx="2255854" cy="270455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http://xn--e1afijda1a3cyb.xn--p1ai/media/CACHE/images/2015/03/25/news_images/svyazist/88fcdb6cf22b9a06b0c1557b97d171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4020" y="664409"/>
            <a:ext cx="3661993" cy="274272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ttp://acdshop.ru/otkritki/images/20_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492186"/>
            <a:ext cx="4074179" cy="282015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2" descr="http://sdrvdv.ru/wp-content/uploads/2012/10/img_kqi-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492186"/>
            <a:ext cx="3140894" cy="275207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910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313218" y="115155"/>
            <a:ext cx="8568952" cy="157003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Первые подразделения связи сформированы в 1918г.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Красной Армии</a:t>
            </a:r>
          </a:p>
        </p:txBody>
      </p:sp>
      <p:pic>
        <p:nvPicPr>
          <p:cNvPr id="5" name="Picture 7" descr="http://1.bp.blogspot.com/-LxSPJc0v7mE/ViZTdN7oPPI/AAAAAAAALjE/Lfnhkib29-U/s1600/lgei3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865799"/>
            <a:ext cx="2513545" cy="350741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https://www.2do2go.ru/uploads/232971339d9447849645f3f3892a508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3980" y="1843223"/>
            <a:ext cx="2844772" cy="355256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149330" y="5665139"/>
            <a:ext cx="5288975" cy="70788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 связисту</a:t>
            </a:r>
          </a:p>
        </p:txBody>
      </p:sp>
    </p:spTree>
    <p:extLst>
      <p:ext uri="{BB962C8B-B14F-4D97-AF65-F5344CB8AC3E}">
        <p14:creationId xmlns:p14="http://schemas.microsoft.com/office/powerpoint/2010/main" val="264019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88\Desktop\рода войск\текст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6844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00232" y="2143116"/>
            <a:ext cx="48577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Армия родная,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Покой наш охраняя,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Защищает, словно щит,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от смелых враг бежит.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Армии нужны танкисты,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Лётчики, артиллеристы,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Сильные, умелые,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Ловкие и смелые.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знаете ли вы виды и рода войск?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619672" y="197171"/>
            <a:ext cx="7704856" cy="1828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Состав </a:t>
            </a:r>
          </a:p>
          <a:p>
            <a:pPr>
              <a:defRPr/>
            </a:pPr>
            <a:r>
              <a:rPr lang="ru-RU" alt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Вооруженных сил Российской Федерации</a:t>
            </a:r>
            <a:endParaRPr lang="ru-RU" alt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53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8"/>
          <p:cNvSpPr>
            <a:spLocks noChangeArrowheads="1"/>
          </p:cNvSpPr>
          <p:nvPr/>
        </p:nvSpPr>
        <p:spPr bwMode="auto">
          <a:xfrm>
            <a:off x="179512" y="620688"/>
            <a:ext cx="8686800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 РФ имеют </a:t>
            </a:r>
            <a:r>
              <a:rPr lang="ru-RU" alt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трехвидовую </a:t>
            </a:r>
            <a:r>
              <a:rPr lang="ru-RU" altLang="ru-RU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структуру, </a:t>
            </a:r>
            <a:r>
              <a:rPr lang="ru-RU" alt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соответствующую</a:t>
            </a:r>
          </a:p>
          <a:p>
            <a:pPr algn="ctr" eaLnBrk="1" hangingPunct="1"/>
            <a:r>
              <a:rPr lang="ru-RU" alt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современным требованиям и позволяющую повысить эффективность </a:t>
            </a:r>
            <a:r>
              <a:rPr lang="ru-RU" alt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боевого </a:t>
            </a:r>
            <a:r>
              <a:rPr lang="ru-RU" altLang="ru-RU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применения, серьезно упростить взаимодействие различных </a:t>
            </a:r>
            <a:r>
              <a:rPr lang="ru-RU" alt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видов </a:t>
            </a:r>
            <a:r>
              <a:rPr lang="ru-RU" altLang="ru-RU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 РФ и удешевить систему управления войсками.</a:t>
            </a:r>
            <a:br>
              <a:rPr lang="ru-RU" altLang="ru-RU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В настоящее время  ВС РФ структурно включают в себя три вида</a:t>
            </a:r>
            <a:r>
              <a:rPr lang="ru-RU" alt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457200" indent="-457200" algn="ctr" eaLnBrk="1" hangingPunct="1">
              <a:buFontTx/>
              <a:buChar char="-"/>
            </a:pPr>
            <a:r>
              <a:rPr lang="ru-RU" altLang="ru-RU" sz="2800" b="1" dirty="0" smtClean="0">
                <a:solidFill>
                  <a:srgbClr val="476D1D"/>
                </a:solidFill>
                <a:hlinkClick r:id="rId2"/>
              </a:rPr>
              <a:t>Сухопутные </a:t>
            </a:r>
            <a:r>
              <a:rPr lang="ru-RU" altLang="ru-RU" sz="2800" b="1" dirty="0">
                <a:solidFill>
                  <a:srgbClr val="476D1D"/>
                </a:solidFill>
                <a:hlinkClick r:id="rId2"/>
              </a:rPr>
              <a:t>войска</a:t>
            </a:r>
            <a:r>
              <a:rPr lang="ru-RU" altLang="ru-RU" sz="2800" b="1" dirty="0">
                <a:solidFill>
                  <a:srgbClr val="476D1D"/>
                </a:solidFill>
              </a:rPr>
              <a:t>;</a:t>
            </a:r>
            <a:br>
              <a:rPr lang="ru-RU" altLang="ru-RU" sz="2800" b="1" dirty="0">
                <a:solidFill>
                  <a:srgbClr val="476D1D"/>
                </a:solidFill>
              </a:rPr>
            </a:br>
            <a:r>
              <a:rPr lang="ru-RU" altLang="ru-RU" sz="2800" b="1" dirty="0">
                <a:solidFill>
                  <a:srgbClr val="476D1D"/>
                </a:solidFill>
              </a:rPr>
              <a:t>- </a:t>
            </a:r>
            <a:r>
              <a:rPr lang="ru-RU" altLang="ru-RU" sz="2800" b="1" dirty="0">
                <a:solidFill>
                  <a:srgbClr val="476D1D"/>
                </a:solidFill>
                <a:hlinkClick r:id="rId3"/>
              </a:rPr>
              <a:t>Военно-воздушные силы</a:t>
            </a:r>
            <a:r>
              <a:rPr lang="ru-RU" altLang="ru-RU" sz="2800" b="1" dirty="0">
                <a:solidFill>
                  <a:srgbClr val="476D1D"/>
                </a:solidFill>
              </a:rPr>
              <a:t>;</a:t>
            </a:r>
            <a:br>
              <a:rPr lang="ru-RU" altLang="ru-RU" sz="2800" b="1" dirty="0">
                <a:solidFill>
                  <a:srgbClr val="476D1D"/>
                </a:solidFill>
              </a:rPr>
            </a:br>
            <a:r>
              <a:rPr lang="ru-RU" altLang="ru-RU" sz="2800" b="1" dirty="0">
                <a:solidFill>
                  <a:srgbClr val="476D1D"/>
                </a:solidFill>
              </a:rPr>
              <a:t>- </a:t>
            </a:r>
            <a:r>
              <a:rPr lang="ru-RU" altLang="ru-RU" sz="2800" b="1" dirty="0">
                <a:solidFill>
                  <a:srgbClr val="476D1D"/>
                </a:solidFill>
                <a:hlinkClick r:id="rId4"/>
              </a:rPr>
              <a:t>Военно-морской флот</a:t>
            </a:r>
            <a:r>
              <a:rPr lang="ru-RU" altLang="ru-RU" sz="2800" b="1" dirty="0">
                <a:solidFill>
                  <a:srgbClr val="476D1D"/>
                </a:solidFill>
              </a:rPr>
              <a:t>.</a:t>
            </a:r>
            <a:br>
              <a:rPr lang="ru-RU" altLang="ru-RU" sz="2800" b="1" dirty="0">
                <a:solidFill>
                  <a:srgbClr val="476D1D"/>
                </a:solidFill>
              </a:rPr>
            </a:br>
            <a:r>
              <a:rPr lang="ru-RU" altLang="ru-RU" sz="2800" b="1" dirty="0">
                <a:solidFill>
                  <a:srgbClr val="476D1D"/>
                </a:solidFill>
              </a:rPr>
              <a:t> три </a:t>
            </a:r>
            <a:r>
              <a:rPr lang="ru-RU" altLang="ru-RU" sz="2800" b="1" dirty="0">
                <a:solidFill>
                  <a:srgbClr val="476D1D"/>
                </a:solidFill>
                <a:hlinkClick r:id="rId5"/>
              </a:rPr>
              <a:t>рода войск</a:t>
            </a:r>
            <a:r>
              <a:rPr lang="ru-RU" altLang="ru-RU" sz="2800" b="1" dirty="0">
                <a:solidFill>
                  <a:srgbClr val="476D1D"/>
                </a:solidFill>
              </a:rPr>
              <a:t>:</a:t>
            </a:r>
            <a:br>
              <a:rPr lang="ru-RU" altLang="ru-RU" sz="2800" b="1" dirty="0">
                <a:solidFill>
                  <a:srgbClr val="476D1D"/>
                </a:solidFill>
              </a:rPr>
            </a:br>
            <a:r>
              <a:rPr lang="ru-RU" alt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alt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Ракетные войска стратегического назначения;</a:t>
            </a:r>
            <a:br>
              <a:rPr lang="ru-RU" alt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Космические войска;</a:t>
            </a:r>
            <a:br>
              <a:rPr lang="ru-RU" alt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Воздушно-десантные войска.</a:t>
            </a:r>
            <a:br>
              <a:rPr lang="ru-RU" alt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а также:</a:t>
            </a:r>
            <a:br>
              <a:rPr lang="ru-RU" alt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войска, не входящие в виды ВС РФ;</a:t>
            </a:r>
            <a:br>
              <a:rPr lang="ru-RU" alt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тыл ВС РФ;</a:t>
            </a:r>
            <a:br>
              <a:rPr lang="ru-RU" alt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организации и воинские части строительства и </a:t>
            </a:r>
            <a:endParaRPr lang="ru-RU" altLang="ru-RU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ctr" eaLnBrk="1" hangingPunct="1">
              <a:buFontTx/>
              <a:buChar char="-"/>
            </a:pPr>
            <a:r>
              <a:rPr lang="ru-RU" alt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расквартирования </a:t>
            </a:r>
            <a:r>
              <a:rPr lang="ru-RU" alt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войск.</a:t>
            </a:r>
          </a:p>
        </p:txBody>
      </p:sp>
    </p:spTree>
    <p:extLst>
      <p:ext uri="{BB962C8B-B14F-4D97-AF65-F5344CB8AC3E}">
        <p14:creationId xmlns:p14="http://schemas.microsoft.com/office/powerpoint/2010/main" val="164633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vsr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848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79" name="Group 15"/>
          <p:cNvGraphicFramePr>
            <a:graphicFrameLocks noGrp="1"/>
          </p:cNvGraphicFramePr>
          <p:nvPr/>
        </p:nvGraphicFramePr>
        <p:xfrm>
          <a:off x="0" y="593725"/>
          <a:ext cx="9144000" cy="6264275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8594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altLang="ru-RU" sz="3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48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8437" name="Picture 5" descr="vsr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144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8" descr="vsr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38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80728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ru-RU" alt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СПЕЦИАЛЬНЫЕ ВОЙСКА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14400" y="2492897"/>
            <a:ext cx="7906072" cy="3600399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ru-RU" altLang="ru-RU" sz="2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РАЗВЕДКИ</a:t>
            </a:r>
          </a:p>
          <a:p>
            <a:pPr>
              <a:lnSpc>
                <a:spcPct val="90000"/>
              </a:lnSpc>
              <a:defRPr/>
            </a:pPr>
            <a:r>
              <a:rPr lang="ru-RU" alt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СВЯЗИ</a:t>
            </a:r>
          </a:p>
          <a:p>
            <a:pPr>
              <a:lnSpc>
                <a:spcPct val="90000"/>
              </a:lnSpc>
              <a:defRPr/>
            </a:pPr>
            <a:r>
              <a:rPr lang="ru-RU" altLang="ru-RU" sz="2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РАДИОЭЛЕКТРОННОЙ БОРЬБЫ</a:t>
            </a:r>
          </a:p>
          <a:p>
            <a:pPr>
              <a:lnSpc>
                <a:spcPct val="90000"/>
              </a:lnSpc>
              <a:defRPr/>
            </a:pPr>
            <a:r>
              <a:rPr lang="ru-RU" altLang="ru-RU" sz="2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ИНЖЕНЕРНЫЕ</a:t>
            </a:r>
            <a:endParaRPr lang="en-US" altLang="ru-RU" sz="2200" dirty="0" smtClean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altLang="ru-RU" sz="2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РАДИАЦИОННОЙ ХИМИЧЕСКОЙ И БИОЛОГИЧЕСКОЙ ЗАЩИТЫ</a:t>
            </a:r>
          </a:p>
          <a:p>
            <a:pPr>
              <a:lnSpc>
                <a:spcPct val="90000"/>
              </a:lnSpc>
              <a:defRPr/>
            </a:pPr>
            <a:r>
              <a:rPr lang="ru-RU" altLang="ru-RU" sz="2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ЧАСТИ И ПОДРАЗДЕЛЕНИЯ ТЕХНИЧЕСКОЙ ЗАЩИТЫ</a:t>
            </a:r>
          </a:p>
          <a:p>
            <a:pPr>
              <a:lnSpc>
                <a:spcPct val="90000"/>
              </a:lnSpc>
              <a:defRPr/>
            </a:pPr>
            <a:r>
              <a:rPr lang="ru-RU" altLang="ru-RU" sz="2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СОЕДИНЕНИЯ ЧАСТИ И УЧРЕЖДЕНИЯ ТЫЛА</a:t>
            </a:r>
            <a:endParaRPr lang="ru-RU" altLang="ru-RU" sz="2800" dirty="0" smtClean="0"/>
          </a:p>
          <a:p>
            <a:pPr>
              <a:lnSpc>
                <a:spcPct val="90000"/>
              </a:lnSpc>
              <a:defRPr/>
            </a:pPr>
            <a:endParaRPr lang="ru-RU" altLang="ru-RU" sz="2800" dirty="0" smtClean="0"/>
          </a:p>
          <a:p>
            <a:pPr>
              <a:lnSpc>
                <a:spcPct val="90000"/>
              </a:lnSpc>
              <a:defRPr/>
            </a:pPr>
            <a:endParaRPr lang="ru-RU" altLang="ru-RU" sz="2800" dirty="0" smtClean="0"/>
          </a:p>
          <a:p>
            <a:pPr>
              <a:lnSpc>
                <a:spcPct val="90000"/>
              </a:lnSpc>
              <a:defRPr/>
            </a:pPr>
            <a:endParaRPr lang="ru-RU" altLang="ru-RU" sz="2800" dirty="0" smtClean="0"/>
          </a:p>
          <a:p>
            <a:pPr>
              <a:lnSpc>
                <a:spcPct val="90000"/>
              </a:lnSpc>
              <a:defRPr/>
            </a:pPr>
            <a:endParaRPr lang="ru-RU" altLang="ru-RU" sz="2800" dirty="0" smtClean="0"/>
          </a:p>
          <a:p>
            <a:pPr>
              <a:lnSpc>
                <a:spcPct val="90000"/>
              </a:lnSpc>
              <a:defRPr/>
            </a:pP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80573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Большая эмблема войск связ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1571630" cy="169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Нашивка войск связ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1955" y="569344"/>
            <a:ext cx="1259344" cy="1153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Большая эмблема войск связ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3144" y="507154"/>
            <a:ext cx="1610080" cy="1738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340768"/>
            <a:ext cx="8229600" cy="126531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alt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ВОЙСКА СВЯЗИ</a:t>
            </a:r>
            <a:endParaRPr lang="ru-RU" alt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06827" y="2348880"/>
            <a:ext cx="8229600" cy="4343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ru-RU" altLang="ru-RU" sz="16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Военная связь является неотъемлемой составной частью управления Вооруженными Силами, его материальной основой. От её состояния и функционирования во многом зависят оперативность руководства войсками, своевременность применения боевых средств и оружия.</a:t>
            </a:r>
            <a:br>
              <a:rPr lang="ru-RU" altLang="ru-RU" sz="16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altLang="ru-RU" sz="16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   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16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 В своём развитии военная связь прошла большой и сложный путь, неразрывно связанный с историей создания Вооруженных Сил, изменением форм и способов их применения, совершенствованием военного искусства.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16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От простейших звуковых и зрительных средств связи для передачи сигналов и команд непосредственно на поле боя до широко разветвлённых многоканальных, современных автоматизированных систем, способных обеспечивать связь практически на неограниченную дальность как со стационарными, так и подвижными объектами, находящимися на земле, на воде, под водой и в воздухе - таков исторический путь развития и совершенствования военной связи </a:t>
            </a:r>
            <a:endParaRPr lang="ru-RU" altLang="ru-RU" sz="1600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470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acdshop.ru/otkritki/images/20_10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60649"/>
            <a:ext cx="8732494" cy="637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553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135</TotalTime>
  <Words>237</Words>
  <Application>Microsoft Office PowerPoint</Application>
  <PresentationFormat>Экран (4:3)</PresentationFormat>
  <Paragraphs>59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СПЕЦИАЛЬНЫЕ ВОЙСКА</vt:lpstr>
      <vt:lpstr>ВОЙСКА СВЯЗИ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ячсмитьбю.фывапролдж</cp:lastModifiedBy>
  <cp:revision>20</cp:revision>
  <dcterms:created xsi:type="dcterms:W3CDTF">2017-03-31T07:39:37Z</dcterms:created>
  <dcterms:modified xsi:type="dcterms:W3CDTF">2017-05-14T10:09:10Z</dcterms:modified>
</cp:coreProperties>
</file>