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8" r:id="rId3"/>
    <p:sldId id="289" r:id="rId4"/>
    <p:sldId id="290" r:id="rId5"/>
    <p:sldId id="291" r:id="rId6"/>
    <p:sldId id="257" r:id="rId7"/>
    <p:sldId id="287" r:id="rId8"/>
    <p:sldId id="293" r:id="rId9"/>
    <p:sldId id="260" r:id="rId10"/>
    <p:sldId id="295" r:id="rId11"/>
    <p:sldId id="297" r:id="rId12"/>
    <p:sldId id="273" r:id="rId13"/>
    <p:sldId id="274" r:id="rId14"/>
    <p:sldId id="296" r:id="rId15"/>
    <p:sldId id="275" r:id="rId16"/>
    <p:sldId id="298" r:id="rId17"/>
    <p:sldId id="300" r:id="rId18"/>
    <p:sldId id="301" r:id="rId19"/>
    <p:sldId id="277" r:id="rId20"/>
    <p:sldId id="282" r:id="rId21"/>
    <p:sldId id="281" r:id="rId22"/>
    <p:sldId id="299" r:id="rId23"/>
    <p:sldId id="292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38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24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360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832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098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369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71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026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277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656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04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23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41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45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245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07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496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C398512-2F56-47BB-A6FF-D06562874DA1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F9F72D-94ED-4119-A3CC-717C276D3E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1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6928" y="1124744"/>
            <a:ext cx="6400800" cy="6858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Проспер Мериме 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9" name="Объект 8" descr="http://www.world-art.ru/img/people/40000/31136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2276872"/>
            <a:ext cx="2664668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139952" y="2708920"/>
            <a:ext cx="3816424" cy="3024336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  </a:t>
            </a:r>
            <a:r>
              <a:rPr lang="ru-RU" sz="3200" dirty="0" smtClean="0">
                <a:solidFill>
                  <a:srgbClr val="FF0000"/>
                </a:solidFill>
              </a:rPr>
              <a:t>Новелла</a:t>
            </a:r>
            <a:endParaRPr lang="ru-RU" sz="3200" dirty="0" smtClean="0">
              <a:solidFill>
                <a:srgbClr val="FF0000"/>
              </a:solidFill>
            </a:endParaRPr>
          </a:p>
          <a:p>
            <a:pPr indent="0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«</a:t>
            </a:r>
            <a:r>
              <a:rPr lang="ru-RU" sz="3200" dirty="0" err="1" smtClean="0">
                <a:solidFill>
                  <a:srgbClr val="FF0000"/>
                </a:solidFill>
              </a:rPr>
              <a:t>Маттео</a:t>
            </a:r>
            <a:r>
              <a:rPr lang="ru-RU" sz="3200" dirty="0" smtClean="0">
                <a:solidFill>
                  <a:srgbClr val="FF0000"/>
                </a:solidFill>
              </a:rPr>
              <a:t> Фальконе»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7704856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503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Объект 6" descr="https://encrypted-tbn3.gstatic.com/images?q=tbn:ANd9GcR_jfN-ScXcRU4szoD-GKMj3MlPE9EN_Gi0IVdB9B_jPQO-FwRR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888432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://cryazone.com/uploads/posts/2011-12/ischezayuschie-gornye-gorilly-na-cryazone.com-6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2856"/>
            <a:ext cx="3668216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816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выбрать слова для характеристики главных героев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276872"/>
            <a:ext cx="57606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ru-RU" dirty="0"/>
              <a:t>ЖАДНОСТЬ, </a:t>
            </a:r>
            <a:r>
              <a:rPr lang="ru-RU" dirty="0" smtClean="0"/>
              <a:t>ПРЕСТУПЛЕНИЕ,  ДОБРОТА,                         </a:t>
            </a:r>
            <a:r>
              <a:rPr lang="ru-RU" dirty="0"/>
              <a:t>СМЕЛОСТЬ, ХЛАДНОКРОВИЕ</a:t>
            </a:r>
            <a:r>
              <a:rPr lang="ru-RU" dirty="0" smtClean="0"/>
              <a:t>, ДОЛГ, </a:t>
            </a:r>
            <a:r>
              <a:rPr lang="ru-RU" dirty="0"/>
              <a:t>СОБЛАЗН, </a:t>
            </a:r>
          </a:p>
          <a:p>
            <a:pPr>
              <a:lnSpc>
                <a:spcPct val="250000"/>
              </a:lnSpc>
            </a:pPr>
            <a:r>
              <a:rPr lang="ru-RU" dirty="0"/>
              <a:t>ХИТРОСТЬ, ПРЕДАТЕЛЬСТВО, </a:t>
            </a:r>
            <a:r>
              <a:rPr lang="ru-RU" dirty="0" smtClean="0"/>
              <a:t>ЧЕСТЬ, СООБРАЗИТЕЛЬНОСТЬ,  ЛОЖЬ, </a:t>
            </a:r>
            <a:r>
              <a:rPr lang="ru-RU" dirty="0"/>
              <a:t>ПРАВОСУДИЕ, КОРЫСТОЛЮБИЕ, </a:t>
            </a:r>
            <a:r>
              <a:rPr lang="ru-RU" dirty="0" smtClean="0"/>
              <a:t>СИЛА ВОЛИ, ГЛУПОСТЬ, ЛИЦЕМЕРИЕ,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62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КАДР ИЗ ФИЛЬМА </a:t>
            </a:r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dirty="0">
                <a:solidFill>
                  <a:schemeClr val="tx1"/>
                </a:solidFill>
              </a:rPr>
              <a:t>М</a:t>
            </a:r>
            <a:r>
              <a:rPr lang="ru-RU" sz="2400" dirty="0" smtClean="0">
                <a:solidFill>
                  <a:schemeClr val="tx1"/>
                </a:solidFill>
              </a:rPr>
              <a:t>аттео </a:t>
            </a:r>
            <a:r>
              <a:rPr lang="ru-RU" sz="2400" dirty="0" smtClean="0">
                <a:solidFill>
                  <a:schemeClr val="tx1"/>
                </a:solidFill>
              </a:rPr>
              <a:t>Фальконе»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lit.1september.ru/2009/13/0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65" y="1988840"/>
            <a:ext cx="7067543" cy="4320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771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8374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>
                <a:solidFill>
                  <a:srgbClr val="FF0000"/>
                </a:solidFill>
              </a:rPr>
              <a:t>Маттео</a:t>
            </a:r>
            <a:r>
              <a:rPr lang="ru-RU" dirty="0">
                <a:solidFill>
                  <a:srgbClr val="FF0000"/>
                </a:solidFill>
              </a:rPr>
              <a:t> Фальконе»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 descr="http://upload.wikimedia.org/wikipedia/ru/e/e2/%D0%9A%D0%B0%D0%B4%D1%80_%D0%B8%D0%B7_%D1%84%D0%B8%D0%BB%D1%8C%D0%BC%D0%B0_%D0%9C%D0%B0%D1%82%D1%82%D0%B5%D0%BE_%D0%A4%D0%B0%D0%BB%D1%8C%D0%BA%D0%BE%D0%BD%D0%B5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616624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47664" y="548680"/>
            <a:ext cx="6435048" cy="864096"/>
          </a:xfrm>
        </p:spPr>
        <p:txBody>
          <a:bodyPr/>
          <a:lstStyle/>
          <a:p>
            <a:r>
              <a:rPr lang="ru-RU" dirty="0" smtClean="0"/>
              <a:t>Кадр из фильма «Маттео Фальконе»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25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-fotki.yandex.ru/get/4304/plam-ya.d/0_4227d_8bd31415_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764704"/>
            <a:ext cx="5616625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842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8064896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75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Фортунато          Маттео Фальконе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8" y="2420888"/>
            <a:ext cx="3338512" cy="269239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420888"/>
            <a:ext cx="3336925" cy="2694575"/>
          </a:xfrm>
        </p:spPr>
      </p:pic>
    </p:spTree>
    <p:extLst>
      <p:ext uri="{BB962C8B-B14F-4D97-AF65-F5344CB8AC3E}">
        <p14:creationId xmlns:p14="http://schemas.microsoft.com/office/powerpoint/2010/main" val="1337876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764704"/>
            <a:ext cx="6408712" cy="545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396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Н.В.ГОГОЛЬ «Тарас Бульба»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ic.pics.livejournal.com/v_fedotov/23059444/118760/118760_6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865" y="2276872"/>
            <a:ext cx="4954270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871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64704"/>
            <a:ext cx="762000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084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386506"/>
              </p:ext>
            </p:extLst>
          </p:nvPr>
        </p:nvGraphicFramePr>
        <p:xfrm>
          <a:off x="1533207" y="1556792"/>
          <a:ext cx="6077585" cy="3956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</a:rPr>
                        <a:t>Маттео</a:t>
                      </a:r>
                      <a:r>
                        <a:rPr lang="ru-RU" sz="1800" dirty="0" smtClean="0">
                          <a:effectLst/>
                        </a:rPr>
                        <a:t>  </a:t>
                      </a:r>
                      <a:r>
                        <a:rPr lang="ru-RU" sz="1800" dirty="0">
                          <a:effectLst/>
                        </a:rPr>
                        <a:t>Фальконе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           </a:t>
                      </a:r>
                      <a:endParaRPr lang="ru-RU" sz="1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          </a:t>
                      </a:r>
                      <a:r>
                        <a:rPr lang="ru-RU" sz="1800" dirty="0">
                          <a:effectLst/>
                        </a:rPr>
                        <a:t>Общее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Тарас </a:t>
                      </a:r>
                      <a:r>
                        <a:rPr lang="ru-RU" sz="1800" dirty="0">
                          <a:effectLst/>
                        </a:rPr>
                        <a:t>Бульба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67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065657"/>
              </p:ext>
            </p:extLst>
          </p:nvPr>
        </p:nvGraphicFramePr>
        <p:xfrm>
          <a:off x="1533207" y="1700808"/>
          <a:ext cx="6077585" cy="3816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10668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</a:rPr>
                        <a:t>Маттео</a:t>
                      </a:r>
                      <a:r>
                        <a:rPr lang="ru-RU" sz="1800" dirty="0" smtClean="0">
                          <a:effectLst/>
                        </a:rPr>
                        <a:t>  </a:t>
                      </a:r>
                      <a:r>
                        <a:rPr lang="ru-RU" sz="1800" dirty="0">
                          <a:effectLst/>
                        </a:rPr>
                        <a:t>Фальконе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Общее 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Тарас </a:t>
                      </a:r>
                      <a:r>
                        <a:rPr lang="ru-RU" sz="1800" dirty="0">
                          <a:effectLst/>
                        </a:rPr>
                        <a:t>Бульба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9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Корсиканец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Богатый человек.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Опасный враг.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Похоронил сына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Думает о наследнике.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Смелость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Сила воли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Любовь к сыновьям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Живут по своим законам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Христиане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Чувство собственного      достоинства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Честь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Запорожец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Борец за веру христианскую, за Украину.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Ценит товарищество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Героически погибает.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Не похоронил сын</a:t>
                      </a:r>
                      <a:r>
                        <a:rPr lang="ru-RU" sz="1600" dirty="0">
                          <a:effectLst/>
                        </a:rPr>
                        <a:t>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32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44824"/>
            <a:ext cx="5688632" cy="4320480"/>
          </a:xfrm>
        </p:spPr>
      </p:pic>
    </p:spTree>
    <p:extLst>
      <p:ext uri="{BB962C8B-B14F-4D97-AF65-F5344CB8AC3E}">
        <p14:creationId xmlns:p14="http://schemas.microsoft.com/office/powerpoint/2010/main" val="39623043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412776"/>
            <a:ext cx="70567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sz="4400" b="1" i="1" dirty="0">
                <a:solidFill>
                  <a:srgbClr val="7030A0"/>
                </a:solidFill>
              </a:rPr>
              <a:t>Кто раз сумеет предать, тот много раз ещё </a:t>
            </a:r>
            <a:endParaRPr lang="ru-RU" altLang="uk-UA" sz="4400" b="1" i="1" dirty="0" smtClean="0">
              <a:solidFill>
                <a:srgbClr val="7030A0"/>
              </a:solidFill>
            </a:endParaRPr>
          </a:p>
          <a:p>
            <a:r>
              <a:rPr lang="ru-RU" altLang="uk-UA" sz="4400" b="1" i="1" dirty="0">
                <a:solidFill>
                  <a:srgbClr val="7030A0"/>
                </a:solidFill>
              </a:rPr>
              <a:t> </a:t>
            </a:r>
            <a:r>
              <a:rPr lang="ru-RU" altLang="uk-UA" sz="4400" b="1" i="1" dirty="0" smtClean="0">
                <a:solidFill>
                  <a:srgbClr val="7030A0"/>
                </a:solidFill>
              </a:rPr>
              <a:t>                             предаст</a:t>
            </a:r>
            <a:r>
              <a:rPr lang="ru-RU" altLang="uk-UA" sz="4400" b="1" i="1" dirty="0">
                <a:solidFill>
                  <a:srgbClr val="7030A0"/>
                </a:solidFill>
              </a:rPr>
              <a:t>…</a:t>
            </a:r>
          </a:p>
          <a:p>
            <a:r>
              <a:rPr lang="ru-RU" altLang="uk-UA" sz="4400" b="1" i="1" dirty="0">
                <a:solidFill>
                  <a:srgbClr val="7030A0"/>
                </a:solidFill>
              </a:rPr>
              <a:t>                                                                </a:t>
            </a:r>
            <a:r>
              <a:rPr lang="ru-RU" altLang="uk-UA" sz="4400" b="1" i="1" dirty="0" err="1">
                <a:solidFill>
                  <a:srgbClr val="7030A0"/>
                </a:solidFill>
              </a:rPr>
              <a:t>Лопе</a:t>
            </a:r>
            <a:r>
              <a:rPr lang="ru-RU" altLang="uk-UA" sz="4400" b="1" i="1" dirty="0">
                <a:solidFill>
                  <a:srgbClr val="7030A0"/>
                </a:solidFill>
              </a:rPr>
              <a:t> де Вега.</a:t>
            </a:r>
          </a:p>
        </p:txBody>
      </p:sp>
    </p:spTree>
    <p:extLst>
      <p:ext uri="{BB962C8B-B14F-4D97-AF65-F5344CB8AC3E}">
        <p14:creationId xmlns:p14="http://schemas.microsoft.com/office/powerpoint/2010/main" val="279553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Домашнее  задание</a:t>
            </a:r>
            <a:br>
              <a:rPr lang="ru-RU" dirty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2880320"/>
          </a:xfrm>
        </p:spPr>
        <p:txBody>
          <a:bodyPr>
            <a:normAutofit/>
          </a:bodyPr>
          <a:lstStyle/>
          <a:p>
            <a:r>
              <a:rPr lang="ru-RU" sz="4000" dirty="0"/>
              <a:t>Читать </a:t>
            </a:r>
            <a:r>
              <a:rPr lang="ru-RU" sz="4000" dirty="0" smtClean="0"/>
              <a:t>сказку-притчу</a:t>
            </a:r>
          </a:p>
          <a:p>
            <a:r>
              <a:rPr lang="ru-RU" sz="4000" dirty="0" smtClean="0"/>
              <a:t>А.де Сент-Экзюпери</a:t>
            </a:r>
          </a:p>
          <a:p>
            <a:r>
              <a:rPr lang="ru-RU" sz="4000" dirty="0" smtClean="0"/>
              <a:t>«Маленький принц»</a:t>
            </a:r>
            <a:endParaRPr lang="ru-RU" sz="4000" dirty="0" smtClean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6069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763284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76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3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52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1556792"/>
            <a:ext cx="65527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Новелла</a:t>
            </a:r>
            <a:r>
              <a:rPr lang="ru-RU" sz="2800" b="1" dirty="0">
                <a:solidFill>
                  <a:srgbClr val="C00000"/>
                </a:solidFill>
              </a:rPr>
              <a:t> – </a:t>
            </a:r>
            <a:r>
              <a:rPr lang="ru-RU" sz="2800" dirty="0">
                <a:solidFill>
                  <a:srgbClr val="C00000"/>
                </a:solidFill>
              </a:rPr>
              <a:t>небольшое эпическое произведение, сопоставимое с рассказом и отличающееся острым, быстро развивающимся сюжетом и отсутствием описательности. В центре внимания новеллы обычно лежит случай, влияющий на жизнь героя, раскрывающий его характер.</a:t>
            </a:r>
          </a:p>
        </p:txBody>
      </p:sp>
    </p:spTree>
    <p:extLst>
      <p:ext uri="{BB962C8B-B14F-4D97-AF65-F5344CB8AC3E}">
        <p14:creationId xmlns:p14="http://schemas.microsoft.com/office/powerpoint/2010/main" val="205197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748883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723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69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6400800" cy="54178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/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Словарная работа.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632848" cy="5544616"/>
          </a:xfrm>
        </p:spPr>
        <p:txBody>
          <a:bodyPr>
            <a:noAutofit/>
          </a:bodyPr>
          <a:lstStyle/>
          <a:p>
            <a:r>
              <a:rPr lang="ru-RU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Порто </a:t>
            </a:r>
            <a:r>
              <a:rPr lang="ru-RU" sz="1800" i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Веккьо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– городок на острове Корсика.</a:t>
            </a:r>
          </a:p>
          <a:p>
            <a:r>
              <a:rPr lang="ru-RU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Маки</a:t>
            </a:r>
            <a:r>
              <a:rPr lang="vi-VN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́́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– густая поросль молодых побегов, часто непроходимых даже для животных.</a:t>
            </a:r>
          </a:p>
          <a:p>
            <a:r>
              <a:rPr lang="ru-RU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Муфлон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– дикий баран.</a:t>
            </a:r>
          </a:p>
          <a:p>
            <a:pPr marL="285750" indent="-285750"/>
            <a:r>
              <a:rPr lang="ru-RU" sz="1800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Пастух-кочевник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ru-R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пастух, перегоняющий стадо на новые  пастбища </a:t>
            </a:r>
            <a:r>
              <a:rPr lang="ru-R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много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дней 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подряд</a:t>
            </a:r>
            <a:r>
              <a:rPr lang="ru-R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/>
            <a:r>
              <a:rPr lang="ru-RU" sz="1800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Корт</a:t>
            </a:r>
            <a:r>
              <a:rPr lang="ru-RU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небольшое селение</a:t>
            </a:r>
            <a:r>
              <a:rPr lang="ru-R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   </a:t>
            </a:r>
            <a:endParaRPr lang="ru-R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Прогалина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– место, свободное от зарослей.</a:t>
            </a:r>
          </a:p>
          <a:p>
            <a:r>
              <a:rPr lang="ru-RU" sz="1800" i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Caporale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– на  Корсике  по  традиции  капралами  называли  одно  из сословий.</a:t>
            </a:r>
          </a:p>
          <a:p>
            <a:r>
              <a:rPr lang="ru-RU" sz="1800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Вольтижеры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– отряды стрелков – помощников полиции.</a:t>
            </a:r>
          </a:p>
          <a:p>
            <a:r>
              <a:rPr lang="ru-RU" sz="1800" i="1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Carchera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– сумка для патронов.</a:t>
            </a:r>
          </a:p>
          <a:p>
            <a:r>
              <a:rPr lang="ru-RU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«Отче наш», «Верую», «Богородица», литания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– молитвы.</a:t>
            </a:r>
          </a:p>
          <a:p>
            <a:r>
              <a:rPr lang="ru-RU" sz="1800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Панихида</a:t>
            </a:r>
            <a:r>
              <a:rPr lang="ru-R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– поминальная молитва.</a:t>
            </a:r>
          </a:p>
          <a:p>
            <a:pPr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52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149</TotalTime>
  <Words>163</Words>
  <Application>Microsoft Office PowerPoint</Application>
  <PresentationFormat>Экран (4:3)</PresentationFormat>
  <Paragraphs>63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Garamond</vt:lpstr>
      <vt:lpstr>Times New Roman</vt:lpstr>
      <vt:lpstr>Verdana</vt:lpstr>
      <vt:lpstr>Натуральные материалы</vt:lpstr>
      <vt:lpstr>Проспер Мериме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Словарная работа.</vt:lpstr>
      <vt:lpstr>Презентация PowerPoint</vt:lpstr>
      <vt:lpstr>маки</vt:lpstr>
      <vt:lpstr>выбрать слова для характеристики главных героев</vt:lpstr>
      <vt:lpstr>КАДР ИЗ ФИЛЬМА «Маттео Фальконе»</vt:lpstr>
      <vt:lpstr>   «Маттео Фальконе» </vt:lpstr>
      <vt:lpstr>Презентация PowerPoint</vt:lpstr>
      <vt:lpstr>Презентация PowerPoint</vt:lpstr>
      <vt:lpstr>Фортунато          Маттео Фальконе</vt:lpstr>
      <vt:lpstr>Презентация PowerPoint</vt:lpstr>
      <vt:lpstr>Н.В.ГОГОЛЬ «Тарас Бульба»</vt:lpstr>
      <vt:lpstr>Презентация PowerPoint</vt:lpstr>
      <vt:lpstr>Презентация PowerPoint</vt:lpstr>
      <vt:lpstr>Итоги урока</vt:lpstr>
      <vt:lpstr>Презентация PowerPoint</vt:lpstr>
      <vt:lpstr>Домашнее  задание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Проспер Мериме «Маттео Фальконе»</dc:title>
  <dc:creator>Данил</dc:creator>
  <cp:lastModifiedBy>User</cp:lastModifiedBy>
  <cp:revision>34</cp:revision>
  <dcterms:created xsi:type="dcterms:W3CDTF">2014-01-25T16:10:02Z</dcterms:created>
  <dcterms:modified xsi:type="dcterms:W3CDTF">2017-05-10T11:15:33Z</dcterms:modified>
</cp:coreProperties>
</file>