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9" r:id="rId4"/>
    <p:sldId id="266" r:id="rId5"/>
    <p:sldId id="280" r:id="rId6"/>
    <p:sldId id="270" r:id="rId7"/>
    <p:sldId id="268" r:id="rId8"/>
    <p:sldId id="267" r:id="rId9"/>
    <p:sldId id="261" r:id="rId10"/>
    <p:sldId id="271" r:id="rId11"/>
    <p:sldId id="263" r:id="rId12"/>
    <p:sldId id="264" r:id="rId13"/>
    <p:sldId id="273" r:id="rId14"/>
    <p:sldId id="275" r:id="rId15"/>
    <p:sldId id="274" r:id="rId16"/>
    <p:sldId id="281" r:id="rId17"/>
    <p:sldId id="284" r:id="rId18"/>
    <p:sldId id="289" r:id="rId19"/>
    <p:sldId id="288" r:id="rId20"/>
    <p:sldId id="277" r:id="rId21"/>
    <p:sldId id="278" r:id="rId22"/>
    <p:sldId id="282" r:id="rId23"/>
    <p:sldId id="283" r:id="rId24"/>
    <p:sldId id="286" r:id="rId25"/>
    <p:sldId id="290" r:id="rId26"/>
    <p:sldId id="279" r:id="rId27"/>
    <p:sldId id="285" r:id="rId28"/>
    <p:sldId id="265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1" autoAdjust="0"/>
    <p:restoredTop sz="94660"/>
  </p:normalViewPr>
  <p:slideViewPr>
    <p:cSldViewPr>
      <p:cViewPr varScale="1">
        <p:scale>
          <a:sx n="45" d="100"/>
          <a:sy n="45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5134891732283465"/>
          <c:y val="0.89375000000000004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Хочешь ли ты стать банкиром?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 знаю</c:v>
                </c:pt>
                <c:pt idx="2">
                  <c:v>Может быть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69</c:v>
                </c:pt>
                <c:pt idx="1">
                  <c:v>12</c:v>
                </c:pt>
                <c:pt idx="2">
                  <c:v>9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FB17-4175-4CCA-810D-BC4F36A39BDF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C2BD-1FF5-42E9-85D7-5E9EF3858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45EC2-A7F4-4ED1-AB64-9CB328017B7E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F0181-8B48-4EC4-BE4A-CB68B8BE6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1C3DB-1BDC-49C7-911B-79C7606F6974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13088-6EC5-4D81-8667-F44FF4E5D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C13F7-FCB1-4F82-A097-D0C33565052F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B48BD-399B-47FE-A8A8-85EBBA46D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F168-91C2-4CD4-A808-9B4669A6940E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0023A-5789-4A20-9C2E-46F6D4366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13DA4-1826-408A-ABDD-20B962AF9357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8D25B-8BE9-4AAE-948E-EF2BD9E10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78AD5-DD3B-4950-9187-ECF8F69634E7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D4AFC-89D4-4C31-A209-C2F97A7A8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5E512-FCC7-4351-8A6B-E59FE2881F08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10A9D-F8D8-4FA1-82FA-354297A5D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4F929-584F-4AFC-8024-9D2189588A88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88C21-BC4C-42D2-AB6D-F0A1B67D1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EB80-F854-4363-A406-74679EDCFEE4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97E8D-1064-4DC6-8050-84A3639C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90BE-62B0-42F1-9C09-95971E562DF2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CA862-6740-4689-AEC2-4AD53D7BE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F47C86-D5CF-4D4D-AED2-625BDF0748AE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B6A1A3-F66C-4436-886C-F26765D21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lick02.begun.ru/click.jsp?url=Lr*Nw1xUVVTBzkQjWzbieEMoUg2BYljOKn7cKssZ8QGEgG-xYc0Idu3JqP8SosG6FrE-4oa4aVHHQbI04AecFpqIOaru0ritjxauYbgmppP6NrdZ5aukw5-fsoEknx-o0MJL5qDVo2jw8wFkTlaCbawOtmPNlfTE*1TVad0bcsNMBIknecwsyFbhFvo9zuRpsmVgS6IjFHRuM1wOxNdvvo1EqonKHQefD8AgGIf7qahZ5QwpdRZ7bS0PNZVdTIeCj9q8mhjckVsw842k5IzRni1sqXB96p-UoGCf2aUSJuEui-d0DOzQv43Cz8RjOiuTfRUtQhQfiBKeNyTliHlvjYgOCLA73BLTZUyEXrDuqKOqUGOkxVF8dFEk6Yu9zUQWQNN9ulGKktv1l55p59zlW9cOkufuX1XjQkDuGqKVHcIqiRHW&amp;eurl%5b%5d=Lr*Nw1NSU1JvrJdbiCY*RBJ1ZcRAPkFpMS6EW-jevtlw991k" TargetMode="Externa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057400"/>
            <a:ext cx="5580000" cy="2304000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Double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Профессия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банкир</a:t>
            </a:r>
          </a:p>
        </p:txBody>
      </p:sp>
    </p:spTree>
  </p:cSld>
  <p:clrMapOvr>
    <a:masterClrMapping/>
  </p:clrMapOvr>
  <p:transition advTm="2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new-day.com.ua/img/news/38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0"/>
            <a:ext cx="2057400" cy="1676400"/>
          </a:xfrm>
          <a:prstGeom prst="rect">
            <a:avLst/>
          </a:prstGeom>
          <a:noFill/>
        </p:spPr>
      </p:pic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2352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Древний Рим</a:t>
            </a:r>
          </a:p>
        </p:txBody>
      </p:sp>
      <p:sp>
        <p:nvSpPr>
          <p:cNvPr id="22532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457200" y="5791200"/>
            <a:ext cx="990600" cy="533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Rectangle 6"/>
          <p:cNvSpPr>
            <a:spLocks noGrp="1"/>
          </p:cNvSpPr>
          <p:nvPr>
            <p:ph type="body" idx="4294967295"/>
          </p:nvPr>
        </p:nvSpPr>
        <p:spPr>
          <a:xfrm>
            <a:off x="381000" y="990600"/>
            <a:ext cx="8229600" cy="5364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Банкиры назывались </a:t>
            </a:r>
            <a:r>
              <a:rPr lang="ru-RU" b="1" i="1" dirty="0" err="1" smtClean="0"/>
              <a:t>менсариями</a:t>
            </a:r>
            <a:r>
              <a:rPr lang="ru-RU" dirty="0" smtClean="0"/>
              <a:t> (</a:t>
            </a:r>
            <a:r>
              <a:rPr lang="ru-RU" dirty="0" err="1" smtClean="0"/>
              <a:t>mensarii</a:t>
            </a:r>
            <a:r>
              <a:rPr lang="ru-RU" dirty="0" smtClean="0"/>
              <a:t>) и </a:t>
            </a:r>
            <a:r>
              <a:rPr lang="ru-RU" b="1" i="1" dirty="0" err="1" smtClean="0"/>
              <a:t>аргентариями</a:t>
            </a:r>
            <a:r>
              <a:rPr lang="ru-RU" dirty="0" smtClean="0"/>
              <a:t> (</a:t>
            </a:r>
            <a:r>
              <a:rPr lang="ru-RU" dirty="0" err="1" smtClean="0"/>
              <a:t>аrgentarii</a:t>
            </a:r>
            <a:r>
              <a:rPr lang="ru-RU" dirty="0" smtClean="0"/>
              <a:t>). 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err="1" smtClean="0"/>
              <a:t>Mensarii</a:t>
            </a:r>
            <a:r>
              <a:rPr lang="ru-RU" dirty="0" smtClean="0"/>
              <a:t>, или </a:t>
            </a:r>
            <a:r>
              <a:rPr lang="ru-RU" dirty="0" err="1" smtClean="0"/>
              <a:t>mensalarii</a:t>
            </a:r>
            <a:r>
              <a:rPr lang="ru-RU" dirty="0" smtClean="0"/>
              <a:t> – это буквальный перевод греческого слова </a:t>
            </a:r>
            <a:r>
              <a:rPr lang="ru-RU" dirty="0" err="1" smtClean="0"/>
              <a:t>τραπεζίται</a:t>
            </a:r>
            <a:r>
              <a:rPr lang="ru-RU" dirty="0" smtClean="0"/>
              <a:t>. 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err="1" smtClean="0"/>
              <a:t>Аргентарии</a:t>
            </a:r>
            <a:r>
              <a:rPr lang="ru-RU" dirty="0" smtClean="0"/>
              <a:t> принимали вклады, давали кредиты, через них можно было перевести деньги в другой город.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2352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Средние века</a:t>
            </a:r>
          </a:p>
        </p:txBody>
      </p:sp>
      <p:sp>
        <p:nvSpPr>
          <p:cNvPr id="23560" name="Rectangle 8"/>
          <p:cNvSpPr>
            <a:spLocks noGrp="1"/>
          </p:cNvSpPr>
          <p:nvPr>
            <p:ph type="body" idx="4294967295"/>
          </p:nvPr>
        </p:nvSpPr>
        <p:spPr>
          <a:xfrm>
            <a:off x="533400" y="1066800"/>
            <a:ext cx="8229600" cy="61722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smtClean="0"/>
              <a:t>Банкиров из-за разнообразия местных монетных систем называли </a:t>
            </a:r>
            <a:r>
              <a:rPr lang="ru-RU" sz="3600" b="1" i="1" smtClean="0"/>
              <a:t>менялами</a:t>
            </a:r>
            <a:r>
              <a:rPr lang="ru-RU" sz="3600" smtClean="0"/>
              <a:t>!</a:t>
            </a:r>
            <a:r>
              <a:rPr lang="ru-RU" smtClean="0"/>
              <a:t> </a:t>
            </a:r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Затем им начали давать на хранение денежные капиталы и поручалось производство платежей. Лавки менял располагались на рыночных площадях, где у стола (banco), покрытого зеленым сукном, они вели свою торговлю.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d/d1/Romanreliefbank.jpg/255px-Romanreliefban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2428875" cy="2257426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Grp="1"/>
          </p:cNvSpPr>
          <p:nvPr>
            <p:ph type="body" idx="4294967295"/>
          </p:nvPr>
        </p:nvSpPr>
        <p:spPr>
          <a:xfrm>
            <a:off x="914400" y="228600"/>
            <a:ext cx="8229600" cy="6477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dirty="0" smtClean="0"/>
              <a:t>Менялы в Италии постепенно стали называться </a:t>
            </a:r>
            <a:r>
              <a:rPr lang="ru-RU" sz="3600" b="1" i="1" dirty="0" smtClean="0"/>
              <a:t>банкирами</a:t>
            </a:r>
            <a:r>
              <a:rPr lang="ru-RU" sz="3600" dirty="0" smtClean="0"/>
              <a:t>, </a:t>
            </a:r>
            <a:r>
              <a:rPr lang="ru-RU" sz="3600" dirty="0" err="1" smtClean="0"/>
              <a:t>bancherii</a:t>
            </a:r>
            <a:r>
              <a:rPr lang="ru-RU" sz="3600" dirty="0" smtClean="0"/>
              <a:t> (от </a:t>
            </a:r>
            <a:r>
              <a:rPr lang="ru-RU" sz="3600" dirty="0" err="1" smtClean="0"/>
              <a:t>banco</a:t>
            </a:r>
            <a:r>
              <a:rPr lang="ru-RU" sz="3600" dirty="0" smtClean="0"/>
              <a:t> — стол, прилавок).</a:t>
            </a:r>
            <a:r>
              <a:rPr lang="ru-RU" dirty="0" smtClean="0"/>
              <a:t> </a:t>
            </a: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pPr algn="ctr">
              <a:buFont typeface="Arial" charset="0"/>
              <a:buNone/>
            </a:pPr>
            <a:endParaRPr lang="ru-RU" dirty="0" smtClean="0"/>
          </a:p>
          <a:p>
            <a:pPr algn="ctr">
              <a:buFont typeface="Arial" charset="0"/>
              <a:buNone/>
            </a:pPr>
            <a:r>
              <a:rPr lang="ru-RU" dirty="0" smtClean="0"/>
              <a:t>    Производство платежей путём списывания в книгах банкиров со счета одних на счёт других оказалось наилучшим способом платежа, устраняющим все неудобства перевозки, оценки, со считывания разнообразной монеты.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айл:Christus austreib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200400"/>
            <a:ext cx="3048000" cy="3505200"/>
          </a:xfrm>
          <a:prstGeom prst="rect">
            <a:avLst/>
          </a:prstGeom>
          <a:noFill/>
        </p:spPr>
      </p:pic>
      <p:sp>
        <p:nvSpPr>
          <p:cNvPr id="28675" name="AutoShape 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381000" y="5867400"/>
            <a:ext cx="990600" cy="533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Rectangle 5"/>
          <p:cNvSpPr>
            <a:spLocks noGrp="1"/>
          </p:cNvSpPr>
          <p:nvPr>
            <p:ph type="body" idx="4294967295"/>
          </p:nvPr>
        </p:nvSpPr>
        <p:spPr>
          <a:xfrm>
            <a:off x="-457200" y="228600"/>
            <a:ext cx="8229600" cy="589756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В Генуе с XII века </a:t>
            </a:r>
            <a:endParaRPr lang="en-US" sz="4000" dirty="0" smtClean="0"/>
          </a:p>
          <a:p>
            <a:pPr algn="ctr">
              <a:buNone/>
            </a:pPr>
            <a:r>
              <a:rPr lang="ru-RU" sz="4000" dirty="0" smtClean="0"/>
              <a:t>менял начали называть </a:t>
            </a:r>
            <a:r>
              <a:rPr lang="ru-RU" sz="4000" b="1" i="1" dirty="0" smtClean="0"/>
              <a:t>банкирами</a:t>
            </a:r>
            <a:r>
              <a:rPr lang="ru-RU" sz="4000" dirty="0" smtClean="0"/>
              <a:t> </a:t>
            </a:r>
            <a:endParaRPr lang="en-US" sz="4000" dirty="0" smtClean="0"/>
          </a:p>
          <a:p>
            <a:pPr algn="ctr">
              <a:buNone/>
            </a:pPr>
            <a:r>
              <a:rPr lang="ru-RU" sz="4000" dirty="0" smtClean="0"/>
              <a:t>(</a:t>
            </a:r>
            <a:r>
              <a:rPr lang="ru-RU" sz="4000" dirty="0" err="1" smtClean="0"/>
              <a:t>bancherii</a:t>
            </a:r>
            <a:r>
              <a:rPr lang="ru-RU" sz="4000" dirty="0" smtClean="0"/>
              <a:t>,— от итальянского </a:t>
            </a:r>
            <a:r>
              <a:rPr lang="ru-RU" sz="4000" dirty="0" err="1" smtClean="0"/>
              <a:t>banco</a:t>
            </a:r>
            <a:r>
              <a:rPr lang="ru-RU" sz="4000" dirty="0" smtClean="0"/>
              <a:t>, лавка, скамья: менялы производили свои операции за скамьями, поставленными на городской площади)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2819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Киевская Русь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6628" name="Rectangle 4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dirty="0" smtClean="0"/>
              <a:t>Ростовщики</a:t>
            </a:r>
            <a:r>
              <a:rPr lang="ru-RU" dirty="0" smtClean="0"/>
              <a:t> появились в 1113 году по уставу Владимира </a:t>
            </a:r>
            <a:r>
              <a:rPr lang="ru-RU" dirty="0" err="1" smtClean="0"/>
              <a:t>Всеволодича</a:t>
            </a:r>
            <a:r>
              <a:rPr lang="ru-RU" dirty="0" smtClean="0"/>
              <a:t>, предоставлявшие деньги взаймы под проценты. </a:t>
            </a:r>
          </a:p>
        </p:txBody>
      </p:sp>
      <p:pic>
        <p:nvPicPr>
          <p:cNvPr id="15364" name="Picture 4" descr="https://lh5.googleusercontent.com/-cltAwAlnrfc/Tq_jWPHZlYI/AAAAAAAAIEg/GX6wgrC2qgA/paraz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276600"/>
            <a:ext cx="3429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XII — н. XIII в. -  новгородский купец </a:t>
            </a:r>
            <a:r>
              <a:rPr lang="ru-RU" sz="2400" dirty="0" err="1" smtClean="0"/>
              <a:t>Климята</a:t>
            </a:r>
            <a:r>
              <a:rPr lang="ru-RU" sz="2400" dirty="0" smtClean="0"/>
              <a:t> (</a:t>
            </a:r>
            <a:r>
              <a:rPr lang="ru-RU" sz="2400" dirty="0" err="1" smtClean="0"/>
              <a:t>Климент</a:t>
            </a:r>
            <a:r>
              <a:rPr lang="ru-RU" sz="2400" dirty="0" smtClean="0"/>
              <a:t>), сочетал свою широкую торговую деятельность с предоставлением кредитов (отдачей денег в рост);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XVII век - братья </a:t>
            </a:r>
            <a:r>
              <a:rPr lang="ru-RU" sz="2400" dirty="0" err="1" smtClean="0"/>
              <a:t>Босовы</a:t>
            </a:r>
            <a:r>
              <a:rPr lang="ru-RU" sz="2400" dirty="0" smtClean="0"/>
              <a:t>, вели торговлю с Архангельском и Ярославлем, скупали товары и на местных рынках Приморья, покупали также деревни в расчете на получение большого количества хлеба для продажи, занимались ростовщичеством;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первым придворным банкиром при Екатерине II был голландец Фредерике;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  в Уголовном Уложении Российской Империи (1903) ростовщичество считается преступлением.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424233">
            <a:off x="-835025" y="2511425"/>
            <a:ext cx="5718175" cy="1304925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609600"/>
            <a:ext cx="8229600" cy="624840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</a:t>
            </a:r>
            <a:r>
              <a:rPr lang="ru-RU" b="1" smtClean="0"/>
              <a:t>Значимость и необходимость квалифицированных банкиров на сегодняшний день невероятно велика.</a:t>
            </a:r>
            <a:r>
              <a:rPr lang="ru-RU" smtClean="0"/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Ни одна экономически развитая страна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не сможет процветать без людей, способных наладить механизм осуществления денежных операций как внутри-, так и внешне-государственного масштаба.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ransition advTm="10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0"/>
            <a:ext cx="68446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Опрос  школьников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01319042"/>
              </p:ext>
            </p:extLst>
          </p:nvPr>
        </p:nvGraphicFramePr>
        <p:xfrm>
          <a:off x="762000" y="1397000"/>
          <a:ext cx="7924800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52400"/>
            <a:ext cx="4876800" cy="68580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Рейтинг ВУЗов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59363"/>
          </a:xfrm>
        </p:spPr>
        <p:txBody>
          <a:bodyPr/>
          <a:lstStyle/>
          <a:p>
            <a:pPr marL="457200" indent="-457200"/>
            <a:r>
              <a:rPr lang="ru-RU" sz="2000" dirty="0" smtClean="0"/>
              <a:t>Санкт-Петербургский государственный университет экономики и финансов</a:t>
            </a:r>
          </a:p>
          <a:p>
            <a:r>
              <a:rPr lang="ru-RU" sz="2000" dirty="0" smtClean="0"/>
              <a:t>Государственный университет управления (Москва)</a:t>
            </a:r>
          </a:p>
          <a:p>
            <a:r>
              <a:rPr lang="ru-RU" sz="2000" dirty="0" smtClean="0"/>
              <a:t>Финансовая академия при Правительстве Российской Федерации (Москва)</a:t>
            </a:r>
          </a:p>
          <a:p>
            <a:r>
              <a:rPr lang="ru-RU" sz="2000" dirty="0" smtClean="0"/>
              <a:t>Государственный университет - Высшая школа экономики (Москва)</a:t>
            </a:r>
          </a:p>
          <a:p>
            <a:r>
              <a:rPr lang="ru-RU" sz="2000" dirty="0" smtClean="0"/>
              <a:t>Российская экономическая академия (Москва)</a:t>
            </a:r>
          </a:p>
          <a:p>
            <a:r>
              <a:rPr lang="ru-RU" sz="2000" dirty="0" smtClean="0"/>
              <a:t>Санкт-Петербургский государственный инженерно-экономический университет</a:t>
            </a:r>
          </a:p>
          <a:p>
            <a:r>
              <a:rPr lang="ru-RU" sz="2000" dirty="0" smtClean="0"/>
              <a:t>Всероссийский заочный финансово-экономический институт (Москва)</a:t>
            </a:r>
          </a:p>
          <a:p>
            <a:r>
              <a:rPr lang="ru-RU" sz="2000" dirty="0" smtClean="0"/>
              <a:t>Байкальский государственный университет экономики и права</a:t>
            </a:r>
          </a:p>
          <a:p>
            <a:r>
              <a:rPr lang="ru-RU" sz="2000" dirty="0" smtClean="0"/>
              <a:t>Московский государственный университет экономики, статистики и информатики</a:t>
            </a:r>
          </a:p>
          <a:p>
            <a:r>
              <a:rPr lang="ru-RU" sz="2000" dirty="0" smtClean="0"/>
              <a:t>Белгородский университет потребительской кооперации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57200"/>
            <a:ext cx="70104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Костик Кристина Алексеевна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«А» класс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295400" y="3276600"/>
            <a:ext cx="701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Constantia" pitchFamily="18" charset="0"/>
              </a:rPr>
              <a:t>МОУ СОШ № </a:t>
            </a:r>
            <a:r>
              <a:rPr lang="ru-RU" sz="3200" b="1" dirty="0" smtClean="0">
                <a:latin typeface="Constantia" pitchFamily="18" charset="0"/>
              </a:rPr>
              <a:t>9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85800" y="4495800"/>
            <a:ext cx="7620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Руководитель проекта: </a:t>
            </a:r>
          </a:p>
          <a:p>
            <a:endParaRPr lang="ru-RU" sz="3200" b="1">
              <a:latin typeface="Constantia" pitchFamily="18" charset="0"/>
            </a:endParaRPr>
          </a:p>
          <a:p>
            <a:pPr algn="ctr"/>
            <a:r>
              <a:rPr lang="ru-RU" sz="3200" b="1" i="1">
                <a:latin typeface="Constantia" pitchFamily="18" charset="0"/>
              </a:rPr>
              <a:t>Реуцкая Нина Владимировна</a:t>
            </a:r>
          </a:p>
        </p:txBody>
      </p:sp>
    </p:spTree>
  </p:cSld>
  <p:clrMapOvr>
    <a:masterClrMapping/>
  </p:clrMapOvr>
  <p:transition spd="med" advTm="2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810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Профессия банкира привлекала к себе людей не только благодаря высокому общественному назначению банков, не только благодаря хорошим гарантиям личного материального благополучия людей, работающих в нем, но и тем, что банкир - это интересная и сложная профессия, он должен обладать широким кругозором, достаточной культурой, многосторонними знаниями развития природы и общественных отношений.</a:t>
            </a:r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Подготовка банковских работников осуществляется в рамках специальности "Финансы и кредит".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Это предполагает изучение студентом следующих четырех групп дисциплин:</a:t>
            </a:r>
          </a:p>
          <a:p>
            <a:r>
              <a:rPr lang="ru-RU" sz="2000" dirty="0" smtClean="0"/>
              <a:t>общих гуманитарных и социально-экономических дисциплин;</a:t>
            </a:r>
          </a:p>
          <a:p>
            <a:r>
              <a:rPr lang="ru-RU" sz="2000" dirty="0" smtClean="0"/>
              <a:t>математических и общих естественно - научных дисциплин;</a:t>
            </a:r>
          </a:p>
          <a:p>
            <a:r>
              <a:rPr lang="ru-RU" sz="2000" dirty="0" err="1" smtClean="0"/>
              <a:t>общепрофессиональных</a:t>
            </a:r>
            <a:r>
              <a:rPr lang="ru-RU" sz="2000" dirty="0" smtClean="0"/>
              <a:t> дисциплин (для данной специальности);</a:t>
            </a:r>
          </a:p>
          <a:p>
            <a:r>
              <a:rPr lang="ru-RU" sz="2000" dirty="0" smtClean="0"/>
              <a:t>специальных дисциплин.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dirty="0" smtClean="0">
                <a:latin typeface="Comic Sans MS" pitchFamily="66" charset="0"/>
              </a:rPr>
              <a:t>    Профессиональные качества:</a:t>
            </a:r>
          </a:p>
          <a:p>
            <a:pPr>
              <a:buFont typeface="Arial" charset="0"/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оперативность;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эрудиция;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ответственность;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дисциплинированность;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порядочность;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err="1" smtClean="0"/>
              <a:t>коммунибабельность</a:t>
            </a:r>
            <a:r>
              <a:rPr lang="ru-RU" sz="3600" b="1" dirty="0" smtClean="0"/>
              <a:t>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pic>
        <p:nvPicPr>
          <p:cNvPr id="9217" name="Picture 1" descr="C:\Documents and Settings\Levoo\Мои документы\Downloads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143000"/>
            <a:ext cx="2686050" cy="2714625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5715000"/>
            <a:ext cx="5181600" cy="92333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Профессия в лицах</a:t>
            </a:r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2" descr="Геращенко Виктор Владимирович - его биография и жизнеописа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85800"/>
            <a:ext cx="1752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3" descr="Майринк Густав - его биография и жизнеописа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886200"/>
            <a:ext cx="1962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3657600" y="6019800"/>
            <a:ext cx="243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Густав </a:t>
            </a: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Майринк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2667000" y="457200"/>
            <a:ext cx="2819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Геращенко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Виктор Владимирович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0" y="1600200"/>
            <a:ext cx="563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Выпускник Московского финансового института (1960), начал работать бухгалтером в Госбанке СССР. В 1961 году стал бухгалтером Внешторгбанка СССР, затем назначен инспектором, потом экспертом и начальником отдела Внешторгбанка.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4419600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 1889 году вместе с племянником поэта </a:t>
            </a:r>
            <a:r>
              <a:rPr lang="ru-RU" dirty="0" err="1" smtClean="0"/>
              <a:t>Кристиана</a:t>
            </a:r>
            <a:r>
              <a:rPr lang="ru-RU" dirty="0" smtClean="0"/>
              <a:t> Моргенштерна </a:t>
            </a:r>
            <a:r>
              <a:rPr lang="ru-RU" dirty="0" err="1" smtClean="0"/>
              <a:t>Майринк</a:t>
            </a:r>
            <a:r>
              <a:rPr lang="ru-RU" dirty="0" smtClean="0"/>
              <a:t> основал торговый банк под названием «Майер и Моргенштерн», который некоторое время функционировал довольно успешно.</a:t>
            </a:r>
            <a:endParaRPr lang="ru-RU" dirty="0"/>
          </a:p>
        </p:txBody>
      </p:sp>
    </p:spTree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" descr="Пибоди Джордж - его биография и жизнеописа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09600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2" descr="Степич Герберт - его биография и жизнеописа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343400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2286000" y="457200"/>
            <a:ext cx="2514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Пибоди Джордж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3962400" y="6096000"/>
            <a:ext cx="2819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Степич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Герберт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7000" y="1219200"/>
            <a:ext cx="586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Коренной американец Джордж </a:t>
            </a:r>
            <a:r>
              <a:rPr lang="ru-RU" dirty="0" err="1" smtClean="0"/>
              <a:t>Пибоди</a:t>
            </a:r>
            <a:r>
              <a:rPr lang="ru-RU" dirty="0" smtClean="0"/>
              <a:t> почти полжизни прожил в Англии. В середине XIX века его банк с помощью капитала Старого Света финансировал промышленное развитие молодой республики. Без </a:t>
            </a:r>
            <a:r>
              <a:rPr lang="ru-RU" dirty="0" err="1" smtClean="0"/>
              <a:t>Пибоди</a:t>
            </a:r>
            <a:r>
              <a:rPr lang="ru-RU" dirty="0" smtClean="0"/>
              <a:t> экономика США развивалась бы не столь быстрыми темпами. И уж совершенно точно, без </a:t>
            </a:r>
            <a:r>
              <a:rPr lang="ru-RU" dirty="0" err="1" smtClean="0"/>
              <a:t>Пибоди</a:t>
            </a:r>
            <a:r>
              <a:rPr lang="ru-RU" dirty="0" smtClean="0"/>
              <a:t> не появилась бы империя Дж. П. Моргана.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3962400"/>
            <a:ext cx="571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Первопроходец и эксперт по Центральной и Восточной Европе. 20 лет назад, за три года до падения Железного занавеса, в Венгрии был открыт первый </a:t>
            </a:r>
            <a:r>
              <a:rPr lang="ru-RU" dirty="0" err="1" smtClean="0">
                <a:hlinkClick r:id="rId5"/>
              </a:rPr>
              <a:t>Райффайзен</a:t>
            </a:r>
            <a:r>
              <a:rPr lang="ru-RU" dirty="0" smtClean="0"/>
              <a:t> банк. Следуя своему видению, Герберт </a:t>
            </a:r>
            <a:r>
              <a:rPr lang="ru-RU" dirty="0" err="1" smtClean="0"/>
              <a:t>Степич</a:t>
            </a:r>
            <a:r>
              <a:rPr lang="ru-RU" dirty="0" smtClean="0"/>
              <a:t> создал уникальную сеть банков РЦБ и </a:t>
            </a:r>
            <a:r>
              <a:rPr lang="ru-RU" dirty="0" err="1" smtClean="0"/>
              <a:t>Райффайзен</a:t>
            </a:r>
            <a:r>
              <a:rPr lang="ru-RU" dirty="0" smtClean="0"/>
              <a:t> </a:t>
            </a:r>
            <a:r>
              <a:rPr lang="ru-RU" dirty="0" err="1" smtClean="0"/>
              <a:t>Интернациональ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1295400" y="789467"/>
            <a:ext cx="35814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Татьяна Парамонова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08967" y="2514600"/>
            <a:ext cx="4120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сентября 1998 до сентября 2007 — первый заместитель председателя Центрального банка России. Заместитель управляющего от Российской Федерации в Международном валютном фонде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3305175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253189"/>
      </p:ext>
    </p:extLst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165691"/>
            <a:ext cx="4876800" cy="68580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Мой опыт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593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Изучение биографии известных банкиров;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Проведение анкетирования; 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Составление рейтинга лучших ВУЗов, обучающих данной профессии;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Выявление профессиональных качеств банкира;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52400"/>
            <a:ext cx="4876800" cy="68580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Список   литературы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err="1" smtClean="0"/>
              <a:t>Википедия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Ростовщичество., -  М., 1985 г.</a:t>
            </a:r>
          </a:p>
          <a:p>
            <a:pPr marL="514350" indent="-514350">
              <a:buAutoNum type="arabicPeriod"/>
            </a:pPr>
            <a:r>
              <a:rPr lang="ru-RU" dirty="0" smtClean="0"/>
              <a:t>Банкиры. </a:t>
            </a:r>
            <a:r>
              <a:rPr lang="ru-RU" dirty="0" err="1" smtClean="0"/>
              <a:t>Ру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Биография. </a:t>
            </a:r>
            <a:r>
              <a:rPr lang="ru-RU" dirty="0" err="1" smtClean="0"/>
              <a:t>Ру</a:t>
            </a:r>
            <a:r>
              <a:rPr lang="ru-RU" dirty="0" smtClean="0"/>
              <a:t> </a:t>
            </a:r>
          </a:p>
          <a:p>
            <a:pPr marL="514350" indent="-514350">
              <a:buAutoNum type="arabicPeriod"/>
            </a:pPr>
            <a:r>
              <a:rPr lang="ru-RU" dirty="0" smtClean="0"/>
              <a:t>Банки и банкиры., - «Лидер», </a:t>
            </a:r>
            <a:r>
              <a:rPr lang="ru-RU" dirty="0" err="1" smtClean="0"/>
              <a:t>Сп</a:t>
            </a:r>
            <a:r>
              <a:rPr lang="ru-RU" dirty="0" smtClean="0"/>
              <a:t>., 2002 г. </a:t>
            </a:r>
            <a:endParaRPr lang="ru-RU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457200"/>
            <a:ext cx="6248400" cy="2608800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Double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381000"/>
            <a:ext cx="8382000" cy="624840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latin typeface="Comic Sans MS" pitchFamily="66" charset="0"/>
              </a:rPr>
              <a:t>Актуальность проекта: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/>
              <a:t> </a:t>
            </a:r>
            <a:r>
              <a:rPr lang="ru-RU" sz="2000" b="1" dirty="0" smtClean="0"/>
              <a:t>банкир – это  лидирующая и модная профессия в настоящее время,  характеризующаяся не только большим запасом знаний, но и расширяет диапазоны сфер деятельности.</a:t>
            </a:r>
            <a:r>
              <a:rPr lang="ru-RU" dirty="0" smtClean="0"/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b="1" dirty="0" smtClean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Comic Sans MS" pitchFamily="66" charset="0"/>
              </a:rPr>
              <a:t>Цели и задачи:</a:t>
            </a:r>
          </a:p>
          <a:p>
            <a:pPr algn="ctr">
              <a:lnSpc>
                <a:spcPct val="90000"/>
              </a:lnSpc>
            </a:pPr>
            <a:r>
              <a:rPr lang="ru-RU" dirty="0" smtClean="0"/>
              <a:t>познакомиться с историей развития ремесла;</a:t>
            </a:r>
          </a:p>
          <a:p>
            <a:pPr algn="ctr">
              <a:lnSpc>
                <a:spcPct val="90000"/>
              </a:lnSpc>
            </a:pPr>
            <a:r>
              <a:rPr lang="ru-RU" dirty="0" smtClean="0"/>
              <a:t>изучить многогранность данной профессии;</a:t>
            </a:r>
          </a:p>
          <a:p>
            <a:pPr algn="ctr">
              <a:lnSpc>
                <a:spcPct val="90000"/>
              </a:lnSpc>
            </a:pPr>
            <a:r>
              <a:rPr lang="ru-RU" dirty="0" smtClean="0"/>
              <a:t>повысить рентабельность профессии;</a:t>
            </a:r>
          </a:p>
          <a:p>
            <a:pPr algn="ctr">
              <a:lnSpc>
                <a:spcPct val="90000"/>
              </a:lnSpc>
            </a:pPr>
            <a:r>
              <a:rPr lang="ru-RU" dirty="0" smtClean="0"/>
              <a:t>применить полученные знания на собственном опыте.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/>
          </p:cNvSpPr>
          <p:nvPr>
            <p:ph type="body" idx="4294967295"/>
          </p:nvPr>
        </p:nvSpPr>
        <p:spPr>
          <a:xfrm>
            <a:off x="457200" y="457200"/>
            <a:ext cx="8229600" cy="6202363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3600" dirty="0" smtClean="0"/>
              <a:t>Непосредственное значение слова восходит к итальянскому слова </a:t>
            </a:r>
            <a:r>
              <a:rPr lang="ru-RU" sz="3600" b="1" dirty="0" err="1" smtClean="0"/>
              <a:t>banco</a:t>
            </a:r>
            <a:r>
              <a:rPr lang="ru-RU" sz="3600" dirty="0" smtClean="0"/>
              <a:t> — «стол»,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3600" dirty="0" smtClean="0"/>
              <a:t> а банкир — </a:t>
            </a:r>
            <a:r>
              <a:rPr lang="ru-RU" sz="3600" b="1" dirty="0" smtClean="0"/>
              <a:t>«человек, работающий за столом».</a:t>
            </a:r>
            <a:r>
              <a:rPr lang="ru-RU" sz="3600" dirty="0" smtClean="0"/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sz="3600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3600" dirty="0" smtClean="0"/>
              <a:t>На деле же банкир — это многогранный специалист, отличающийся склонностью к прогнозированию и аналитическим складом ума.  </a:t>
            </a:r>
          </a:p>
        </p:txBody>
      </p:sp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2514600"/>
            <a:ext cx="5638800" cy="92333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История ремесла</a:t>
            </a:r>
          </a:p>
        </p:txBody>
      </p:sp>
    </p:spTree>
  </p:cSld>
  <p:clrMapOvr>
    <a:masterClrMapping/>
  </p:clrMapOvr>
  <p:transition advTm="1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28600"/>
            <a:ext cx="8229600" cy="662940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Исторически профессия банкира сформировалась относительно недавно, дополнив качества известных на Руси ростовщиков. После появления банков, выступающих посредниками в крупных денежных сделках, появилась потребность в работниках, умеющих верно оперировать денежными платежами, ссудами и кредитами. Именно в это время возникает новая профессия: банкир — посредник и оператор кредитной системы страны.…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 advTm="10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z="4400" dirty="0" err="1" smtClean="0">
                <a:hlinkClick r:id="rId3" action="ppaction://hlinksldjump"/>
              </a:rPr>
              <a:t>Вавилония</a:t>
            </a:r>
            <a:endParaRPr lang="ru-RU" sz="4400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ru-RU" sz="4400" dirty="0" smtClean="0">
                <a:hlinkClick r:id="rId4" action="ppaction://hlinksldjump"/>
              </a:rPr>
              <a:t>Древняя Греция</a:t>
            </a:r>
            <a:endParaRPr lang="ru-RU" sz="4400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ru-RU" sz="4400" dirty="0" smtClean="0">
                <a:hlinkClick r:id="rId4" action="ppaction://hlinksldjump"/>
              </a:rPr>
              <a:t>Древний Рим</a:t>
            </a:r>
            <a:endParaRPr lang="ru-RU" sz="4400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ru-RU" sz="4400" dirty="0" smtClean="0">
                <a:hlinkClick r:id="rId5" action="ppaction://hlinksldjump"/>
              </a:rPr>
              <a:t>Средние века</a:t>
            </a:r>
            <a:endParaRPr lang="ru-RU" sz="4400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ru-RU" sz="4400" dirty="0" smtClean="0">
                <a:hlinkClick r:id="rId6" action="ppaction://hlinksldjump"/>
              </a:rPr>
              <a:t>Киевская Русь</a:t>
            </a:r>
            <a:endParaRPr lang="ru-RU" sz="4400" dirty="0" smtClean="0"/>
          </a:p>
          <a:p>
            <a:pPr marL="609600" indent="-609600">
              <a:buFont typeface="Arial" charset="0"/>
              <a:buNone/>
            </a:pPr>
            <a:endParaRPr lang="ru-RU" sz="4400" dirty="0" smtClean="0"/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2438400" y="304800"/>
            <a:ext cx="6172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История ремесла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2352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Вавилония</a:t>
            </a:r>
          </a:p>
        </p:txBody>
      </p:sp>
      <p:sp>
        <p:nvSpPr>
          <p:cNvPr id="2048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5943600"/>
            <a:ext cx="914400" cy="533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5943600"/>
            <a:ext cx="914400" cy="533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Rectangle 7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smtClean="0"/>
              <a:t>VIII веке до н. э.</a:t>
            </a:r>
            <a:r>
              <a:rPr lang="ru-RU" smtClean="0"/>
              <a:t> </a:t>
            </a:r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Вавилонским купцам был известен </a:t>
            </a:r>
            <a:r>
              <a:rPr lang="ru-RU" smtClean="0">
                <a:latin typeface="Times New Roman" pitchFamily="18" charset="0"/>
              </a:rPr>
              <a:t>банковский билет</a:t>
            </a:r>
            <a:r>
              <a:rPr lang="ru-RU" smtClean="0"/>
              <a:t>, называвшийся гуду (hudu) и имевший обращение наравне с золотом.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umizmat.ru/netcat_files/Image/320px-Matsys_the_moneylen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657600"/>
            <a:ext cx="3048000" cy="2867025"/>
          </a:xfrm>
          <a:prstGeom prst="rect">
            <a:avLst/>
          </a:prstGeom>
          <a:noFill/>
        </p:spPr>
      </p:pic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3124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Древняя Греция</a:t>
            </a:r>
          </a:p>
        </p:txBody>
      </p:sp>
      <p:sp>
        <p:nvSpPr>
          <p:cNvPr id="2150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381000" y="5867400"/>
            <a:ext cx="990600" cy="533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Rectangle 7"/>
          <p:cNvSpPr>
            <a:spLocks noGrp="1"/>
          </p:cNvSpPr>
          <p:nvPr>
            <p:ph type="body" idx="4294967295"/>
          </p:nvPr>
        </p:nvSpPr>
        <p:spPr>
          <a:xfrm>
            <a:off x="457200" y="762000"/>
            <a:ext cx="8229600" cy="5135563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b="1" i="1" dirty="0" err="1" smtClean="0"/>
              <a:t>Трапезиты</a:t>
            </a:r>
            <a:r>
              <a:rPr lang="ru-RU" sz="2800" b="1" i="1" dirty="0" smtClean="0"/>
              <a:t> </a:t>
            </a:r>
            <a:r>
              <a:rPr lang="ru-RU" sz="2800" dirty="0" err="1" smtClean="0"/>
              <a:t>(Τραπεζίται </a:t>
            </a:r>
            <a:r>
              <a:rPr lang="ru-RU" sz="2800" dirty="0" smtClean="0"/>
              <a:t>от </a:t>
            </a:r>
            <a:r>
              <a:rPr lang="ru-RU" sz="2800" dirty="0" err="1" smtClean="0"/>
              <a:t>Τράπεζα </a:t>
            </a:r>
            <a:r>
              <a:rPr lang="ru-RU" sz="2800" dirty="0" smtClean="0"/>
              <a:t>— стол) - принимали на хранение вклады с целью производить платежи за счёт вкладчиков.  Им давали на хранение также ценные документы, договоры, спорные суммы. </a:t>
            </a:r>
          </a:p>
          <a:p>
            <a:pPr marL="457200" indent="-4572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b="1" i="1" dirty="0" smtClean="0"/>
              <a:t>Древнегреческие храмы - </a:t>
            </a:r>
            <a:r>
              <a:rPr lang="ru-RU" sz="2800" dirty="0" smtClean="0"/>
              <a:t> давали из своих храмовых сокровищ взаймы большие суммы, как частным лицам, так и на о</a:t>
            </a:r>
            <a:r>
              <a:rPr lang="ru-RU" sz="2800" dirty="0" smtClean="0">
                <a:solidFill>
                  <a:schemeClr val="bg1"/>
                </a:solidFill>
              </a:rPr>
              <a:t>бщественные</a:t>
            </a:r>
            <a:r>
              <a:rPr lang="ru-RU" sz="2800" dirty="0" smtClean="0"/>
              <a:t> предприятия. Неприкосновен</a:t>
            </a:r>
            <a:r>
              <a:rPr lang="ru-RU" sz="2800" dirty="0" smtClean="0">
                <a:solidFill>
                  <a:schemeClr val="bg1"/>
                </a:solidFill>
              </a:rPr>
              <a:t>ность храмовых </a:t>
            </a:r>
            <a:r>
              <a:rPr lang="ru-RU" sz="2800" dirty="0" smtClean="0"/>
              <a:t>сокровищниц позволяла им п</a:t>
            </a:r>
            <a:r>
              <a:rPr lang="ru-RU" sz="2800" dirty="0" smtClean="0">
                <a:solidFill>
                  <a:schemeClr val="bg1"/>
                </a:solidFill>
              </a:rPr>
              <a:t>ривлекать </a:t>
            </a:r>
            <a:r>
              <a:rPr lang="ru-RU" sz="2800" dirty="0" smtClean="0"/>
              <a:t>значительные вклады от част</a:t>
            </a:r>
            <a:r>
              <a:rPr lang="ru-RU" sz="2800" dirty="0" smtClean="0">
                <a:solidFill>
                  <a:schemeClr val="bg1"/>
                </a:solidFill>
              </a:rPr>
              <a:t>ных лиц, </a:t>
            </a:r>
            <a:r>
              <a:rPr lang="ru-RU" sz="2800" dirty="0" smtClean="0"/>
              <a:t>правителей и городов.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875</Words>
  <Application>Microsoft Office PowerPoint</Application>
  <PresentationFormat>Экран (4:3)</PresentationFormat>
  <Paragraphs>120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Ninok)</dc:creator>
  <cp:lastModifiedBy>Ninok)</cp:lastModifiedBy>
  <cp:revision>30</cp:revision>
  <dcterms:modified xsi:type="dcterms:W3CDTF">2012-04-27T03:09:32Z</dcterms:modified>
</cp:coreProperties>
</file>