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90" r:id="rId3"/>
    <p:sldId id="291" r:id="rId4"/>
    <p:sldId id="283" r:id="rId5"/>
    <p:sldId id="284" r:id="rId6"/>
    <p:sldId id="286" r:id="rId7"/>
    <p:sldId id="288" r:id="rId8"/>
    <p:sldId id="289" r:id="rId9"/>
    <p:sldId id="274" r:id="rId10"/>
    <p:sldId id="260" r:id="rId11"/>
    <p:sldId id="292" r:id="rId12"/>
    <p:sldId id="275" r:id="rId13"/>
    <p:sldId id="277"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snapToGrid="0">
      <p:cViewPr varScale="1">
        <p:scale>
          <a:sx n="81" d="100"/>
          <a:sy n="81" d="100"/>
        </p:scale>
        <p:origin x="102" y="31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12201452"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914400" y="1752602"/>
            <a:ext cx="103632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914400" y="3611607"/>
            <a:ext cx="103632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5019" y="4953000"/>
            <a:ext cx="12197020"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FA658E82-E3C6-48CD-B3F5-D3D3ABF4E075}" type="datetimeFigureOut">
              <a:rPr lang="ru-RU" smtClean="0"/>
              <a:pPr/>
              <a:t>25.04.2017</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207BFD-3E91-426A-97F8-702E578547B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1481330"/>
            <a:ext cx="109728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A658E82-E3C6-48CD-B3F5-D3D3ABF4E075}" type="datetimeFigureOut">
              <a:rPr lang="ru-RU" smtClean="0"/>
              <a:pPr/>
              <a:t>25.04.2017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207BFD-3E91-426A-97F8-702E578547B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125351" y="274641"/>
            <a:ext cx="236996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41"/>
            <a:ext cx="84328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A658E82-E3C6-48CD-B3F5-D3D3ABF4E075}" type="datetimeFigureOut">
              <a:rPr lang="ru-RU" smtClean="0"/>
              <a:pPr/>
              <a:t>25.04.2017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207BFD-3E91-426A-97F8-702E578547B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A658E82-E3C6-48CD-B3F5-D3D3ABF4E075}" type="datetimeFigureOut">
              <a:rPr lang="ru-RU" smtClean="0"/>
              <a:pPr/>
              <a:t>25.04.2017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207BFD-3E91-426A-97F8-702E578547B3}"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168" y="1059712"/>
            <a:ext cx="103632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5230284" y="2931712"/>
            <a:ext cx="6096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FA658E82-E3C6-48CD-B3F5-D3D3ABF4E075}" type="datetimeFigureOut">
              <a:rPr lang="ru-RU" smtClean="0"/>
              <a:pPr/>
              <a:t>25.04.2017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207BFD-3E91-426A-97F8-702E578547B3}" type="slidenum">
              <a:rPr lang="ru-RU" smtClean="0"/>
              <a:pPr/>
              <a:t>‹#›</a:t>
            </a:fld>
            <a:endParaRPr lang="ru-RU"/>
          </a:p>
        </p:txBody>
      </p:sp>
      <p:sp>
        <p:nvSpPr>
          <p:cNvPr id="7" name="Нашивка 6"/>
          <p:cNvSpPr/>
          <p:nvPr/>
        </p:nvSpPr>
        <p:spPr>
          <a:xfrm>
            <a:off x="4848907"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4600352"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609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6197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A658E82-E3C6-48CD-B3F5-D3D3ABF4E075}" type="datetimeFigureOut">
              <a:rPr lang="ru-RU" smtClean="0"/>
              <a:pPr/>
              <a:t>25.04.2017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207BFD-3E91-426A-97F8-702E578547B3}"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109728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9600" y="5410200"/>
            <a:ext cx="5386917"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6193369" y="5410200"/>
            <a:ext cx="5389033"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9600" y="1444295"/>
            <a:ext cx="5386917"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6193368" y="1444295"/>
            <a:ext cx="5389033"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FA658E82-E3C6-48CD-B3F5-D3D3ABF4E075}" type="datetimeFigureOut">
              <a:rPr lang="ru-RU" smtClean="0"/>
              <a:pPr/>
              <a:t>25.04.2017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207BFD-3E91-426A-97F8-702E578547B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FA658E82-E3C6-48CD-B3F5-D3D3ABF4E075}" type="datetimeFigureOut">
              <a:rPr lang="ru-RU" smtClean="0"/>
              <a:pPr/>
              <a:t>25.04.2017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207BFD-3E91-426A-97F8-702E578547B3}"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FA658E82-E3C6-48CD-B3F5-D3D3ABF4E075}" type="datetimeFigureOut">
              <a:rPr lang="ru-RU" smtClean="0"/>
              <a:pPr/>
              <a:t>25.04.2017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207BFD-3E91-426A-97F8-702E578547B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4876800"/>
            <a:ext cx="9975701"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892800" y="5355102"/>
            <a:ext cx="5299456"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219200" y="274320"/>
            <a:ext cx="9973056"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8969376" y="6407944"/>
            <a:ext cx="2560320" cy="365760"/>
          </a:xfrm>
        </p:spPr>
        <p:txBody>
          <a:bodyPr/>
          <a:lstStyle>
            <a:extLst/>
          </a:lstStyle>
          <a:p>
            <a:fld id="{FA658E82-E3C6-48CD-B3F5-D3D3ABF4E075}" type="datetimeFigureOut">
              <a:rPr lang="ru-RU" smtClean="0"/>
              <a:pPr/>
              <a:t>25.04.2017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207BFD-3E91-426A-97F8-702E578547B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521643" y="5443402"/>
            <a:ext cx="95504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304800" y="189968"/>
            <a:ext cx="115824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FA658E82-E3C6-48CD-B3F5-D3D3ABF4E075}" type="datetimeFigureOut">
              <a:rPr lang="ru-RU" smtClean="0"/>
              <a:pPr/>
              <a:t>25.04.2017</a:t>
            </a:fld>
            <a:endParaRPr lang="ru-RU"/>
          </a:p>
        </p:txBody>
      </p:sp>
      <p:sp>
        <p:nvSpPr>
          <p:cNvPr id="6" name="Нижний колонтитул 5"/>
          <p:cNvSpPr>
            <a:spLocks noGrp="1"/>
          </p:cNvSpPr>
          <p:nvPr>
            <p:ph type="ftr" sz="quarter" idx="11"/>
          </p:nvPr>
        </p:nvSpPr>
        <p:spPr>
          <a:xfrm>
            <a:off x="5840097" y="6407945"/>
            <a:ext cx="313424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207BFD-3E91-426A-97F8-702E578547B3}" type="slidenum">
              <a:rPr lang="ru-RU" smtClean="0"/>
              <a:pPr/>
              <a:t>‹#›</a:t>
            </a:fld>
            <a:endParaRPr lang="ru-RU"/>
          </a:p>
        </p:txBody>
      </p:sp>
      <p:sp>
        <p:nvSpPr>
          <p:cNvPr id="2" name="Заголовок 1"/>
          <p:cNvSpPr>
            <a:spLocks noGrp="1"/>
          </p:cNvSpPr>
          <p:nvPr>
            <p:ph type="title"/>
          </p:nvPr>
        </p:nvSpPr>
        <p:spPr>
          <a:xfrm>
            <a:off x="304800" y="4865122"/>
            <a:ext cx="10767243"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8056" y="5791253"/>
            <a:ext cx="4536419"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11552149"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11303595"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8056" y="5791253"/>
            <a:ext cx="4536419"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609600" y="1481329"/>
            <a:ext cx="109728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8969376" y="6407944"/>
            <a:ext cx="2560320" cy="365760"/>
          </a:xfrm>
          <a:prstGeom prst="rect">
            <a:avLst/>
          </a:prstGeom>
        </p:spPr>
        <p:txBody>
          <a:bodyPr vert="horz" anchor="b"/>
          <a:lstStyle>
            <a:lvl1pPr algn="l" eaLnBrk="1" latinLnBrk="0" hangingPunct="1">
              <a:defRPr kumimoji="0" sz="1000">
                <a:solidFill>
                  <a:schemeClr val="tx1"/>
                </a:solidFill>
              </a:defRPr>
            </a:lvl1pPr>
            <a:extLst/>
          </a:lstStyle>
          <a:p>
            <a:fld id="{FA658E82-E3C6-48CD-B3F5-D3D3ABF4E075}" type="datetimeFigureOut">
              <a:rPr lang="ru-RU" smtClean="0"/>
              <a:pPr/>
              <a:t>25.04.2017</a:t>
            </a:fld>
            <a:endParaRPr lang="ru-RU"/>
          </a:p>
        </p:txBody>
      </p:sp>
      <p:sp>
        <p:nvSpPr>
          <p:cNvPr id="22" name="Нижний колонтитул 21"/>
          <p:cNvSpPr>
            <a:spLocks noGrp="1"/>
          </p:cNvSpPr>
          <p:nvPr>
            <p:ph type="ftr" sz="quarter" idx="3"/>
          </p:nvPr>
        </p:nvSpPr>
        <p:spPr>
          <a:xfrm>
            <a:off x="5840097" y="6407945"/>
            <a:ext cx="313424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11529696" y="6407945"/>
            <a:ext cx="487680" cy="365125"/>
          </a:xfrm>
          <a:prstGeom prst="rect">
            <a:avLst/>
          </a:prstGeom>
        </p:spPr>
        <p:txBody>
          <a:bodyPr vert="horz" anchor="b"/>
          <a:lstStyle>
            <a:lvl1pPr algn="r" eaLnBrk="1" latinLnBrk="0" hangingPunct="1">
              <a:defRPr kumimoji="0" sz="1000" b="0">
                <a:solidFill>
                  <a:schemeClr val="tx1"/>
                </a:solidFill>
              </a:defRPr>
            </a:lvl1pPr>
            <a:extLst/>
          </a:lstStyle>
          <a:p>
            <a:fld id="{72207BFD-3E91-426A-97F8-702E578547B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www.maam.ru/"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274618" y="1775843"/>
            <a:ext cx="9753600" cy="2400657"/>
          </a:xfrm>
          <a:prstGeom prst="rect">
            <a:avLst/>
          </a:prstGeom>
        </p:spPr>
        <p:txBody>
          <a:bodyPr wrap="square">
            <a:spAutoFit/>
          </a:bodyPr>
          <a:lstStyle/>
          <a:p>
            <a:r>
              <a:rPr lang="ru-RU" sz="2200" i="1" dirty="0" smtClean="0">
                <a:latin typeface="Times New Roman" pitchFamily="18" charset="0"/>
                <a:cs typeface="Times New Roman" pitchFamily="18" charset="0"/>
              </a:rPr>
              <a:t>Консультация для педагогов</a:t>
            </a:r>
          </a:p>
          <a:p>
            <a:pPr algn="ct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ru-RU" sz="3200" b="1" dirty="0" smtClean="0">
                <a:solidFill>
                  <a:schemeClr val="accent4">
                    <a:lumMod val="75000"/>
                  </a:schemeClr>
                </a:solidFill>
                <a:latin typeface="Times New Roman" pitchFamily="18" charset="0"/>
                <a:cs typeface="Times New Roman" pitchFamily="18" charset="0"/>
              </a:rPr>
              <a:t>Дидактические средства формирования элементарных математических представлений у детей дошкольного возраста</a:t>
            </a:r>
            <a:endParaRPr lang="ru-RU" sz="3200" b="1" dirty="0">
              <a:solidFill>
                <a:schemeClr val="accent4">
                  <a:lumMod val="75000"/>
                </a:schemeClr>
              </a:solidFill>
              <a:latin typeface="Times New Roman" pitchFamily="18" charset="0"/>
              <a:cs typeface="Times New Roman" pitchFamily="18" charset="0"/>
            </a:endParaRPr>
          </a:p>
        </p:txBody>
      </p:sp>
      <p:sp>
        <p:nvSpPr>
          <p:cNvPr id="31745" name="Rectangle 1"/>
          <p:cNvSpPr>
            <a:spLocks noChangeArrowheads="1"/>
          </p:cNvSpPr>
          <p:nvPr/>
        </p:nvSpPr>
        <p:spPr bwMode="auto">
          <a:xfrm>
            <a:off x="7842809" y="5749637"/>
            <a:ext cx="4002826"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600" b="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Ю.А. Ващенко, воспитатель</a:t>
            </a:r>
            <a:endParaRPr kumimoji="0" lang="ru-RU" sz="1600" b="0" u="none" strike="noStrike" cap="none" normalizeH="0" baseline="0" dirty="0" smtClean="0">
              <a:ln>
                <a:noFill/>
              </a:ln>
              <a:solidFill>
                <a:schemeClr val="bg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600" b="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МКДОУ ХМР </a:t>
            </a:r>
            <a:r>
              <a:rPr kumimoji="0" lang="ru-RU" sz="1600" b="0" u="none" strike="noStrike" cap="none" normalizeH="0" baseline="0" dirty="0" smtClean="0">
                <a:ln>
                  <a:noFill/>
                </a:ln>
                <a:solidFill>
                  <a:schemeClr val="bg1"/>
                </a:solidFill>
                <a:effectLst/>
                <a:latin typeface="Calibri"/>
                <a:ea typeface="Times New Roman" pitchFamily="18" charset="0"/>
                <a:cs typeface="Times New Roman" pitchFamily="18" charset="0"/>
              </a:rPr>
              <a:t>«</a:t>
            </a:r>
            <a:r>
              <a:rPr kumimoji="0" lang="ru-RU" sz="1600" b="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Д/с</a:t>
            </a:r>
            <a:r>
              <a:rPr kumimoji="0" lang="ru-RU" sz="1600" b="0" u="none" strike="noStrike" cap="none" normalizeH="0" baseline="0" dirty="0" smtClean="0">
                <a:ln>
                  <a:noFill/>
                </a:ln>
                <a:solidFill>
                  <a:schemeClr val="bg1"/>
                </a:solidFill>
                <a:effectLst/>
                <a:latin typeface="Calibri"/>
                <a:ea typeface="Times New Roman" pitchFamily="18" charset="0"/>
                <a:cs typeface="Times New Roman" pitchFamily="18" charset="0"/>
              </a:rPr>
              <a:t>«</a:t>
            </a:r>
            <a:r>
              <a:rPr kumimoji="0" lang="ru-RU" sz="1600" b="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Светлячок</a:t>
            </a:r>
            <a:r>
              <a:rPr kumimoji="0" lang="ru-RU" sz="1600" b="0" u="none" strike="noStrike" cap="none" normalizeH="0" baseline="0" dirty="0" smtClean="0">
                <a:ln>
                  <a:noFill/>
                </a:ln>
                <a:solidFill>
                  <a:schemeClr val="bg1"/>
                </a:solidFill>
                <a:effectLst/>
                <a:latin typeface="Calibri"/>
                <a:ea typeface="Times New Roman" pitchFamily="18" charset="0"/>
                <a:cs typeface="Times New Roman" pitchFamily="18" charset="0"/>
              </a:rPr>
              <a:t>»</a:t>
            </a:r>
            <a:r>
              <a:rPr kumimoji="0" lang="ru-RU" sz="1600" b="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д. Шапша</a:t>
            </a:r>
            <a:r>
              <a:rPr kumimoji="0" lang="ru-RU" sz="1600" b="0" u="none" strike="noStrike" cap="none" normalizeH="0" baseline="0" dirty="0" smtClean="0">
                <a:ln>
                  <a:noFill/>
                </a:ln>
                <a:solidFill>
                  <a:schemeClr val="bg1"/>
                </a:solidFill>
                <a:effectLst/>
                <a:latin typeface="Calibri"/>
                <a:ea typeface="Times New Roman" pitchFamily="18" charset="0"/>
                <a:cs typeface="Times New Roman" pitchFamily="18" charset="0"/>
              </a:rPr>
              <a:t>»</a:t>
            </a:r>
            <a:endParaRPr kumimoji="0" lang="ru-RU" sz="1600" b="0" u="none" strike="noStrike" cap="none" normalizeH="0" baseline="0" dirty="0" smtClean="0">
              <a:ln>
                <a:noFill/>
              </a:ln>
              <a:solidFill>
                <a:schemeClr val="bg1"/>
              </a:solidFill>
              <a:effectLst/>
              <a:latin typeface="Arial" pitchFamily="34" charset="0"/>
              <a:cs typeface="Arial" pitchFamily="34" charset="0"/>
            </a:endParaRPr>
          </a:p>
        </p:txBody>
      </p:sp>
      <p:sp>
        <p:nvSpPr>
          <p:cNvPr id="8" name="Rectangle 1"/>
          <p:cNvSpPr>
            <a:spLocks noChangeArrowheads="1"/>
          </p:cNvSpPr>
          <p:nvPr/>
        </p:nvSpPr>
        <p:spPr bwMode="auto">
          <a:xfrm>
            <a:off x="3395913" y="374073"/>
            <a:ext cx="4847545"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ru-RU" sz="16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МКДОУ ХМР </a:t>
            </a:r>
            <a:r>
              <a:rPr kumimoji="0" lang="ru-RU" sz="1600" b="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Детский</a:t>
            </a:r>
            <a:r>
              <a:rPr kumimoji="0" lang="ru-RU" sz="1600" b="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сад </a:t>
            </a:r>
            <a:r>
              <a:rPr kumimoji="0" lang="ru-RU" sz="1600" b="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Светлячок</a:t>
            </a:r>
            <a:r>
              <a:rPr kumimoji="0" lang="ru-RU" sz="1600" b="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 Шапша</a:t>
            </a:r>
            <a:r>
              <a:rPr kumimoji="0" lang="ru-RU" sz="1600" b="0" u="none" strike="noStrike" cap="none" normalizeH="0" baseline="0" dirty="0" smtClean="0">
                <a:ln>
                  <a:noFill/>
                </a:ln>
                <a:solidFill>
                  <a:schemeClr val="tx1"/>
                </a:solidFill>
                <a:effectLst/>
                <a:latin typeface="Calibri"/>
                <a:ea typeface="Times New Roman" pitchFamily="18" charset="0"/>
                <a:cs typeface="Times New Roman" pitchFamily="18" charset="0"/>
              </a:rPr>
              <a:t>»</a:t>
            </a:r>
            <a:endParaRPr kumimoji="0" lang="ru-RU" sz="1600" b="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24917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rot="5400000">
            <a:off x="172898" y="886196"/>
            <a:ext cx="3479471" cy="2609603"/>
          </a:xfrm>
        </p:spPr>
      </p:pic>
      <p:pic>
        <p:nvPicPr>
          <p:cNvPr id="7" name="Объект 6"/>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r="15152" b="4458"/>
          <a:stretch/>
        </p:blipFill>
        <p:spPr>
          <a:xfrm>
            <a:off x="8568657" y="451261"/>
            <a:ext cx="2475396" cy="3479472"/>
          </a:xfrm>
        </p:spPr>
      </p:pic>
      <p:pic>
        <p:nvPicPr>
          <p:cNvPr id="8" name="Рисунок 7"/>
          <p:cNvPicPr>
            <a:picLocks noChangeAspect="1"/>
          </p:cNvPicPr>
          <p:nvPr/>
        </p:nvPicPr>
        <p:blipFill rotWithShape="1">
          <a:blip r:embed="rId4" cstate="print">
            <a:extLst>
              <a:ext uri="{28A0092B-C50C-407E-A947-70E740481C1C}">
                <a14:useLocalDpi xmlns:a14="http://schemas.microsoft.com/office/drawing/2010/main" val="0"/>
              </a:ext>
            </a:extLst>
          </a:blip>
          <a:srcRect r="22884" b="8391"/>
          <a:stretch/>
        </p:blipFill>
        <p:spPr>
          <a:xfrm>
            <a:off x="3829623" y="1959429"/>
            <a:ext cx="3841837" cy="3711040"/>
          </a:xfrm>
          <a:prstGeom prst="rect">
            <a:avLst/>
          </a:prstGeom>
        </p:spPr>
      </p:pic>
    </p:spTree>
    <p:extLst>
      <p:ext uri="{BB962C8B-B14F-4D97-AF65-F5344CB8AC3E}">
        <p14:creationId xmlns:p14="http://schemas.microsoft.com/office/powerpoint/2010/main" val="3884115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rotWithShape="1">
          <a:blip r:embed="rId2" cstate="print">
            <a:extLst>
              <a:ext uri="{28A0092B-C50C-407E-A947-70E740481C1C}">
                <a14:useLocalDpi xmlns:a14="http://schemas.microsoft.com/office/drawing/2010/main" val="0"/>
              </a:ext>
            </a:extLst>
          </a:blip>
          <a:srcRect t="14751" b="19157"/>
          <a:stretch/>
        </p:blipFill>
        <p:spPr>
          <a:xfrm>
            <a:off x="6706837" y="2606633"/>
            <a:ext cx="5143500" cy="4096987"/>
          </a:xfrm>
          <a:prstGeom prst="rect">
            <a:avLst/>
          </a:prstGeom>
        </p:spPr>
      </p:pic>
      <p:pic>
        <p:nvPicPr>
          <p:cNvPr id="4" name="Рисунок 3"/>
          <p:cNvPicPr>
            <a:picLocks noChangeAspect="1"/>
          </p:cNvPicPr>
          <p:nvPr/>
        </p:nvPicPr>
        <p:blipFill rotWithShape="1">
          <a:blip r:embed="rId3" cstate="print">
            <a:extLst>
              <a:ext uri="{28A0092B-C50C-407E-A947-70E740481C1C}">
                <a14:useLocalDpi xmlns:a14="http://schemas.microsoft.com/office/drawing/2010/main" val="0"/>
              </a:ext>
            </a:extLst>
          </a:blip>
          <a:srcRect b="26753"/>
          <a:stretch/>
        </p:blipFill>
        <p:spPr>
          <a:xfrm>
            <a:off x="0" y="148441"/>
            <a:ext cx="5143500" cy="4096987"/>
          </a:xfrm>
          <a:prstGeom prst="rect">
            <a:avLst/>
          </a:prstGeom>
        </p:spPr>
      </p:pic>
    </p:spTree>
    <p:extLst>
      <p:ext uri="{BB962C8B-B14F-4D97-AF65-F5344CB8AC3E}">
        <p14:creationId xmlns:p14="http://schemas.microsoft.com/office/powerpoint/2010/main" val="3650265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39189" y="798085"/>
            <a:ext cx="10660084" cy="4347344"/>
          </a:xfrm>
          <a:prstGeom prst="rect">
            <a:avLst/>
          </a:prstGeom>
        </p:spPr>
        <p:txBody>
          <a:bodyPr wrap="square">
            <a:spAutoFit/>
          </a:bodyPr>
          <a:lstStyle/>
          <a:p>
            <a:pPr marL="68580" algn="just">
              <a:spcAft>
                <a:spcPts val="120"/>
              </a:spcAft>
            </a:pPr>
            <a:r>
              <a:rPr lang="ru-RU" b="1" kern="150" dirty="0" smtClean="0">
                <a:latin typeface="Times New Roman" panose="02020603050405020304" pitchFamily="18" charset="0"/>
                <a:ea typeface="Times New Roman" panose="02020603050405020304" pitchFamily="18" charset="0"/>
                <a:cs typeface="Times New Roman" panose="02020603050405020304" pitchFamily="18" charset="0"/>
              </a:rPr>
              <a:t>Источники:</a:t>
            </a:r>
          </a:p>
          <a:p>
            <a:pPr marL="68580" algn="just">
              <a:spcAft>
                <a:spcPts val="120"/>
              </a:spcAft>
            </a:pPr>
            <a:endParaRPr lang="ru-RU" b="1" kern="150"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68580" algn="just">
              <a:spcAft>
                <a:spcPts val="120"/>
              </a:spcAft>
            </a:pPr>
            <a:r>
              <a:rPr lang="ru-RU" kern="150" dirty="0" smtClean="0">
                <a:latin typeface="Times New Roman" panose="02020603050405020304" pitchFamily="18" charset="0"/>
                <a:ea typeface="Times New Roman" panose="02020603050405020304" pitchFamily="18" charset="0"/>
                <a:cs typeface="Times New Roman" panose="02020603050405020304" pitchFamily="18" charset="0"/>
              </a:rPr>
              <a:t>1. </a:t>
            </a:r>
            <a:r>
              <a:rPr lang="ru-RU" kern="150" dirty="0">
                <a:latin typeface="Times New Roman" panose="02020603050405020304" pitchFamily="18" charset="0"/>
                <a:ea typeface="Times New Roman" panose="02020603050405020304" pitchFamily="18" charset="0"/>
                <a:cs typeface="Times New Roman" panose="02020603050405020304" pitchFamily="18" charset="0"/>
              </a:rPr>
              <a:t>В. Волина  «Весёлая математика</a:t>
            </a:r>
            <a:r>
              <a:rPr lang="ru-RU" kern="150" dirty="0" smtClean="0">
                <a:latin typeface="Times New Roman" panose="02020603050405020304" pitchFamily="18" charset="0"/>
                <a:ea typeface="Times New Roman" panose="02020603050405020304" pitchFamily="18" charset="0"/>
                <a:cs typeface="Times New Roman" panose="02020603050405020304" pitchFamily="18" charset="0"/>
              </a:rPr>
              <a:t>». - Москва, 1999г.</a:t>
            </a:r>
            <a:endParaRPr lang="ru-RU" kern="150" dirty="0">
              <a:latin typeface="Times New Roman" panose="02020603050405020304" pitchFamily="18" charset="0"/>
              <a:ea typeface="Times New Roman" panose="02020603050405020304" pitchFamily="18" charset="0"/>
              <a:cs typeface="Times New Roman" panose="02020603050405020304" pitchFamily="18" charset="0"/>
            </a:endParaRPr>
          </a:p>
          <a:p>
            <a:pPr marL="68580" algn="just">
              <a:spcAft>
                <a:spcPts val="120"/>
              </a:spcAft>
            </a:pPr>
            <a:r>
              <a:rPr lang="ru-RU" kern="150" dirty="0" smtClean="0">
                <a:latin typeface="Times New Roman" panose="02020603050405020304" pitchFamily="18" charset="0"/>
                <a:ea typeface="Times New Roman" panose="02020603050405020304" pitchFamily="18" charset="0"/>
                <a:cs typeface="Times New Roman" panose="02020603050405020304" pitchFamily="18" charset="0"/>
              </a:rPr>
              <a:t>2. Ю.Ю</a:t>
            </a:r>
            <a:r>
              <a:rPr lang="ru-RU" kern="150" dirty="0">
                <a:latin typeface="Times New Roman" panose="02020603050405020304" pitchFamily="18" charset="0"/>
                <a:ea typeface="Times New Roman" panose="02020603050405020304" pitchFamily="18" charset="0"/>
                <a:cs typeface="Times New Roman" panose="02020603050405020304" pitchFamily="18" charset="0"/>
              </a:rPr>
              <a:t>. Гурьянова «Лучшие математические головоломки для </a:t>
            </a:r>
            <a:r>
              <a:rPr lang="en-US" kern="150" dirty="0" err="1">
                <a:latin typeface="Times New Roman" panose="02020603050405020304" pitchFamily="18" charset="0"/>
                <a:ea typeface="Times New Roman" panose="02020603050405020304" pitchFamily="18" charset="0"/>
                <a:cs typeface="Times New Roman" panose="02020603050405020304" pitchFamily="18" charset="0"/>
              </a:rPr>
              <a:t>маленьких</a:t>
            </a:r>
            <a:r>
              <a:rPr lang="en-US" kern="150" dirty="0">
                <a:latin typeface="Times New Roman" panose="02020603050405020304" pitchFamily="18" charset="0"/>
                <a:ea typeface="Times New Roman" panose="02020603050405020304" pitchFamily="18" charset="0"/>
                <a:cs typeface="Times New Roman" panose="02020603050405020304" pitchFamily="18" charset="0"/>
              </a:rPr>
              <a:t> </a:t>
            </a:r>
            <a:r>
              <a:rPr lang="en-US" kern="150" dirty="0" err="1">
                <a:latin typeface="Times New Roman" panose="02020603050405020304" pitchFamily="18" charset="0"/>
                <a:ea typeface="Times New Roman" panose="02020603050405020304" pitchFamily="18" charset="0"/>
                <a:cs typeface="Times New Roman" panose="02020603050405020304" pitchFamily="18" charset="0"/>
              </a:rPr>
              <a:t>вундеркиндов</a:t>
            </a:r>
            <a:r>
              <a:rPr lang="ru-RU" kern="150" dirty="0">
                <a:latin typeface="Times New Roman" panose="02020603050405020304" pitchFamily="18" charset="0"/>
                <a:ea typeface="Times New Roman" panose="02020603050405020304" pitchFamily="18" charset="0"/>
                <a:cs typeface="Times New Roman" panose="02020603050405020304" pitchFamily="18" charset="0"/>
              </a:rPr>
              <a:t>». - Москва : Дом ХХI </a:t>
            </a:r>
            <a:r>
              <a:rPr lang="ru-RU" kern="150" dirty="0" smtClean="0">
                <a:latin typeface="Times New Roman" panose="02020603050405020304" pitchFamily="18" charset="0"/>
                <a:ea typeface="Times New Roman" panose="02020603050405020304" pitchFamily="18" charset="0"/>
                <a:cs typeface="Times New Roman" panose="02020603050405020304" pitchFamily="18" charset="0"/>
              </a:rPr>
              <a:t>век: </a:t>
            </a:r>
            <a:r>
              <a:rPr lang="ru-RU" kern="150" dirty="0">
                <a:latin typeface="Times New Roman" panose="02020603050405020304" pitchFamily="18" charset="0"/>
                <a:ea typeface="Times New Roman" panose="02020603050405020304" pitchFamily="18" charset="0"/>
                <a:cs typeface="Times New Roman" panose="02020603050405020304" pitchFamily="18" charset="0"/>
              </a:rPr>
              <a:t>РИПОЛ классик, 2007.</a:t>
            </a:r>
          </a:p>
          <a:p>
            <a:pPr marL="68580" algn="just">
              <a:spcAft>
                <a:spcPts val="120"/>
              </a:spcAft>
            </a:pPr>
            <a:r>
              <a:rPr lang="ru-RU" kern="150" dirty="0">
                <a:latin typeface="Times New Roman" panose="02020603050405020304" pitchFamily="18" charset="0"/>
                <a:ea typeface="Times New Roman" panose="02020603050405020304" pitchFamily="18" charset="0"/>
                <a:cs typeface="Times New Roman" panose="02020603050405020304" pitchFamily="18" charset="0"/>
              </a:rPr>
              <a:t>3. З.А. Михайлова  «Игровые занимательные задачи для дошкольников». - Москва: Просвещение, </a:t>
            </a:r>
            <a:r>
              <a:rPr lang="ru-RU" kern="150" dirty="0" smtClean="0">
                <a:latin typeface="Times New Roman" panose="02020603050405020304" pitchFamily="18" charset="0"/>
                <a:ea typeface="Times New Roman" panose="02020603050405020304" pitchFamily="18" charset="0"/>
                <a:cs typeface="Times New Roman" panose="02020603050405020304" pitchFamily="18" charset="0"/>
              </a:rPr>
              <a:t>1985.</a:t>
            </a:r>
            <a:endParaRPr lang="ru-RU" kern="150" dirty="0">
              <a:latin typeface="Times New Roman" panose="02020603050405020304" pitchFamily="18" charset="0"/>
              <a:ea typeface="Times New Roman" panose="02020603050405020304" pitchFamily="18" charset="0"/>
              <a:cs typeface="Times New Roman" panose="02020603050405020304" pitchFamily="18" charset="0"/>
            </a:endParaRPr>
          </a:p>
          <a:p>
            <a:pPr marL="68580" algn="just">
              <a:spcAft>
                <a:spcPts val="120"/>
              </a:spcAft>
            </a:pPr>
            <a:r>
              <a:rPr lang="ru-RU" kern="150" dirty="0" smtClean="0">
                <a:latin typeface="Times New Roman" panose="02020603050405020304" pitchFamily="18" charset="0"/>
                <a:ea typeface="Times New Roman" panose="02020603050405020304" pitchFamily="18" charset="0"/>
                <a:cs typeface="Times New Roman" panose="02020603050405020304" pitchFamily="18" charset="0"/>
              </a:rPr>
              <a:t>4</a:t>
            </a:r>
            <a:r>
              <a:rPr lang="ru-RU" kern="150" dirty="0">
                <a:latin typeface="Times New Roman" panose="02020603050405020304" pitchFamily="18" charset="0"/>
                <a:ea typeface="Times New Roman" panose="02020603050405020304" pitchFamily="18" charset="0"/>
                <a:cs typeface="Times New Roman" panose="02020603050405020304" pitchFamily="18" charset="0"/>
              </a:rPr>
              <a:t>. Е.Н. </a:t>
            </a:r>
            <a:r>
              <a:rPr lang="ru-RU" kern="150" dirty="0" err="1">
                <a:latin typeface="Times New Roman" panose="02020603050405020304" pitchFamily="18" charset="0"/>
                <a:ea typeface="Times New Roman" panose="02020603050405020304" pitchFamily="18" charset="0"/>
                <a:cs typeface="Times New Roman" panose="02020603050405020304" pitchFamily="18" charset="0"/>
              </a:rPr>
              <a:t>Михина</a:t>
            </a:r>
            <a:r>
              <a:rPr lang="ru-RU" kern="150" dirty="0">
                <a:latin typeface="Times New Roman" panose="02020603050405020304" pitchFamily="18" charset="0"/>
                <a:ea typeface="Times New Roman" panose="02020603050405020304" pitchFamily="18" charset="0"/>
                <a:cs typeface="Times New Roman" panose="02020603050405020304" pitchFamily="18" charset="0"/>
              </a:rPr>
              <a:t> «Развивающие игры для детей 2-7 </a:t>
            </a:r>
            <a:r>
              <a:rPr lang="ru-RU" kern="150" dirty="0" smtClean="0">
                <a:latin typeface="Times New Roman" panose="02020603050405020304" pitchFamily="18" charset="0"/>
                <a:ea typeface="Times New Roman" panose="02020603050405020304" pitchFamily="18" charset="0"/>
                <a:cs typeface="Times New Roman" panose="02020603050405020304" pitchFamily="18" charset="0"/>
              </a:rPr>
              <a:t>лет», Изд.2-е</a:t>
            </a:r>
            <a:r>
              <a:rPr lang="ru-RU" kern="150" dirty="0">
                <a:latin typeface="Times New Roman" panose="02020603050405020304" pitchFamily="18" charset="0"/>
                <a:ea typeface="Times New Roman" panose="02020603050405020304" pitchFamily="18" charset="0"/>
                <a:cs typeface="Times New Roman" panose="02020603050405020304" pitchFamily="18" charset="0"/>
              </a:rPr>
              <a:t>. - Волгоград : Учитель, 2015. </a:t>
            </a:r>
            <a:endParaRPr lang="ru-RU" kern="150"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68580" algn="just">
              <a:spcAft>
                <a:spcPts val="120"/>
              </a:spcAft>
            </a:pPr>
            <a:r>
              <a:rPr lang="ru-RU" kern="150" dirty="0" smtClean="0">
                <a:latin typeface="Times New Roman" panose="02020603050405020304" pitchFamily="18" charset="0"/>
                <a:ea typeface="Times New Roman" panose="02020603050405020304" pitchFamily="18" charset="0"/>
                <a:cs typeface="Times New Roman" panose="02020603050405020304" pitchFamily="18" charset="0"/>
              </a:rPr>
              <a:t>5. В.П. Новикова, Л.И</a:t>
            </a:r>
            <a:r>
              <a:rPr lang="ru-RU" kern="150" dirty="0">
                <a:latin typeface="Times New Roman" panose="02020603050405020304" pitchFamily="18" charset="0"/>
                <a:ea typeface="Times New Roman" panose="02020603050405020304" pitchFamily="18" charset="0"/>
                <a:cs typeface="Times New Roman" panose="02020603050405020304" pitchFamily="18" charset="0"/>
              </a:rPr>
              <a:t>. Тихонова </a:t>
            </a:r>
            <a:r>
              <a:rPr lang="ru-RU" kern="150" dirty="0" smtClean="0">
                <a:latin typeface="Times New Roman" panose="02020603050405020304" pitchFamily="18" charset="0"/>
                <a:ea typeface="Times New Roman" panose="02020603050405020304" pitchFamily="18" charset="0"/>
                <a:cs typeface="Times New Roman" panose="02020603050405020304" pitchFamily="18" charset="0"/>
              </a:rPr>
              <a:t>«Развивающие </a:t>
            </a:r>
            <a:r>
              <a:rPr lang="ru-RU" kern="150" dirty="0">
                <a:latin typeface="Times New Roman" panose="02020603050405020304" pitchFamily="18" charset="0"/>
                <a:ea typeface="Times New Roman" panose="02020603050405020304" pitchFamily="18" charset="0"/>
                <a:cs typeface="Times New Roman" panose="02020603050405020304" pitchFamily="18" charset="0"/>
              </a:rPr>
              <a:t>игры и занятия с палочками </a:t>
            </a:r>
            <a:r>
              <a:rPr lang="en-US" dirty="0" err="1" smtClean="0">
                <a:latin typeface="Times New Roman" panose="02020603050405020304" pitchFamily="18" charset="0"/>
                <a:ea typeface="Times New Roman" panose="02020603050405020304" pitchFamily="18" charset="0"/>
              </a:rPr>
              <a:t>Кюиз</a:t>
            </a:r>
            <a:r>
              <a:rPr lang="ru-RU" dirty="0" smtClean="0">
                <a:latin typeface="Times New Roman" panose="02020603050405020304" pitchFamily="18" charset="0"/>
                <a:ea typeface="Times New Roman" panose="02020603050405020304" pitchFamily="18" charset="0"/>
              </a:rPr>
              <a:t>е</a:t>
            </a:r>
            <a:r>
              <a:rPr lang="en-US" dirty="0" err="1" smtClean="0">
                <a:latin typeface="Times New Roman" panose="02020603050405020304" pitchFamily="18" charset="0"/>
                <a:ea typeface="Times New Roman" panose="02020603050405020304" pitchFamily="18" charset="0"/>
              </a:rPr>
              <a:t>нера</a:t>
            </a:r>
            <a:r>
              <a:rPr lang="ru-RU" dirty="0">
                <a:latin typeface="Times New Roman" panose="02020603050405020304" pitchFamily="18" charset="0"/>
                <a:ea typeface="Times New Roman" panose="02020603050405020304" pitchFamily="18" charset="0"/>
              </a:rPr>
              <a:t>». «МОЗАИКА-СИНТЕЗ», 2008</a:t>
            </a:r>
            <a:r>
              <a:rPr lang="ru-RU" dirty="0" smtClean="0">
                <a:latin typeface="Times New Roman" panose="02020603050405020304" pitchFamily="18" charset="0"/>
                <a:ea typeface="Times New Roman" panose="02020603050405020304" pitchFamily="18" charset="0"/>
              </a:rPr>
              <a:t>. </a:t>
            </a:r>
          </a:p>
          <a:p>
            <a:pPr algn="just">
              <a:spcAft>
                <a:spcPts val="0"/>
              </a:spcAft>
            </a:pPr>
            <a:r>
              <a:rPr lang="ru-RU" dirty="0" smtClean="0">
                <a:latin typeface="Times New Roman" panose="02020603050405020304" pitchFamily="18" charset="0"/>
              </a:rPr>
              <a:t> </a:t>
            </a:r>
            <a:r>
              <a:rPr lang="ru-RU" kern="150" dirty="0" smtClean="0">
                <a:latin typeface="Times New Roman" panose="02020603050405020304" pitchFamily="18" charset="0"/>
                <a:ea typeface="Andale Sans UI"/>
                <a:cs typeface="Times New Roman" panose="02020603050405020304" pitchFamily="18" charset="0"/>
              </a:rPr>
              <a:t>6. </a:t>
            </a:r>
            <a:r>
              <a:rPr lang="ru-RU" kern="150" dirty="0">
                <a:latin typeface="Times New Roman" panose="02020603050405020304" pitchFamily="18" charset="0"/>
                <a:ea typeface="Times New Roman" panose="02020603050405020304" pitchFamily="18" charset="0"/>
                <a:cs typeface="Times New Roman" panose="02020603050405020304" pitchFamily="18" charset="0"/>
              </a:rPr>
              <a:t>Л. В. </a:t>
            </a:r>
            <a:r>
              <a:rPr lang="ru-RU" kern="150" dirty="0" err="1">
                <a:latin typeface="Times New Roman" panose="02020603050405020304" pitchFamily="18" charset="0"/>
                <a:ea typeface="Times New Roman" panose="02020603050405020304" pitchFamily="18" charset="0"/>
                <a:cs typeface="Times New Roman" panose="02020603050405020304" pitchFamily="18" charset="0"/>
              </a:rPr>
              <a:t>Черемошкина</a:t>
            </a:r>
            <a:r>
              <a:rPr lang="ru-RU" kern="150" dirty="0">
                <a:latin typeface="Times New Roman" panose="02020603050405020304" pitchFamily="18" charset="0"/>
                <a:ea typeface="Times New Roman" panose="02020603050405020304" pitchFamily="18" charset="0"/>
                <a:cs typeface="Times New Roman" panose="02020603050405020304" pitchFamily="18" charset="0"/>
              </a:rPr>
              <a:t> </a:t>
            </a:r>
            <a:r>
              <a:rPr lang="ru-RU" kern="150" dirty="0" smtClean="0">
                <a:latin typeface="Times New Roman" panose="02020603050405020304" pitchFamily="18" charset="0"/>
                <a:ea typeface="Times New Roman" panose="02020603050405020304" pitchFamily="18" charset="0"/>
                <a:cs typeface="Times New Roman" panose="02020603050405020304" pitchFamily="18" charset="0"/>
              </a:rPr>
              <a:t>«Развитие </a:t>
            </a:r>
            <a:r>
              <a:rPr lang="ru-RU" kern="150" dirty="0">
                <a:latin typeface="Times New Roman" panose="02020603050405020304" pitchFamily="18" charset="0"/>
                <a:ea typeface="Times New Roman" panose="02020603050405020304" pitchFamily="18" charset="0"/>
                <a:cs typeface="Times New Roman" panose="02020603050405020304" pitchFamily="18" charset="0"/>
              </a:rPr>
              <a:t>памяти </a:t>
            </a:r>
            <a:r>
              <a:rPr lang="ru-RU" kern="150" dirty="0" smtClean="0">
                <a:latin typeface="Times New Roman" panose="02020603050405020304" pitchFamily="18" charset="0"/>
                <a:ea typeface="Times New Roman" panose="02020603050405020304" pitchFamily="18" charset="0"/>
                <a:cs typeface="Times New Roman" panose="02020603050405020304" pitchFamily="18" charset="0"/>
              </a:rPr>
              <a:t>детей». - Ярославль «Академия развития», 1996.</a:t>
            </a:r>
          </a:p>
          <a:p>
            <a:pPr marL="68580" algn="just">
              <a:spcAft>
                <a:spcPts val="135"/>
              </a:spcAft>
            </a:pPr>
            <a:r>
              <a:rPr lang="ru-RU" kern="150" dirty="0" smtClean="0">
                <a:latin typeface="Times New Roman" panose="02020603050405020304" pitchFamily="18" charset="0"/>
                <a:ea typeface="Andale Sans UI"/>
                <a:cs typeface="Tahoma" panose="020B0604030504040204" pitchFamily="34" charset="0"/>
              </a:rPr>
              <a:t>7. Интернет-ресурсы </a:t>
            </a:r>
            <a:r>
              <a:rPr lang="en-US" kern="150" dirty="0" smtClean="0">
                <a:latin typeface="Times New Roman" panose="02020603050405020304" pitchFamily="18" charset="0"/>
                <a:ea typeface="Andale Sans UI"/>
                <a:cs typeface="Tahoma" panose="020B0604030504040204" pitchFamily="34" charset="0"/>
                <a:hlinkClick r:id="rId2"/>
              </a:rPr>
              <a:t>http</a:t>
            </a:r>
            <a:r>
              <a:rPr lang="en-US" kern="150" dirty="0">
                <a:latin typeface="Times New Roman" panose="02020603050405020304" pitchFamily="18" charset="0"/>
                <a:ea typeface="Andale Sans UI"/>
                <a:cs typeface="Tahoma" panose="020B0604030504040204" pitchFamily="34" charset="0"/>
                <a:hlinkClick r:id="rId2"/>
              </a:rPr>
              <a:t>://www.maam.ru</a:t>
            </a:r>
            <a:r>
              <a:rPr lang="en-US" kern="150" dirty="0" smtClean="0">
                <a:latin typeface="Times New Roman" panose="02020603050405020304" pitchFamily="18" charset="0"/>
                <a:ea typeface="Andale Sans UI"/>
                <a:cs typeface="Tahoma" panose="020B0604030504040204" pitchFamily="34" charset="0"/>
                <a:hlinkClick r:id="rId2"/>
              </a:rPr>
              <a:t>/</a:t>
            </a:r>
            <a:r>
              <a:rPr lang="ru-RU" kern="150" dirty="0" smtClean="0">
                <a:latin typeface="Times New Roman" panose="02020603050405020304" pitchFamily="18" charset="0"/>
                <a:ea typeface="Andale Sans UI"/>
                <a:cs typeface="Tahoma" panose="020B0604030504040204" pitchFamily="34" charset="0"/>
              </a:rPr>
              <a:t>, </a:t>
            </a:r>
            <a:r>
              <a:rPr lang="en-US" u="sng" kern="150" dirty="0">
                <a:solidFill>
                  <a:schemeClr val="accent1"/>
                </a:solidFill>
                <a:latin typeface="Times New Roman" panose="02020603050405020304" pitchFamily="18" charset="0"/>
                <a:ea typeface="Andale Sans UI"/>
                <a:cs typeface="Tahoma" panose="020B0604030504040204" pitchFamily="34" charset="0"/>
              </a:rPr>
              <a:t>http://nsportal.ru</a:t>
            </a:r>
            <a:r>
              <a:rPr lang="en-US" u="sng" kern="150" dirty="0" smtClean="0">
                <a:solidFill>
                  <a:schemeClr val="accent1"/>
                </a:solidFill>
                <a:latin typeface="Times New Roman" panose="02020603050405020304" pitchFamily="18" charset="0"/>
                <a:ea typeface="Andale Sans UI"/>
                <a:cs typeface="Tahoma" panose="020B0604030504040204" pitchFamily="34" charset="0"/>
              </a:rPr>
              <a:t>/</a:t>
            </a:r>
            <a:endParaRPr lang="ru-RU" u="sng" kern="150" dirty="0">
              <a:solidFill>
                <a:schemeClr val="accent1"/>
              </a:solidFill>
              <a:latin typeface="Times New Roman" panose="02020603050405020304" pitchFamily="18" charset="0"/>
              <a:ea typeface="Andale Sans UI"/>
              <a:cs typeface="Tahoma" panose="020B0604030504040204" pitchFamily="34" charset="0"/>
            </a:endParaRPr>
          </a:p>
          <a:p>
            <a:pPr algn="just">
              <a:spcAft>
                <a:spcPts val="35"/>
              </a:spcAft>
            </a:pPr>
            <a:endParaRPr lang="ru-RU" sz="1100" kern="150" dirty="0">
              <a:latin typeface="Times New Roman" panose="02020603050405020304" pitchFamily="18" charset="0"/>
              <a:ea typeface="Andale Sans UI"/>
              <a:cs typeface="Tahoma" panose="020B0604030504040204" pitchFamily="34" charset="0"/>
            </a:endParaRPr>
          </a:p>
          <a:p>
            <a:pPr algn="just">
              <a:spcAft>
                <a:spcPts val="0"/>
              </a:spcAft>
            </a:pPr>
            <a:endParaRPr lang="ru-RU" sz="1200" kern="150" dirty="0">
              <a:latin typeface="Times New Roman" panose="02020603050405020304" pitchFamily="18" charset="0"/>
              <a:ea typeface="Andale Sans UI"/>
              <a:cs typeface="Tahoma" panose="020B0604030504040204" pitchFamily="34" charset="0"/>
            </a:endParaRPr>
          </a:p>
          <a:p>
            <a:pPr algn="just">
              <a:spcAft>
                <a:spcPts val="120"/>
              </a:spcAft>
            </a:pPr>
            <a:endParaRPr lang="ru-RU" sz="1400" kern="150" dirty="0">
              <a:latin typeface="Times New Roman" panose="02020603050405020304" pitchFamily="18" charset="0"/>
              <a:ea typeface="Andale Sans UI"/>
              <a:cs typeface="Tahoma" panose="020B0604030504040204" pitchFamily="34" charset="0"/>
            </a:endParaRPr>
          </a:p>
          <a:p>
            <a:pPr algn="just">
              <a:spcAft>
                <a:spcPts val="0"/>
              </a:spcAft>
            </a:pPr>
            <a:endParaRPr lang="ru-RU" sz="1600" kern="150" dirty="0">
              <a:latin typeface="Times New Roman" panose="02020603050405020304" pitchFamily="18" charset="0"/>
              <a:ea typeface="Andale Sans UI"/>
              <a:cs typeface="Tahoma" panose="020B0604030504040204" pitchFamily="34" charset="0"/>
            </a:endParaRPr>
          </a:p>
          <a:p>
            <a:pPr algn="just"/>
            <a:endParaRPr lang="ru-RU" dirty="0"/>
          </a:p>
        </p:txBody>
      </p:sp>
    </p:spTree>
    <p:extLst>
      <p:ext uri="{BB962C8B-B14F-4D97-AF65-F5344CB8AC3E}">
        <p14:creationId xmlns:p14="http://schemas.microsoft.com/office/powerpoint/2010/main" val="3902909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25781" y="2094964"/>
            <a:ext cx="8575964" cy="1325563"/>
          </a:xfrm>
        </p:spPr>
        <p:txBody>
          <a:bodyPr>
            <a:normAutofit/>
          </a:bodyPr>
          <a:lstStyle/>
          <a:p>
            <a:pPr algn="ctr"/>
            <a:r>
              <a:rPr lang="ru-RU" sz="5400" dirty="0" smtClean="0">
                <a:effectLst/>
                <a:latin typeface="Times New Roman" panose="02020603050405020304" pitchFamily="18" charset="0"/>
                <a:cs typeface="Times New Roman" panose="02020603050405020304" pitchFamily="18" charset="0"/>
              </a:rPr>
              <a:t>Спасибо за внимание!</a:t>
            </a:r>
            <a:endParaRPr lang="ru-RU" sz="5400"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9667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31272" y="820110"/>
            <a:ext cx="10861964" cy="4678204"/>
          </a:xfrm>
          <a:prstGeom prst="rect">
            <a:avLst/>
          </a:prstGeom>
        </p:spPr>
        <p:txBody>
          <a:bodyPr wrap="square">
            <a:spAutoFit/>
          </a:bodyPr>
          <a:lstStyle/>
          <a:p>
            <a:pPr algn="just"/>
            <a:r>
              <a:rPr lang="ru-RU" sz="2000" dirty="0" smtClean="0">
                <a:latin typeface="Times New Roman" pitchFamily="18" charset="0"/>
                <a:cs typeface="Times New Roman" pitchFamily="18" charset="0"/>
              </a:rPr>
              <a:t>В 17-19 веках вопросы содержания и методов обучения детей дошкольного возраста арифметике и формирования представлений о размерах, мерах измерения, времени и пространстве нашли отражение в передовых педагогических системах воспитания, разработанных Я.А. Коменским, И.Г. Песталоцци, К.Д. Ушинским, Л.Н. Толстым и др. </a:t>
            </a:r>
          </a:p>
          <a:p>
            <a:pPr algn="just"/>
            <a:r>
              <a:rPr lang="ru-RU" sz="2000" dirty="0" smtClean="0">
                <a:latin typeface="Times New Roman" pitchFamily="18" charset="0"/>
                <a:cs typeface="Times New Roman" pitchFamily="18" charset="0"/>
              </a:rPr>
              <a:t>        Великий русский писатель Л.Н. Толстой издал в 1872 году «Азбуку», одной из частей которой является «Счет». Он предлагал обучать детей счету, основываясь на детском практическом опыте, приобретенном в игре.</a:t>
            </a:r>
          </a:p>
          <a:p>
            <a:pPr algn="just"/>
            <a:r>
              <a:rPr lang="ru-RU" sz="2000" dirty="0" smtClean="0">
                <a:latin typeface="Times New Roman" pitchFamily="18" charset="0"/>
                <a:cs typeface="Times New Roman" pitchFamily="18" charset="0"/>
              </a:rPr>
              <a:t>         В годы Советской власти методика формирования элементарных математических представлений разрабатывалась Л.В. Глаголевой, Л.К. </a:t>
            </a:r>
            <a:r>
              <a:rPr lang="ru-RU" sz="2000" dirty="0" err="1" smtClean="0">
                <a:latin typeface="Times New Roman" pitchFamily="18" charset="0"/>
                <a:cs typeface="Times New Roman" pitchFamily="18" charset="0"/>
              </a:rPr>
              <a:t>Шлегер</a:t>
            </a:r>
            <a:r>
              <a:rPr lang="ru-RU" sz="2000" dirty="0" smtClean="0">
                <a:latin typeface="Times New Roman" pitchFamily="18" charset="0"/>
                <a:cs typeface="Times New Roman" pitchFamily="18" charset="0"/>
              </a:rPr>
              <a:t>, Е.И. Тихеевой, Ф.Н. </a:t>
            </a:r>
            <a:r>
              <a:rPr lang="ru-RU" sz="2000" dirty="0" err="1" smtClean="0">
                <a:latin typeface="Times New Roman" pitchFamily="18" charset="0"/>
                <a:cs typeface="Times New Roman" pitchFamily="18" charset="0"/>
              </a:rPr>
              <a:t>Блехер</a:t>
            </a:r>
            <a:r>
              <a:rPr lang="ru-RU" sz="2000" dirty="0" smtClean="0">
                <a:latin typeface="Times New Roman" pitchFamily="18" charset="0"/>
                <a:cs typeface="Times New Roman" pitchFamily="18" charset="0"/>
              </a:rPr>
              <a:t>,</a:t>
            </a:r>
            <a:r>
              <a:rPr lang="ru-RU" sz="2000" dirty="0" smtClean="0"/>
              <a:t>                 </a:t>
            </a:r>
            <a:r>
              <a:rPr lang="ru-RU" sz="2000" dirty="0" smtClean="0">
                <a:latin typeface="Times New Roman" pitchFamily="18" charset="0"/>
                <a:cs typeface="Times New Roman" pitchFamily="18" charset="0"/>
              </a:rPr>
              <a:t>Л.С. </a:t>
            </a:r>
            <a:r>
              <a:rPr lang="ru-RU" sz="2000" dirty="0" err="1" smtClean="0">
                <a:latin typeface="Times New Roman" pitchFamily="18" charset="0"/>
                <a:cs typeface="Times New Roman" pitchFamily="18" charset="0"/>
              </a:rPr>
              <a:t>Метлина</a:t>
            </a:r>
            <a:r>
              <a:rPr lang="ru-RU" sz="2000" dirty="0" smtClean="0">
                <a:latin typeface="Times New Roman" pitchFamily="18" charset="0"/>
                <a:cs typeface="Times New Roman" pitchFamily="18" charset="0"/>
              </a:rPr>
              <a:t> (книга «Занятия по математике в детском саду», 1977).</a:t>
            </a:r>
            <a:r>
              <a:rPr lang="ru-RU" sz="2000" dirty="0" smtClean="0"/>
              <a:t> </a:t>
            </a:r>
          </a:p>
          <a:p>
            <a:pPr algn="just"/>
            <a:r>
              <a:rPr lang="ru-RU" sz="2000" dirty="0" smtClean="0">
                <a:latin typeface="Times New Roman" pitchFamily="18" charset="0"/>
                <a:cs typeface="Times New Roman" pitchFamily="18" charset="0"/>
              </a:rPr>
              <a:t>В последние годы проблемой ФЭМП занимались: А.А. Агеева, А.З. </a:t>
            </a:r>
            <a:r>
              <a:rPr lang="ru-RU" sz="2000" dirty="0" err="1" smtClean="0">
                <a:latin typeface="Times New Roman" pitchFamily="18" charset="0"/>
                <a:cs typeface="Times New Roman" pitchFamily="18" charset="0"/>
              </a:rPr>
              <a:t>Зак</a:t>
            </a:r>
            <a:r>
              <a:rPr lang="ru-RU" sz="2000" dirty="0" smtClean="0">
                <a:latin typeface="Times New Roman" pitchFamily="18" charset="0"/>
                <a:cs typeface="Times New Roman" pitchFamily="18" charset="0"/>
              </a:rPr>
              <a:t>, О.М. Дьяченко,                       З.А. Михайлова, А.А. Столяр Т.И. Ерофеева, В.П. Новикова, И.А. </a:t>
            </a:r>
            <a:r>
              <a:rPr lang="ru-RU" sz="2000" dirty="0" err="1" smtClean="0">
                <a:latin typeface="Times New Roman" pitchFamily="18" charset="0"/>
                <a:cs typeface="Times New Roman" pitchFamily="18" charset="0"/>
              </a:rPr>
              <a:t>Помораева</a:t>
            </a:r>
            <a:r>
              <a:rPr lang="ru-RU" sz="2000" dirty="0" smtClean="0">
                <a:latin typeface="Times New Roman" pitchFamily="18" charset="0"/>
                <a:cs typeface="Times New Roman" pitchFamily="18" charset="0"/>
              </a:rPr>
              <a:t>, В.А. </a:t>
            </a:r>
            <a:r>
              <a:rPr lang="ru-RU" sz="2000" dirty="0" err="1" smtClean="0">
                <a:latin typeface="Times New Roman" pitchFamily="18" charset="0"/>
                <a:cs typeface="Times New Roman" pitchFamily="18" charset="0"/>
              </a:rPr>
              <a:t>Позина</a:t>
            </a:r>
            <a:r>
              <a:rPr lang="ru-RU" sz="2000" dirty="0" smtClean="0">
                <a:latin typeface="Times New Roman" pitchFamily="18" charset="0"/>
                <a:cs typeface="Times New Roman" pitchFamily="18" charset="0"/>
              </a:rPr>
              <a:t> и др.</a:t>
            </a:r>
          </a:p>
          <a:p>
            <a:pPr algn="just"/>
            <a:r>
              <a:rPr lang="ru-RU" sz="2000" dirty="0" smtClean="0"/>
              <a:t>      </a:t>
            </a:r>
            <a:r>
              <a:rPr lang="ru-RU" sz="2000" dirty="0" smtClean="0">
                <a:latin typeface="Times New Roman" pitchFamily="18" charset="0"/>
                <a:cs typeface="Times New Roman" pitchFamily="18" charset="0"/>
              </a:rPr>
              <a:t>Психологи: Л.А. Венгер, А.В. Запорожец, Н.Н. </a:t>
            </a:r>
            <a:r>
              <a:rPr lang="ru-RU" sz="2000" dirty="0" err="1" smtClean="0">
                <a:latin typeface="Times New Roman" pitchFamily="18" charset="0"/>
                <a:cs typeface="Times New Roman" pitchFamily="18" charset="0"/>
              </a:rPr>
              <a:t>Подьяков</a:t>
            </a:r>
            <a:r>
              <a:rPr lang="ru-RU" sz="2000" dirty="0" smtClean="0">
                <a:latin typeface="Times New Roman" pitchFamily="18" charset="0"/>
                <a:cs typeface="Times New Roman" pitchFamily="18" charset="0"/>
              </a:rPr>
              <a:t>, Д.Б. </a:t>
            </a:r>
            <a:r>
              <a:rPr lang="ru-RU" sz="2000" dirty="0" err="1" smtClean="0">
                <a:latin typeface="Times New Roman" pitchFamily="18" charset="0"/>
                <a:cs typeface="Times New Roman" pitchFamily="18" charset="0"/>
              </a:rPr>
              <a:t>Эльконин</a:t>
            </a:r>
            <a:r>
              <a:rPr lang="ru-RU" sz="2000" dirty="0" smtClean="0">
                <a:latin typeface="Times New Roman" pitchFamily="18" charset="0"/>
                <a:cs typeface="Times New Roman" pitchFamily="18" charset="0"/>
              </a:rPr>
              <a:t> и др.</a:t>
            </a:r>
          </a:p>
          <a:p>
            <a:pPr algn="just"/>
            <a:endParaRPr lang="ru-RU" sz="2000" dirty="0" smtClean="0">
              <a:latin typeface="Times New Roman" pitchFamily="18" charset="0"/>
              <a:cs typeface="Times New Roman" pitchFamily="18" charset="0"/>
            </a:endParaRPr>
          </a:p>
          <a:p>
            <a:pPr algn="just"/>
            <a:endParaRPr lang="ru-RU" sz="20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657225" y="514348"/>
            <a:ext cx="11015663" cy="132343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Средства</a:t>
            </a:r>
            <a:r>
              <a:rPr kumimoji="0" lang="ru-RU"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это потенциальные модели тех математических понятий и отношений, с которыми знакомится дошкольник. Играя с ними, он открывает мир количественных, пространственно-временных отношений, решая при этом самые разнообразные творческие задачи.                                     В современной педагогической литературе предлагаются разнообразные дидактические средства.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720437" y="1984674"/>
            <a:ext cx="10958945" cy="3908762"/>
          </a:xfrm>
          <a:prstGeom prst="rect">
            <a:avLst/>
          </a:prstGeom>
        </p:spPr>
        <p:txBody>
          <a:bodyPr wrap="square">
            <a:spAutoFit/>
          </a:bodyPr>
          <a:lstStyle/>
          <a:p>
            <a:r>
              <a:rPr lang="ru-RU" sz="2000" b="1" dirty="0" smtClean="0">
                <a:latin typeface="Times New Roman" pitchFamily="18" charset="0"/>
                <a:cs typeface="Times New Roman" pitchFamily="18" charset="0"/>
              </a:rPr>
              <a:t>Дидактические средства формирования элементарных математических представлений у дошкольников </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endParaRPr lang="ru-RU" sz="2000" dirty="0" smtClean="0">
              <a:latin typeface="Times New Roman" pitchFamily="18" charset="0"/>
              <a:cs typeface="Times New Roman" pitchFamily="18" charset="0"/>
            </a:endParaRPr>
          </a:p>
          <a:p>
            <a:pPr marL="457200" indent="-457200">
              <a:buFont typeface="+mj-lt"/>
              <a:buAutoNum type="arabicPeriod"/>
            </a:pPr>
            <a:r>
              <a:rPr lang="ru-RU" sz="2000" dirty="0" smtClean="0">
                <a:latin typeface="Times New Roman" pitchFamily="18" charset="0"/>
                <a:cs typeface="Times New Roman" pitchFamily="18" charset="0"/>
              </a:rPr>
              <a:t>Комплекты наглядного дидактического материала для занятий</a:t>
            </a:r>
          </a:p>
          <a:p>
            <a:pPr marL="457200" indent="-457200">
              <a:buFont typeface="+mj-lt"/>
              <a:buAutoNum type="arabicPeriod"/>
            </a:pPr>
            <a:r>
              <a:rPr lang="ru-RU" sz="2000" dirty="0" smtClean="0">
                <a:latin typeface="Times New Roman" pitchFamily="18" charset="0"/>
                <a:cs typeface="Times New Roman" pitchFamily="18" charset="0"/>
              </a:rPr>
              <a:t>Оборудование для самостоятельных игр и занятий детей</a:t>
            </a:r>
            <a:endParaRPr lang="ru-RU" sz="2000" dirty="0" smtClean="0"/>
          </a:p>
          <a:p>
            <a:pPr marL="457200" indent="-457200">
              <a:buFont typeface="+mj-lt"/>
              <a:buAutoNum type="arabicPeriod"/>
            </a:pPr>
            <a:r>
              <a:rPr lang="ru-RU" sz="2000" dirty="0" smtClean="0">
                <a:latin typeface="Times New Roman" pitchFamily="18" charset="0"/>
                <a:cs typeface="Times New Roman" pitchFamily="18" charset="0"/>
              </a:rPr>
              <a:t>Занимательные игры, упражнения, задачи, вопросы.</a:t>
            </a:r>
          </a:p>
          <a:p>
            <a:endParaRPr lang="ru-RU" sz="8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Дидактические средства должны меняться не только с учетом  возрастных особенностей, но в зависимости от этапов усвоения детьми программного материала. Например, на определенном этапе реальные предметы могут быть заменены числовыми фигурами, а они в свою  очередь цифрами и т. п.</a:t>
            </a:r>
          </a:p>
          <a:p>
            <a:endParaRPr lang="ru-RU" sz="2000" dirty="0" smtClean="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86690" y="764922"/>
            <a:ext cx="10640290" cy="2554545"/>
          </a:xfrm>
          <a:prstGeom prst="rect">
            <a:avLst/>
          </a:prstGeom>
        </p:spPr>
        <p:txBody>
          <a:bodyPr wrap="square">
            <a:spAutoFit/>
          </a:bodyPr>
          <a:lstStyle/>
          <a:p>
            <a:r>
              <a:rPr lang="ru-RU" sz="2000" b="1" dirty="0" smtClean="0">
                <a:latin typeface="Times New Roman" pitchFamily="18" charset="0"/>
                <a:cs typeface="Times New Roman" pitchFamily="18" charset="0"/>
              </a:rPr>
              <a:t>1. Комплект наглядного дидактического материала </a:t>
            </a:r>
            <a:r>
              <a:rPr lang="ru-RU" sz="2000" dirty="0" smtClean="0">
                <a:latin typeface="Times New Roman" pitchFamily="18" charset="0"/>
                <a:cs typeface="Times New Roman" pitchFamily="18" charset="0"/>
              </a:rPr>
              <a:t>для занятий: </a:t>
            </a:r>
          </a:p>
          <a:p>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 объекты окружающей среды, взятые в натуральном виде: разнообразные предметы быта,      </a:t>
            </a:r>
          </a:p>
          <a:p>
            <a:r>
              <a:rPr lang="ru-RU" sz="2000" dirty="0" smtClean="0">
                <a:latin typeface="Times New Roman" pitchFamily="18" charset="0"/>
                <a:cs typeface="Times New Roman" pitchFamily="18" charset="0"/>
              </a:rPr>
              <a:t>     игрушки, посуда, пуговицы, шишки, желуди, камешки, раковины и т. д.;</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изображения предметов: плоские, контурные, цветные, на подставках и без них, нарисованные на карточках;</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графические и схематические средства: логические блоки, фигуры, карточки, таблицы, модели.</a:t>
            </a:r>
            <a:endParaRPr lang="ru-RU" sz="20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20436" y="1167211"/>
            <a:ext cx="11139055" cy="4093428"/>
          </a:xfrm>
          <a:prstGeom prst="rect">
            <a:avLst/>
          </a:prstGeom>
        </p:spPr>
        <p:txBody>
          <a:bodyPr wrap="square">
            <a:spAutoFit/>
          </a:bodyPr>
          <a:lstStyle/>
          <a:p>
            <a:r>
              <a:rPr lang="ru-RU" sz="2000" dirty="0" smtClean="0">
                <a:latin typeface="Times New Roman" pitchFamily="18" charset="0"/>
                <a:cs typeface="Times New Roman" pitchFamily="18" charset="0"/>
              </a:rPr>
              <a:t>— специальные дидактические средства для индивидуальной работы с детьми, для предварительного ознакомления с новыми игрушками и материалами;</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разнообразные дидактические игры: настольно-печатные и с предметами; обучающие, разработанные А.А. Столяром; развивающие, разработанные Б.П. Никитиным; шашки, шахматы и пр.</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занимательный математический материал: головоломки, геометрические мозаики и конструкторы, лабиринты, задачи-шутки, задачи на трансфигурацию и т. д. с приложением там, где это необходимо, образцов (например, для игры «</a:t>
            </a:r>
            <a:r>
              <a:rPr lang="ru-RU" sz="2000" dirty="0" err="1" smtClean="0">
                <a:latin typeface="Times New Roman" pitchFamily="18" charset="0"/>
                <a:cs typeface="Times New Roman" pitchFamily="18" charset="0"/>
              </a:rPr>
              <a:t>Танграм</a:t>
            </a:r>
            <a:r>
              <a:rPr lang="ru-RU" sz="2000" dirty="0" smtClean="0">
                <a:latin typeface="Times New Roman" pitchFamily="18" charset="0"/>
                <a:cs typeface="Times New Roman" pitchFamily="18" charset="0"/>
              </a:rPr>
              <a:t>» требуются образцы расчлененные и нерасчлененные, контурные), наглядных инструкций и т. д.;</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отдельные дидактические средства: блоки 3. Дьенеша (логические блоки), палочки Х. </a:t>
            </a:r>
            <a:r>
              <a:rPr lang="ru-RU" sz="2000" dirty="0" err="1" smtClean="0">
                <a:latin typeface="Times New Roman" pitchFamily="18" charset="0"/>
                <a:cs typeface="Times New Roman" pitchFamily="18" charset="0"/>
              </a:rPr>
              <a:t>Кюзенера</a:t>
            </a:r>
            <a:r>
              <a:rPr lang="ru-RU" sz="2000" dirty="0" smtClean="0">
                <a:latin typeface="Times New Roman" pitchFamily="18" charset="0"/>
                <a:cs typeface="Times New Roman" pitchFamily="18" charset="0"/>
              </a:rPr>
              <a:t>, счетный материал (отличный от того, что применяется на занятиях), кубики с цифрами и знаками, детские вычислительные машины и многое другое;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книги с учебно-познавательным содержанием для чтения детям и рассматривания иллюстраций.</a:t>
            </a:r>
            <a:endParaRPr lang="ru-RU" sz="2000" dirty="0">
              <a:latin typeface="Times New Roman" pitchFamily="18" charset="0"/>
              <a:cs typeface="Times New Roman" pitchFamily="18" charset="0"/>
            </a:endParaRPr>
          </a:p>
        </p:txBody>
      </p:sp>
      <p:sp>
        <p:nvSpPr>
          <p:cNvPr id="3" name="Прямоугольник 2"/>
          <p:cNvSpPr/>
          <p:nvPr/>
        </p:nvSpPr>
        <p:spPr>
          <a:xfrm>
            <a:off x="764687" y="750515"/>
            <a:ext cx="7036478" cy="400110"/>
          </a:xfrm>
          <a:prstGeom prst="rect">
            <a:avLst/>
          </a:prstGeom>
        </p:spPr>
        <p:txBody>
          <a:bodyPr wrap="none">
            <a:spAutoFit/>
          </a:bodyPr>
          <a:lstStyle/>
          <a:p>
            <a:r>
              <a:rPr lang="ru-RU" sz="2000" b="1" dirty="0" smtClean="0">
                <a:latin typeface="Times New Roman" pitchFamily="18" charset="0"/>
                <a:cs typeface="Times New Roman" pitchFamily="18" charset="0"/>
              </a:rPr>
              <a:t>2. Оборудование для самостоятельных игр и занятий детей</a:t>
            </a:r>
            <a:endParaRPr lang="ru-RU" sz="2000" b="1" dirty="0"/>
          </a:p>
        </p:txBody>
      </p:sp>
      <p:sp>
        <p:nvSpPr>
          <p:cNvPr id="4" name="Прямоугольник 3"/>
          <p:cNvSpPr/>
          <p:nvPr/>
        </p:nvSpPr>
        <p:spPr>
          <a:xfrm>
            <a:off x="1011381" y="6001940"/>
            <a:ext cx="10640290" cy="338554"/>
          </a:xfrm>
          <a:prstGeom prst="rect">
            <a:avLst/>
          </a:prstGeom>
        </p:spPr>
        <p:txBody>
          <a:bodyPr wrap="square">
            <a:spAutoFit/>
          </a:bodyPr>
          <a:lstStyle/>
          <a:p>
            <a:pPr algn="r"/>
            <a:r>
              <a:rPr lang="ru-RU" sz="1600" b="1" i="1" dirty="0" smtClean="0">
                <a:latin typeface="Times New Roman" pitchFamily="18" charset="0"/>
                <a:cs typeface="Times New Roman" pitchFamily="18" charset="0"/>
              </a:rPr>
              <a:t>)</a:t>
            </a:r>
            <a:endParaRPr lang="ru-RU" sz="1600" i="1"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91632" y="584262"/>
            <a:ext cx="5951501" cy="369332"/>
          </a:xfrm>
          <a:prstGeom prst="rect">
            <a:avLst/>
          </a:prstGeom>
        </p:spPr>
        <p:txBody>
          <a:bodyPr wrap="none">
            <a:spAutoFit/>
          </a:bodyPr>
          <a:lstStyle/>
          <a:p>
            <a:pPr marL="457200" indent="-457200"/>
            <a:r>
              <a:rPr lang="ru-RU" b="1" dirty="0" smtClean="0">
                <a:latin typeface="Times New Roman" pitchFamily="18" charset="0"/>
                <a:cs typeface="Times New Roman" pitchFamily="18" charset="0"/>
              </a:rPr>
              <a:t>3. Занимательные игры, упражнения, задачи, вопросы.</a:t>
            </a:r>
          </a:p>
        </p:txBody>
      </p:sp>
      <p:sp>
        <p:nvSpPr>
          <p:cNvPr id="5" name="Прямоугольник 4"/>
          <p:cNvSpPr/>
          <p:nvPr/>
        </p:nvSpPr>
        <p:spPr>
          <a:xfrm>
            <a:off x="845128" y="1099364"/>
            <a:ext cx="10709564" cy="5016758"/>
          </a:xfrm>
          <a:prstGeom prst="rect">
            <a:avLst/>
          </a:prstGeom>
        </p:spPr>
        <p:txBody>
          <a:bodyPr wrap="square">
            <a:spAutoFit/>
          </a:bodyPr>
          <a:lstStyle/>
          <a:p>
            <a:r>
              <a:rPr lang="ru-RU" sz="2000" dirty="0" smtClean="0">
                <a:latin typeface="Times New Roman" pitchFamily="18" charset="0"/>
                <a:cs typeface="Times New Roman" pitchFamily="18" charset="0"/>
              </a:rPr>
              <a:t>— геометрические конструкторы: «</a:t>
            </a:r>
            <a:r>
              <a:rPr lang="ru-RU" sz="2000" dirty="0" err="1" smtClean="0">
                <a:latin typeface="Times New Roman" pitchFamily="18" charset="0"/>
                <a:cs typeface="Times New Roman" pitchFamily="18" charset="0"/>
              </a:rPr>
              <a:t>Танграм</a:t>
            </a:r>
            <a:r>
              <a:rPr lang="ru-RU" sz="2000" dirty="0" smtClean="0">
                <a:latin typeface="Times New Roman" pitchFamily="18" charset="0"/>
                <a:cs typeface="Times New Roman" pitchFamily="18" charset="0"/>
              </a:rPr>
              <a:t>», «Пифагор», «</a:t>
            </a:r>
            <a:r>
              <a:rPr lang="ru-RU" sz="2000" dirty="0" err="1" smtClean="0">
                <a:latin typeface="Times New Roman" pitchFamily="18" charset="0"/>
                <a:cs typeface="Times New Roman" pitchFamily="18" charset="0"/>
              </a:rPr>
              <a:t>Колумбово</a:t>
            </a:r>
            <a:r>
              <a:rPr lang="ru-RU" sz="2000" dirty="0" smtClean="0">
                <a:latin typeface="Times New Roman" pitchFamily="18" charset="0"/>
                <a:cs typeface="Times New Roman" pitchFamily="18" charset="0"/>
              </a:rPr>
              <a:t> яйцо», «Волшебный круг» и др., в которых из набора плоских геометрических фигур требуется создать сюжетное изображение на основе силуэтного, контурного образца или по замыслу;</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«Змейка» </a:t>
            </a:r>
            <a:r>
              <a:rPr lang="ru-RU" sz="2000" dirty="0" err="1" smtClean="0">
                <a:latin typeface="Times New Roman" pitchFamily="18" charset="0"/>
                <a:cs typeface="Times New Roman" pitchFamily="18" charset="0"/>
              </a:rPr>
              <a:t>Рубика</a:t>
            </a:r>
            <a:r>
              <a:rPr lang="ru-RU" sz="2000" dirty="0" smtClean="0">
                <a:latin typeface="Times New Roman" pitchFamily="18" charset="0"/>
                <a:cs typeface="Times New Roman" pitchFamily="18" charset="0"/>
              </a:rPr>
              <a:t>, «Волшебные шарики», «Пирамидка», «Сложи узор», «</a:t>
            </a:r>
            <a:r>
              <a:rPr lang="ru-RU" sz="2000" dirty="0" err="1" smtClean="0">
                <a:latin typeface="Times New Roman" pitchFamily="18" charset="0"/>
                <a:cs typeface="Times New Roman" pitchFamily="18" charset="0"/>
              </a:rPr>
              <a:t>Уникуб</a:t>
            </a:r>
            <a:r>
              <a:rPr lang="ru-RU" sz="2000" dirty="0" smtClean="0">
                <a:latin typeface="Times New Roman" pitchFamily="18" charset="0"/>
                <a:cs typeface="Times New Roman" pitchFamily="18" charset="0"/>
              </a:rPr>
              <a:t>» и другие игрушки-головоломки, состоящие из объемных геометрических тел, вращающихся или складывающихся определенным образом;</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логические упражнения, требующие умозаключений, построенных на основе логических схем и правил;</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задачи на нахождение признака (признаков) отличия или сходства фигур (например: «Найди две одинаковые фигуры», «Чем отличаются друг от друга данные предметы?», «Какая фигура здесь лишняя?»);</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задачи на поиск недостающей фигуры, в которых, анализируя предметные или геометрические изображения, ребенок должен установить закономерность в наборе признаков, их чередовании и на этой основе осуществить выбор необходимой фигуры, достраивая ею ряд или заполняя пропущенное место;</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06582" y="668492"/>
            <a:ext cx="10515600" cy="5016758"/>
          </a:xfrm>
          <a:prstGeom prst="rect">
            <a:avLst/>
          </a:prstGeom>
        </p:spPr>
        <p:txBody>
          <a:bodyPr wrap="square">
            <a:spAutoFit/>
          </a:bodyPr>
          <a:lstStyle/>
          <a:p>
            <a:r>
              <a:rPr lang="ru-RU" sz="2000" dirty="0" smtClean="0">
                <a:latin typeface="Times New Roman" pitchFamily="18" charset="0"/>
                <a:cs typeface="Times New Roman" pitchFamily="18" charset="0"/>
              </a:rPr>
              <a:t>— лабиринты — упражнения, выполняемые на наглядной основе и требующие сочетания зрительного и мыслительного анализа, точности действий для того, чтобы найти кратчайший и верный путь от начальной до конечной точки (например: «Как мышонку выбраться из норки?», «Помоги рыбакам распутать удочки», «Угадай, кто потерял варежку»);</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занимательные упражнения на распознавание частей в целом, в которых от детей требуется установить, сколько и каких фигур содержится в рисунке;</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занимательные упражнения на восстановление целого из частей (собрать вазу из осколков, мячик из разноцветных частей и т. д.);</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задачи-смекалки геометрического характера с палочками от самых простых на воспроизведение по образцу узора и до составления предметных картинок, на трансфигурацию (изменить фигуру путем перекладывания указанного количества палочек);</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загадки, в которых содержатся математические элементы в виде термина, обозначающего количественные, пространственные или временные отношения;</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стихи, считалки, скороговорки и поговорки с математическими элементами;</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задачи в стихотворной форме;</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задачи-шутки и т. д.</a:t>
            </a:r>
            <a:endParaRPr lang="ru-RU" sz="20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9600" y="433011"/>
            <a:ext cx="11277600" cy="5324535"/>
          </a:xfrm>
          <a:prstGeom prst="rect">
            <a:avLst/>
          </a:prstGeom>
        </p:spPr>
        <p:txBody>
          <a:bodyPr wrap="square">
            <a:spAutoFit/>
          </a:bodyPr>
          <a:lstStyle/>
          <a:p>
            <a:r>
              <a:rPr lang="ru-RU" sz="2000" b="1" dirty="0" smtClean="0">
                <a:latin typeface="Times New Roman" pitchFamily="18" charset="0"/>
                <a:cs typeface="Times New Roman" pitchFamily="18" charset="0"/>
              </a:rPr>
              <a:t>Педагогические требования к занимательному математическому материалу</a:t>
            </a:r>
            <a:r>
              <a:rPr lang="ru-RU" sz="2000" dirty="0" smtClean="0">
                <a:latin typeface="Times New Roman" pitchFamily="18" charset="0"/>
                <a:cs typeface="Times New Roman" pitchFamily="18" charset="0"/>
              </a:rPr>
              <a:t>:</a:t>
            </a:r>
            <a:br>
              <a:rPr lang="ru-RU" sz="2000" dirty="0" smtClean="0">
                <a:latin typeface="Times New Roman" pitchFamily="18" charset="0"/>
                <a:cs typeface="Times New Roman" pitchFamily="18" charset="0"/>
              </a:rPr>
            </a:br>
            <a:endParaRPr lang="ru-RU" sz="2000" dirty="0" smtClean="0">
              <a:latin typeface="Times New Roman" pitchFamily="18" charset="0"/>
              <a:cs typeface="Times New Roman" pitchFamily="18" charset="0"/>
            </a:endParaRPr>
          </a:p>
          <a:p>
            <a:r>
              <a:rPr lang="ru-RU" sz="2000" u="sng" dirty="0" smtClean="0">
                <a:latin typeface="Times New Roman" pitchFamily="18" charset="0"/>
                <a:cs typeface="Times New Roman" pitchFamily="18" charset="0"/>
              </a:rPr>
              <a:t>1. Материал должен быть разнообразным. </a:t>
            </a:r>
            <a:r>
              <a:rPr lang="ru-RU" sz="2000" dirty="0" smtClean="0">
                <a:latin typeface="Times New Roman" pitchFamily="18" charset="0"/>
                <a:cs typeface="Times New Roman" pitchFamily="18" charset="0"/>
              </a:rPr>
              <a:t>Это требование вытекает из основной его функции, заключающейся в развитии и совершенствовании количественных, пространственных и временных представлений у детей. Разнообразными должны быть занимательные задачи по способам решения. Когда способ решения найден, то аналогичные задачи решаются без особого труда, сама задача из нестандартной становится шаблонной, ее развивающее влияние резко снижается. Разнообразить следует и формы организации работы с этим материалом: индивидуальные и групповые, в свободной самостоятельной деятельности и на занятиях, в детском саду и дома и т. д.</a:t>
            </a:r>
            <a:br>
              <a:rPr lang="ru-RU" sz="2000" dirty="0" smtClean="0">
                <a:latin typeface="Times New Roman" pitchFamily="18" charset="0"/>
                <a:cs typeface="Times New Roman" pitchFamily="18" charset="0"/>
              </a:rPr>
            </a:br>
            <a:r>
              <a:rPr lang="ru-RU" sz="2000" u="sng" dirty="0" smtClean="0">
                <a:latin typeface="Times New Roman" pitchFamily="18" charset="0"/>
                <a:cs typeface="Times New Roman" pitchFamily="18" charset="0"/>
              </a:rPr>
              <a:t>2. Использоваться в определенной системе</a:t>
            </a:r>
            <a:r>
              <a:rPr lang="ru-RU" sz="2000" dirty="0" smtClean="0">
                <a:latin typeface="Times New Roman" pitchFamily="18" charset="0"/>
                <a:cs typeface="Times New Roman" pitchFamily="18" charset="0"/>
              </a:rPr>
              <a:t>, предполагающей постепенное усложнение задач, игр, упражнений.</a:t>
            </a:r>
            <a:br>
              <a:rPr lang="ru-RU" sz="2000" dirty="0" smtClean="0">
                <a:latin typeface="Times New Roman" pitchFamily="18" charset="0"/>
                <a:cs typeface="Times New Roman" pitchFamily="18" charset="0"/>
              </a:rPr>
            </a:br>
            <a:r>
              <a:rPr lang="ru-RU" sz="2000" u="sng" dirty="0" smtClean="0">
                <a:latin typeface="Times New Roman" pitchFamily="18" charset="0"/>
                <a:cs typeface="Times New Roman" pitchFamily="18" charset="0"/>
              </a:rPr>
              <a:t>3. Сочетание методов прямого обучения с созданием условий для самостоятельных поисков способов решения. </a:t>
            </a:r>
          </a:p>
          <a:p>
            <a:r>
              <a:rPr lang="ru-RU" sz="2000" u="sng" dirty="0" smtClean="0">
                <a:latin typeface="Times New Roman" pitchFamily="18" charset="0"/>
                <a:cs typeface="Times New Roman" pitchFamily="18" charset="0"/>
              </a:rPr>
              <a:t>4. Отвечать разным уровням общего и математического развития ребенка. </a:t>
            </a:r>
            <a:r>
              <a:rPr lang="ru-RU" sz="2000" dirty="0" smtClean="0">
                <a:latin typeface="Times New Roman" pitchFamily="18" charset="0"/>
                <a:cs typeface="Times New Roman" pitchFamily="18" charset="0"/>
              </a:rPr>
              <a:t>Это требование реализуется благодаря варьированию заданий, методических приемов и форм организации.</a:t>
            </a:r>
            <a:br>
              <a:rPr lang="ru-RU" sz="2000" dirty="0" smtClean="0">
                <a:latin typeface="Times New Roman" pitchFamily="18" charset="0"/>
                <a:cs typeface="Times New Roman" pitchFamily="18" charset="0"/>
              </a:rPr>
            </a:br>
            <a:r>
              <a:rPr lang="ru-RU" sz="2000" u="sng" dirty="0" smtClean="0">
                <a:latin typeface="Times New Roman" pitchFamily="18" charset="0"/>
                <a:cs typeface="Times New Roman" pitchFamily="18" charset="0"/>
              </a:rPr>
              <a:t>5. Сочетаться с другими дидактическими средствами </a:t>
            </a:r>
            <a:r>
              <a:rPr lang="ru-RU" sz="2000" dirty="0" smtClean="0">
                <a:latin typeface="Times New Roman" pitchFamily="18" charset="0"/>
                <a:cs typeface="Times New Roman" pitchFamily="18" charset="0"/>
              </a:rPr>
              <a:t>по формированию у детей элементарных математических представлений.</a:t>
            </a:r>
            <a:endParaRPr lang="ru-RU" sz="20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407324" y="676104"/>
            <a:ext cx="11133512" cy="4946679"/>
          </a:xfrm>
        </p:spPr>
        <p:txBody>
          <a:bodyPr>
            <a:noAutofit/>
          </a:bodyPr>
          <a:lstStyle/>
          <a:p>
            <a:pPr marL="0" indent="0" algn="just">
              <a:buNone/>
            </a:pPr>
            <a:r>
              <a:rPr lang="ru-RU" sz="2000" dirty="0" smtClean="0">
                <a:latin typeface="Times New Roman" pitchFamily="18" charset="0"/>
                <a:cs typeface="Times New Roman" pitchFamily="18" charset="0"/>
              </a:rPr>
              <a:t>  </a:t>
            </a:r>
          </a:p>
          <a:p>
            <a:pPr algn="just"/>
            <a:r>
              <a:rPr lang="ru-RU" sz="2000" dirty="0" smtClean="0">
                <a:latin typeface="Times New Roman" pitchFamily="18" charset="0"/>
                <a:cs typeface="Times New Roman" pitchFamily="18" charset="0"/>
              </a:rPr>
              <a:t>Занимательный математический материал является хорошим средством воспитания у детей уже в дошкольном возрасте интереса к математике, к логике и доказательности рассуждений, желания проявлять умственное напряжение, сосредоточивать внимание на проблеме. </a:t>
            </a:r>
          </a:p>
          <a:p>
            <a:pPr algn="just"/>
            <a:r>
              <a:rPr lang="ru-RU" sz="2000" dirty="0" smtClean="0">
                <a:latin typeface="Times New Roman" pitchFamily="18" charset="0"/>
                <a:cs typeface="Times New Roman" pitchFamily="18" charset="0"/>
              </a:rPr>
              <a:t>Методически правильно подобранный и к месту использованный занимательный материал (загадки, задачи-шутки, занимательные вопросы) способствует развитию логического мышления, наблюдательности, находчивости, быстроты реакции, интереса к математическим знаниям, формированию поисковых подходов к решению любой задачи. </a:t>
            </a:r>
          </a:p>
          <a:p>
            <a:pPr algn="just"/>
            <a:r>
              <a:rPr lang="ru-RU" sz="2000" dirty="0" smtClean="0">
                <a:latin typeface="Times New Roman" pitchFamily="18" charset="0"/>
                <a:cs typeface="Times New Roman" pitchFamily="18" charset="0"/>
              </a:rPr>
              <a:t>Таким образом,  игры и игровые упражнения математического содержания наиболее известные и часто применяемые в современной практике дошкольного воспитания виды занимательного математического материала. В процессе обучения дошкольников математике, игра непосредственно включается в занятие, являясь средством формирования новых знаний, расширения, уточнения, закрепления учебного материала. Дидактические игры оправдывают себя в решении задач индивидуальной работы с детьми, а также проводятся со всеми детьми или с подгруппой в свободное от занятии время. </a:t>
            </a:r>
          </a:p>
          <a:p>
            <a:pPr algn="just"/>
            <a:endParaRPr lang="ru-RU" sz="2000" dirty="0">
              <a:latin typeface="Times New Roman" pitchFamily="18" charset="0"/>
              <a:cs typeface="Times New Roman" pitchFamily="18" charset="0"/>
            </a:endParaRPr>
          </a:p>
        </p:txBody>
      </p:sp>
      <p:sp>
        <p:nvSpPr>
          <p:cNvPr id="2" name="Заголовок 1"/>
          <p:cNvSpPr>
            <a:spLocks noGrp="1"/>
          </p:cNvSpPr>
          <p:nvPr>
            <p:ph type="title"/>
          </p:nvPr>
        </p:nvSpPr>
        <p:spPr>
          <a:xfrm>
            <a:off x="678873" y="427038"/>
            <a:ext cx="3740727" cy="722889"/>
          </a:xfrm>
        </p:spPr>
        <p:txBody>
          <a:bodyPr>
            <a:normAutofit/>
          </a:bodyPr>
          <a:lstStyle/>
          <a:p>
            <a:r>
              <a:rPr lang="ru-RU" sz="2000" dirty="0" smtClean="0">
                <a:solidFill>
                  <a:schemeClr val="tx1"/>
                </a:solidFill>
                <a:effectLst/>
                <a:latin typeface="Times New Roman" pitchFamily="18" charset="0"/>
                <a:cs typeface="Times New Roman" pitchFamily="18" charset="0"/>
              </a:rPr>
              <a:t>ВЫВОДЫ</a:t>
            </a:r>
            <a:endParaRPr lang="ru-RU" sz="2000" dirty="0">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0339635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490</TotalTime>
  <Words>725</Words>
  <Application>Microsoft Office PowerPoint</Application>
  <PresentationFormat>Широкоэкранный</PresentationFormat>
  <Paragraphs>48</Paragraphs>
  <Slides>13</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13</vt:i4>
      </vt:variant>
    </vt:vector>
  </HeadingPairs>
  <TitlesOfParts>
    <vt:vector size="23" baseType="lpstr">
      <vt:lpstr>Andale Sans UI</vt:lpstr>
      <vt:lpstr>Arial</vt:lpstr>
      <vt:lpstr>Calibri</vt:lpstr>
      <vt:lpstr>Lucida Sans Unicode</vt:lpstr>
      <vt:lpstr>Tahoma</vt:lpstr>
      <vt:lpstr>Times New Roman</vt:lpstr>
      <vt:lpstr>Verdana</vt:lpstr>
      <vt:lpstr>Wingdings 2</vt:lpstr>
      <vt:lpstr>Wingdings 3</vt:lpstr>
      <vt:lpstr>Открытая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ВЫВОДЫ</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Занимательный материал по математике</dc:title>
  <dc:creator>Юлия Ващенко</dc:creator>
  <cp:lastModifiedBy>Юлия Ващенко</cp:lastModifiedBy>
  <cp:revision>53</cp:revision>
  <dcterms:created xsi:type="dcterms:W3CDTF">2015-11-05T08:51:39Z</dcterms:created>
  <dcterms:modified xsi:type="dcterms:W3CDTF">2017-04-25T15:13:13Z</dcterms:modified>
</cp:coreProperties>
</file>