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4" r:id="rId2"/>
    <p:sldId id="281" r:id="rId3"/>
    <p:sldId id="261" r:id="rId4"/>
    <p:sldId id="282" r:id="rId5"/>
    <p:sldId id="288" r:id="rId6"/>
    <p:sldId id="289" r:id="rId7"/>
    <p:sldId id="290" r:id="rId8"/>
    <p:sldId id="285" r:id="rId9"/>
    <p:sldId id="287" r:id="rId10"/>
    <p:sldId id="286" r:id="rId11"/>
    <p:sldId id="292" r:id="rId12"/>
    <p:sldId id="293" r:id="rId13"/>
    <p:sldId id="283" r:id="rId14"/>
    <p:sldId id="291" r:id="rId15"/>
    <p:sldId id="274" r:id="rId16"/>
    <p:sldId id="275" r:id="rId17"/>
    <p:sldId id="276" r:id="rId18"/>
    <p:sldId id="277" r:id="rId19"/>
    <p:sldId id="267" r:id="rId20"/>
    <p:sldId id="263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665B-D7E9-4DEF-8FC5-CF97FB764938}" type="datetimeFigureOut">
              <a:rPr lang="zh-CN" altLang="en-US" smtClean="0"/>
              <a:pPr/>
              <a:t>2017/5/15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D62A-0EDC-4DC8-9C32-FB765812F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3071802" y="571480"/>
            <a:ext cx="5214974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714375" y="571480"/>
            <a:ext cx="2143125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071813" y="4786313"/>
            <a:ext cx="3429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3857620" y="142875"/>
            <a:ext cx="5000630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35729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883AB00-DFFB-46D0-9D96-D8D9E05BD4DF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539552" y="404664"/>
            <a:ext cx="8208912" cy="984172"/>
          </a:xfrm>
        </p:spPr>
        <p:txBody>
          <a:bodyPr/>
          <a:lstStyle/>
          <a:p>
            <a:pPr>
              <a:buNone/>
            </a:pPr>
            <a:r>
              <a:rPr lang="ru-RU" altLang="zh-CN" b="1" i="1" dirty="0" smtClean="0">
                <a:ln w="18415" cmpd="sng">
                  <a:noFill/>
                  <a:prstDash val="solid"/>
                </a:ln>
                <a:solidFill>
                  <a:srgbClr val="FE0067"/>
                </a:solidFill>
                <a:latin typeface="Times New Roman" pitchFamily="18" charset="0"/>
                <a:cs typeface="Times New Roman" pitchFamily="18" charset="0"/>
              </a:rPr>
              <a:t>ДИСТАНЦИОННЫЕ ТЕХНОЛОГИИ </a:t>
            </a:r>
          </a:p>
          <a:p>
            <a:pPr>
              <a:buNone/>
            </a:pPr>
            <a:r>
              <a:rPr lang="ru-RU" altLang="zh-CN" b="1" i="1" dirty="0" smtClean="0">
                <a:ln w="18415" cmpd="sng">
                  <a:noFill/>
                  <a:prstDash val="solid"/>
                </a:ln>
                <a:solidFill>
                  <a:srgbClr val="FE0067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</a:t>
            </a:r>
            <a:endParaRPr lang="zh-CN" altLang="en-US" b="1" i="1" dirty="0" smtClean="0">
              <a:solidFill>
                <a:srgbClr val="FE006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zh-CN" altLang="en-US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51920" y="1700808"/>
            <a:ext cx="492922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  <a:defRPr/>
            </a:pPr>
            <a:r>
              <a:rPr lang="ru-RU" i="1" dirty="0">
                <a:solidFill>
                  <a:srgbClr val="EAEAEA">
                    <a:lumMod val="10000"/>
                  </a:srgbClr>
                </a:solidFill>
                <a:latin typeface="Trebuchet MS" panose="020B0603020202020204"/>
              </a:rPr>
              <a:t>учитель начальных классов 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  <a:defRPr/>
            </a:pPr>
            <a:r>
              <a:rPr lang="ru-RU" i="1" dirty="0">
                <a:solidFill>
                  <a:srgbClr val="EAEAEA">
                    <a:lumMod val="10000"/>
                  </a:srgbClr>
                </a:solidFill>
                <a:latin typeface="Trebuchet MS" panose="020B0603020202020204"/>
              </a:rPr>
              <a:t>         МАОУ  СОШ № 18 с УИОП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  <a:defRPr/>
            </a:pPr>
            <a:r>
              <a:rPr lang="ru-RU" i="1" dirty="0">
                <a:solidFill>
                  <a:srgbClr val="EAEAEA">
                    <a:lumMod val="10000"/>
                  </a:srgbClr>
                </a:solidFill>
                <a:latin typeface="Trebuchet MS" panose="020B0603020202020204"/>
              </a:rPr>
              <a:t>г. Армавира Краснодарского края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  <a:defRPr/>
            </a:pPr>
            <a:r>
              <a:rPr lang="ru-RU" i="1" dirty="0">
                <a:solidFill>
                  <a:srgbClr val="EAEAEA">
                    <a:lumMod val="10000"/>
                  </a:srgbClr>
                </a:solidFill>
                <a:latin typeface="Trebuchet MS" panose="020B0603020202020204"/>
              </a:rPr>
              <a:t>Пискунова Наталья Львовна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.</a:t>
            </a:r>
            <a:endParaRPr kumimoji="0" lang="zh-CN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23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ДИСТАНЦИОННОГО ОБУЧЕНИЯ</a:t>
            </a:r>
            <a:b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11760" y="1357298"/>
            <a:ext cx="6264696" cy="4525963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Учебный центр (учебное заведение)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b="1" i="1" dirty="0">
              <a:solidFill>
                <a:srgbClr val="002060"/>
              </a:solidFill>
              <a:effectLst/>
              <a:latin typeface="Verdana" panose="020B060403050404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2. Информационные ресурсы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-учебные </a:t>
            </a: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курсы;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-справочные </a:t>
            </a: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материалы;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-методические </a:t>
            </a: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материалы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b="1" i="1" dirty="0">
              <a:solidFill>
                <a:srgbClr val="002060"/>
              </a:solidFill>
              <a:effectLst/>
              <a:latin typeface="Verdana" panose="020B060403050404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3. Средства обеспечения технологии ДО (организационные, технические, программные)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b="1" i="1" dirty="0">
              <a:solidFill>
                <a:srgbClr val="002060"/>
              </a:solidFill>
              <a:effectLst/>
              <a:latin typeface="Verdana" panose="020B060403050404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4. Преподаватели (</a:t>
            </a:r>
            <a:r>
              <a:rPr lang="ru-RU" altLang="ru-RU" sz="2000" b="1" i="1" dirty="0" err="1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тьюторы</a:t>
            </a: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b="1" i="1" dirty="0">
              <a:solidFill>
                <a:srgbClr val="002060"/>
              </a:solidFill>
              <a:effectLst/>
              <a:latin typeface="Verdana" panose="020B060403050404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5. Обучающиеся (студенты, школьники)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8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defRPr/>
            </a:pPr>
            <a:r>
              <a:rPr lang="ru-RU" sz="2500" b="1" i="1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ПРИЗНАКИ ДИСТАНЦИОННОГО ОБУЧЕНИЯ</a:t>
            </a:r>
            <a:r>
              <a:rPr lang="ru-RU" sz="2200" b="1" dirty="0">
                <a:solidFill>
                  <a:srgbClr val="4E3B30">
                    <a:lumMod val="75000"/>
                  </a:srgbClr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/>
            </a:r>
            <a:br>
              <a:rPr lang="ru-RU" sz="2200" b="1" dirty="0">
                <a:solidFill>
                  <a:srgbClr val="4E3B30">
                    <a:lumMod val="75000"/>
                  </a:srgbClr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5" name="Picture 5" descr="image09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30" y="1628800"/>
            <a:ext cx="1450975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971550" y="1341438"/>
            <a:ext cx="6551613" cy="2454275"/>
            <a:chOff x="430" y="709"/>
            <a:chExt cx="4990" cy="2043"/>
          </a:xfrm>
        </p:grpSpPr>
        <p:pic>
          <p:nvPicPr>
            <p:cNvPr id="7" name="Picture 6" descr="j03012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" y="709"/>
              <a:ext cx="1153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430" y="2447"/>
              <a:ext cx="1632" cy="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обучаемый</a:t>
              </a: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3745" y="1886"/>
              <a:ext cx="1675" cy="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преподаватель - тьютор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339752" y="4005064"/>
            <a:ext cx="72125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000" b="1" i="1">
                <a:solidFill>
                  <a:srgbClr val="002060"/>
                </a:solidFill>
                <a:latin typeface="Verdana" panose="020B0604030504040204" pitchFamily="34" charset="0"/>
              </a:rPr>
              <a:t>обучение на расстоянии;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000" b="1" i="1">
                <a:solidFill>
                  <a:srgbClr val="002060"/>
                </a:solidFill>
                <a:latin typeface="Verdana" panose="020B0604030504040204" pitchFamily="34" charset="0"/>
              </a:rPr>
              <a:t>обучение в удобное время;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000" b="1" i="1">
                <a:solidFill>
                  <a:srgbClr val="002060"/>
                </a:solidFill>
                <a:latin typeface="Verdana" panose="020B0604030504040204" pitchFamily="34" charset="0"/>
              </a:rPr>
              <a:t>обучение по индивидуальной программе.</a:t>
            </a:r>
            <a:endParaRPr lang="ru-RU" sz="2000" b="1" i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51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Модели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дистанционного обучения</a:t>
            </a:r>
            <a:endParaRPr lang="ru-RU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195736" y="1214422"/>
            <a:ext cx="6294347" cy="3869605"/>
            <a:chOff x="699" y="1176"/>
            <a:chExt cx="6635" cy="4041"/>
          </a:xfrm>
        </p:grpSpPr>
        <p:sp>
          <p:nvSpPr>
            <p:cNvPr id="6" name="AutoShape 5"/>
            <p:cNvSpPr>
              <a:spLocks noChangeAspect="1" noChangeArrowheads="1"/>
            </p:cNvSpPr>
            <p:nvPr/>
          </p:nvSpPr>
          <p:spPr bwMode="auto">
            <a:xfrm>
              <a:off x="699" y="1176"/>
              <a:ext cx="6635" cy="404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370" y="3684"/>
              <a:ext cx="2400" cy="83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1123" y="3684"/>
              <a:ext cx="2400" cy="83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264" y="1873"/>
              <a:ext cx="2400" cy="83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pic>
          <p:nvPicPr>
            <p:cNvPr id="10" name="Picture 9" descr="J021687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8" y="3266"/>
              <a:ext cx="70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IN00118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6" y="3266"/>
              <a:ext cx="708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4370" y="1873"/>
              <a:ext cx="2400" cy="83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699" y="3127"/>
              <a:ext cx="66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3946" y="1176"/>
              <a:ext cx="1" cy="19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5" name="AutoShape 14"/>
            <p:cNvSpPr>
              <a:spLocks noChangeArrowheads="1"/>
            </p:cNvSpPr>
            <p:nvPr/>
          </p:nvSpPr>
          <p:spPr bwMode="auto">
            <a:xfrm>
              <a:off x="6487" y="1873"/>
              <a:ext cx="283" cy="69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H="1" flipV="1">
              <a:off x="6205" y="2012"/>
              <a:ext cx="282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487" y="1594"/>
              <a:ext cx="283" cy="27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6205" y="1873"/>
              <a:ext cx="1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6205" y="1873"/>
              <a:ext cx="282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1123" y="1733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1123" y="2012"/>
              <a:ext cx="280" cy="55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auto">
            <a:xfrm>
              <a:off x="4511" y="1594"/>
              <a:ext cx="280" cy="558"/>
            </a:xfrm>
            <a:prstGeom prst="roundRect">
              <a:avLst>
                <a:gd name="adj" fmla="val 1092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511" y="1315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087" y="2012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934" y="2012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4934" y="2291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4087" y="2291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8" name="AutoShape 27"/>
            <p:cNvSpPr>
              <a:spLocks noChangeArrowheads="1"/>
            </p:cNvSpPr>
            <p:nvPr/>
          </p:nvSpPr>
          <p:spPr bwMode="auto">
            <a:xfrm>
              <a:off x="3240" y="1873"/>
              <a:ext cx="285" cy="69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9" name="AutoShape 28"/>
            <p:cNvSpPr>
              <a:spLocks noChangeArrowheads="1"/>
            </p:cNvSpPr>
            <p:nvPr/>
          </p:nvSpPr>
          <p:spPr bwMode="auto">
            <a:xfrm>
              <a:off x="3240" y="3824"/>
              <a:ext cx="283" cy="69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3240" y="1594"/>
              <a:ext cx="285" cy="2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H="1" flipV="1">
              <a:off x="2958" y="2012"/>
              <a:ext cx="282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flipH="1" flipV="1">
              <a:off x="2958" y="1873"/>
              <a:ext cx="282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 flipV="1">
              <a:off x="2958" y="1873"/>
              <a:ext cx="1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4" name="AutoShape 33"/>
            <p:cNvSpPr>
              <a:spLocks noChangeArrowheads="1"/>
            </p:cNvSpPr>
            <p:nvPr/>
          </p:nvSpPr>
          <p:spPr bwMode="auto">
            <a:xfrm>
              <a:off x="1687" y="2151"/>
              <a:ext cx="1271" cy="281"/>
            </a:xfrm>
            <a:prstGeom prst="leftRightArrow">
              <a:avLst>
                <a:gd name="adj1" fmla="val 50000"/>
                <a:gd name="adj2" fmla="val 90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5358" y="2151"/>
              <a:ext cx="706" cy="139"/>
            </a:xfrm>
            <a:prstGeom prst="leftRightArrow">
              <a:avLst>
                <a:gd name="adj1" fmla="val 50000"/>
                <a:gd name="adj2" fmla="val 10158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6" name="AutoShape 35"/>
            <p:cNvSpPr>
              <a:spLocks noChangeArrowheads="1"/>
            </p:cNvSpPr>
            <p:nvPr/>
          </p:nvSpPr>
          <p:spPr bwMode="auto">
            <a:xfrm rot="11317995" flipV="1">
              <a:off x="4511" y="2570"/>
              <a:ext cx="281" cy="138"/>
            </a:xfrm>
            <a:prstGeom prst="curvedUpArrow">
              <a:avLst>
                <a:gd name="adj1" fmla="val 40725"/>
                <a:gd name="adj2" fmla="val 8144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7" name="AutoShape 36"/>
            <p:cNvSpPr>
              <a:spLocks noChangeArrowheads="1"/>
            </p:cNvSpPr>
            <p:nvPr/>
          </p:nvSpPr>
          <p:spPr bwMode="auto">
            <a:xfrm flipV="1">
              <a:off x="4511" y="2291"/>
              <a:ext cx="281" cy="139"/>
            </a:xfrm>
            <a:prstGeom prst="curvedUpArrow">
              <a:avLst>
                <a:gd name="adj1" fmla="val 57072"/>
                <a:gd name="adj2" fmla="val 97504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3240" y="3545"/>
              <a:ext cx="285" cy="2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39" name="AutoShape 38"/>
            <p:cNvSpPr>
              <a:spLocks noChangeArrowheads="1"/>
            </p:cNvSpPr>
            <p:nvPr/>
          </p:nvSpPr>
          <p:spPr bwMode="auto">
            <a:xfrm>
              <a:off x="4228" y="3824"/>
              <a:ext cx="286" cy="69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4228" y="3545"/>
              <a:ext cx="286" cy="2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H="1" flipV="1">
              <a:off x="2958" y="3824"/>
              <a:ext cx="283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2958" y="3963"/>
              <a:ext cx="283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3240" y="3824"/>
              <a:ext cx="1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 flipV="1">
              <a:off x="4511" y="3824"/>
              <a:ext cx="282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 flipV="1">
              <a:off x="4511" y="3963"/>
              <a:ext cx="281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4793" y="3824"/>
              <a:ext cx="1" cy="1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7" name="AutoShape 46"/>
            <p:cNvSpPr>
              <a:spLocks noChangeArrowheads="1"/>
            </p:cNvSpPr>
            <p:nvPr/>
          </p:nvSpPr>
          <p:spPr bwMode="auto">
            <a:xfrm>
              <a:off x="981" y="4102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8" name="AutoShape 47"/>
            <p:cNvSpPr>
              <a:spLocks noChangeArrowheads="1"/>
            </p:cNvSpPr>
            <p:nvPr/>
          </p:nvSpPr>
          <p:spPr bwMode="auto">
            <a:xfrm>
              <a:off x="1828" y="4102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49" name="AutoShape 48"/>
            <p:cNvSpPr>
              <a:spLocks noChangeArrowheads="1"/>
            </p:cNvSpPr>
            <p:nvPr/>
          </p:nvSpPr>
          <p:spPr bwMode="auto">
            <a:xfrm>
              <a:off x="6205" y="3406"/>
              <a:ext cx="280" cy="55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0" name="AutoShape 49"/>
            <p:cNvSpPr>
              <a:spLocks noChangeArrowheads="1"/>
            </p:cNvSpPr>
            <p:nvPr/>
          </p:nvSpPr>
          <p:spPr bwMode="auto">
            <a:xfrm>
              <a:off x="5781" y="4102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1" name="AutoShape 50"/>
            <p:cNvSpPr>
              <a:spLocks noChangeArrowheads="1"/>
            </p:cNvSpPr>
            <p:nvPr/>
          </p:nvSpPr>
          <p:spPr bwMode="auto">
            <a:xfrm>
              <a:off x="6628" y="4102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2" name="AutoShape 51"/>
            <p:cNvSpPr>
              <a:spLocks noChangeArrowheads="1"/>
            </p:cNvSpPr>
            <p:nvPr/>
          </p:nvSpPr>
          <p:spPr bwMode="auto">
            <a:xfrm>
              <a:off x="1405" y="3406"/>
              <a:ext cx="280" cy="5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981" y="3824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6205" y="3127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5781" y="3824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1828" y="3824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7" name="Oval 56"/>
            <p:cNvSpPr>
              <a:spLocks noChangeArrowheads="1"/>
            </p:cNvSpPr>
            <p:nvPr/>
          </p:nvSpPr>
          <p:spPr bwMode="auto">
            <a:xfrm>
              <a:off x="1405" y="3127"/>
              <a:ext cx="280" cy="2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8" name="Oval 57"/>
            <p:cNvSpPr>
              <a:spLocks noChangeArrowheads="1"/>
            </p:cNvSpPr>
            <p:nvPr/>
          </p:nvSpPr>
          <p:spPr bwMode="auto">
            <a:xfrm>
              <a:off x="6628" y="3824"/>
              <a:ext cx="280" cy="2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59" name="AutoShape 58"/>
            <p:cNvSpPr>
              <a:spLocks noChangeArrowheads="1"/>
            </p:cNvSpPr>
            <p:nvPr/>
          </p:nvSpPr>
          <p:spPr bwMode="auto">
            <a:xfrm rot="11317995" flipV="1">
              <a:off x="1405" y="4381"/>
              <a:ext cx="282" cy="138"/>
            </a:xfrm>
            <a:prstGeom prst="curvedUpArrow">
              <a:avLst>
                <a:gd name="adj1" fmla="val 40870"/>
                <a:gd name="adj2" fmla="val 8173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0" name="AutoShape 59"/>
            <p:cNvSpPr>
              <a:spLocks noChangeArrowheads="1"/>
            </p:cNvSpPr>
            <p:nvPr/>
          </p:nvSpPr>
          <p:spPr bwMode="auto">
            <a:xfrm rot="11317995" flipV="1">
              <a:off x="6205" y="4381"/>
              <a:ext cx="282" cy="138"/>
            </a:xfrm>
            <a:prstGeom prst="curvedUpArrow">
              <a:avLst>
                <a:gd name="adj1" fmla="val 40870"/>
                <a:gd name="adj2" fmla="val 8173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1" name="AutoShape 60"/>
            <p:cNvSpPr>
              <a:spLocks noChangeArrowheads="1"/>
            </p:cNvSpPr>
            <p:nvPr/>
          </p:nvSpPr>
          <p:spPr bwMode="auto">
            <a:xfrm flipV="1">
              <a:off x="6205" y="4102"/>
              <a:ext cx="282" cy="140"/>
            </a:xfrm>
            <a:prstGeom prst="curvedUpArrow">
              <a:avLst>
                <a:gd name="adj1" fmla="val 56866"/>
                <a:gd name="adj2" fmla="val 97152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2" name="AutoShape 61"/>
            <p:cNvSpPr>
              <a:spLocks noChangeArrowheads="1"/>
            </p:cNvSpPr>
            <p:nvPr/>
          </p:nvSpPr>
          <p:spPr bwMode="auto">
            <a:xfrm flipV="1">
              <a:off x="1405" y="4102"/>
              <a:ext cx="281" cy="141"/>
            </a:xfrm>
            <a:prstGeom prst="curvedUpArrow">
              <a:avLst>
                <a:gd name="adj1" fmla="val 56263"/>
                <a:gd name="adj2" fmla="val 96121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>
              <a:off x="2958" y="3824"/>
              <a:ext cx="0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4" name="AutoShape 63"/>
            <p:cNvSpPr>
              <a:spLocks noChangeArrowheads="1"/>
            </p:cNvSpPr>
            <p:nvPr/>
          </p:nvSpPr>
          <p:spPr bwMode="auto">
            <a:xfrm>
              <a:off x="3523" y="4102"/>
              <a:ext cx="705" cy="139"/>
            </a:xfrm>
            <a:prstGeom prst="leftRightArrow">
              <a:avLst>
                <a:gd name="adj1" fmla="val 50000"/>
                <a:gd name="adj2" fmla="val 10143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5" name="AutoShape 64"/>
            <p:cNvSpPr>
              <a:spLocks noChangeArrowheads="1"/>
            </p:cNvSpPr>
            <p:nvPr/>
          </p:nvSpPr>
          <p:spPr bwMode="auto">
            <a:xfrm>
              <a:off x="2252" y="4102"/>
              <a:ext cx="706" cy="140"/>
            </a:xfrm>
            <a:prstGeom prst="leftRightArrow">
              <a:avLst>
                <a:gd name="adj1" fmla="val 50000"/>
                <a:gd name="adj2" fmla="val 10085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6" name="AutoShape 65"/>
            <p:cNvSpPr>
              <a:spLocks noChangeArrowheads="1"/>
            </p:cNvSpPr>
            <p:nvPr/>
          </p:nvSpPr>
          <p:spPr bwMode="auto">
            <a:xfrm>
              <a:off x="4934" y="4102"/>
              <a:ext cx="705" cy="139"/>
            </a:xfrm>
            <a:prstGeom prst="leftRightArrow">
              <a:avLst>
                <a:gd name="adj1" fmla="val 50000"/>
                <a:gd name="adj2" fmla="val 10143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67" name="AutoShape 66"/>
            <p:cNvSpPr>
              <a:spLocks noChangeArrowheads="1"/>
            </p:cNvSpPr>
            <p:nvPr/>
          </p:nvSpPr>
          <p:spPr bwMode="auto">
            <a:xfrm>
              <a:off x="981" y="2848"/>
              <a:ext cx="2825" cy="27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Индивидуальное дистанционное обучение</a:t>
              </a:r>
            </a:p>
          </p:txBody>
        </p:sp>
        <p:sp>
          <p:nvSpPr>
            <p:cNvPr id="68" name="AutoShape 67"/>
            <p:cNvSpPr>
              <a:spLocks noChangeArrowheads="1"/>
            </p:cNvSpPr>
            <p:nvPr/>
          </p:nvSpPr>
          <p:spPr bwMode="auto">
            <a:xfrm>
              <a:off x="1546" y="4799"/>
              <a:ext cx="5082" cy="41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Дистанционное обучение на базе нескольких образовательных учреждений</a:t>
              </a:r>
            </a:p>
          </p:txBody>
        </p:sp>
        <p:sp>
          <p:nvSpPr>
            <p:cNvPr id="69" name="AutoShape 68"/>
            <p:cNvSpPr>
              <a:spLocks noChangeArrowheads="1"/>
            </p:cNvSpPr>
            <p:nvPr/>
          </p:nvSpPr>
          <p:spPr bwMode="auto">
            <a:xfrm>
              <a:off x="4511" y="2848"/>
              <a:ext cx="2680" cy="27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Групповое дистанционное  обучение</a:t>
              </a: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1828" y="1315"/>
              <a:ext cx="989" cy="6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pic>
          <p:nvPicPr>
            <p:cNvPr id="71" name="Picture 70" descr="img1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8" y="1594"/>
              <a:ext cx="706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71" descr="img1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1" y="3545"/>
              <a:ext cx="706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72" descr="img1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4" y="3545"/>
              <a:ext cx="706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1901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Дистанционное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позволяет: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9"/>
            <a:ext cx="8247860" cy="3295838"/>
          </a:xfrm>
        </p:spPr>
        <p:txBody>
          <a:bodyPr/>
          <a:lstStyle/>
          <a:p>
            <a:pPr marL="542925" lvl="0" indent="-180975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i="1" dirty="0">
                <a:solidFill>
                  <a:srgbClr val="002060"/>
                </a:solidFill>
                <a:effectLst/>
                <a:latin typeface="Arial" charset="0"/>
              </a:rPr>
              <a:t>снизить затраты на проведение обучения (не требуется затрат на аренду помещений, поездок к месту учебы, как учащихся, так и преподавателей и т. п.);</a:t>
            </a:r>
          </a:p>
          <a:p>
            <a:pPr marL="542925" lvl="0" indent="-180975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i="1" dirty="0">
                <a:solidFill>
                  <a:srgbClr val="002060"/>
                </a:solidFill>
                <a:effectLst/>
                <a:latin typeface="Arial" charset="0"/>
              </a:rPr>
              <a:t> проводить обучение большого количества человек;</a:t>
            </a:r>
          </a:p>
          <a:p>
            <a:pPr marL="542925" lvl="0" indent="-180975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i="1" dirty="0">
                <a:solidFill>
                  <a:srgbClr val="002060"/>
                </a:solidFill>
                <a:effectLst/>
                <a:latin typeface="Arial" charset="0"/>
              </a:rPr>
              <a:t> повысить качество обучения за счет применения современных средств, объемных электронных библиотек и т.д.</a:t>
            </a:r>
          </a:p>
          <a:p>
            <a:pPr marL="542925" lvl="0" indent="-180975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i="1" dirty="0">
                <a:solidFill>
                  <a:srgbClr val="002060"/>
                </a:solidFill>
                <a:effectLst/>
                <a:latin typeface="Arial" charset="0"/>
              </a:rPr>
              <a:t> создать единую образовательную 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Arial" charset="0"/>
              </a:rPr>
              <a:t>среду.</a:t>
            </a:r>
            <a:endParaRPr lang="ru-RU" sz="2000" b="1" i="1" dirty="0">
              <a:solidFill>
                <a:srgbClr val="002060"/>
              </a:solidFill>
              <a:effectLst/>
              <a:latin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дистанционного </a:t>
            </a: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</a:t>
            </a:r>
            <a:b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способ получения образования решает задачи по предоставлению всем слоям населения доступного и в тоже время качественного образования. Учащийся почти не ограничен временными рамками для получения информации. </a:t>
            </a:r>
            <a:endParaRPr lang="ru-RU" dirty="0"/>
          </a:p>
        </p:txBody>
      </p:sp>
      <p:pic>
        <p:nvPicPr>
          <p:cNvPr id="6" name="Picture 5" descr="1326894255_vcentre_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4" y="3861048"/>
            <a:ext cx="2782505" cy="2034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563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0385" indent="450215">
              <a:lnSpc>
                <a:spcPct val="150000"/>
              </a:lnSpc>
              <a:spcAft>
                <a:spcPts val="1200"/>
              </a:spcAft>
            </a:pP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дистанционных технологий</a:t>
            </a:r>
            <a:b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0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Кейс-технология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187624" y="1772816"/>
            <a:ext cx="7488832" cy="3967569"/>
          </a:xfrm>
        </p:spPr>
        <p:txBody>
          <a:bodyPr/>
          <a:lstStyle/>
          <a:p>
            <a:pPr lvl="0" algn="just" fontAlgn="base">
              <a:spcAft>
                <a:spcPct val="0"/>
              </a:spcAft>
              <a:buNone/>
            </a:pPr>
            <a:r>
              <a:rPr lang="ru-RU" b="1" i="1" kern="0" dirty="0" smtClean="0">
                <a:solidFill>
                  <a:srgbClr val="002060"/>
                </a:solidFill>
                <a:effectLst/>
                <a:latin typeface="Arial"/>
              </a:rPr>
              <a:t>              Учащийся получает необходимые </a:t>
            </a:r>
            <a:r>
              <a:rPr lang="ru-RU" b="1" i="1" kern="0" dirty="0">
                <a:solidFill>
                  <a:srgbClr val="002060"/>
                </a:solidFill>
                <a:effectLst/>
                <a:latin typeface="Arial"/>
              </a:rPr>
              <a:t>материалы для курса. </a:t>
            </a:r>
            <a:r>
              <a:rPr lang="ru-RU" b="1" i="1" kern="0" dirty="0" smtClean="0">
                <a:solidFill>
                  <a:srgbClr val="002060"/>
                </a:solidFill>
                <a:effectLst/>
                <a:latin typeface="Arial"/>
              </a:rPr>
              <a:t>   Связь </a:t>
            </a:r>
            <a:r>
              <a:rPr lang="ru-RU" b="1" i="1" kern="0" dirty="0">
                <a:solidFill>
                  <a:srgbClr val="002060"/>
                </a:solidFill>
                <a:effectLst/>
                <a:latin typeface="Arial"/>
              </a:rPr>
              <a:t>поддерживается компьютером. Преподаватель-консультант ведет обучение с помощью телефона, почты и иных средств связи</a:t>
            </a:r>
          </a:p>
          <a:p>
            <a:endParaRPr lang="ru-RU" dirty="0"/>
          </a:p>
        </p:txBody>
      </p:sp>
      <p:pic>
        <p:nvPicPr>
          <p:cNvPr id="9" name="Picture 5" descr="77ee73d418487ab572c55a6de3a579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258421"/>
            <a:ext cx="2076450" cy="124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6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0385" indent="450215">
              <a:lnSpc>
                <a:spcPct val="150000"/>
              </a:lnSpc>
              <a:spcAft>
                <a:spcPts val="1200"/>
              </a:spcAft>
            </a:pP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дистанционных технологий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214842" cy="4525963"/>
          </a:xfrm>
        </p:spPr>
        <p:txBody>
          <a:bodyPr/>
          <a:lstStyle/>
          <a:p>
            <a:pPr lvl="0"/>
            <a:r>
              <a:rPr lang="ru-RU" sz="3000" b="1" i="1" dirty="0">
                <a:solidFill>
                  <a:srgbClr val="1F497D">
                    <a:lumMod val="75000"/>
                  </a:srgbClr>
                </a:solidFill>
                <a:effectLst/>
              </a:rPr>
              <a:t>Телевизионная технология – технология обучения с использованием телевизионных средств. 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499992" y="908720"/>
            <a:ext cx="4536504" cy="4974541"/>
          </a:xfrm>
        </p:spPr>
        <p:txBody>
          <a:bodyPr/>
          <a:lstStyle/>
          <a:p>
            <a:pPr lvl="0"/>
            <a:r>
              <a:rPr lang="ru-RU" sz="3000" b="1" i="1" dirty="0">
                <a:solidFill>
                  <a:srgbClr val="1F497D">
                    <a:lumMod val="75000"/>
                  </a:srgbClr>
                </a:solidFill>
                <a:effectLst/>
              </a:rPr>
              <a:t>Интернет-сетевая технология - технология, базирующаяся на использовании сети Интернет для обеспечения </a:t>
            </a:r>
            <a:r>
              <a:rPr lang="ru-RU" sz="3000" b="1" i="1" dirty="0" smtClean="0">
                <a:solidFill>
                  <a:srgbClr val="1F497D">
                    <a:lumMod val="75000"/>
                  </a:srgbClr>
                </a:solidFill>
                <a:effectLst/>
              </a:rPr>
              <a:t>школьников </a:t>
            </a:r>
            <a:r>
              <a:rPr lang="ru-RU" sz="3000" b="1" i="1" dirty="0">
                <a:solidFill>
                  <a:srgbClr val="1F497D">
                    <a:lumMod val="75000"/>
                  </a:srgbClr>
                </a:solidFill>
                <a:effectLst/>
              </a:rPr>
              <a:t>учебно-методическими материалами и для обучения.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2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0385" indent="450215">
              <a:lnSpc>
                <a:spcPct val="150000"/>
              </a:lnSpc>
              <a:spcAft>
                <a:spcPts val="1200"/>
              </a:spcAft>
            </a:pP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дистанционных технологий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</a:rPr>
              <a:t>Учебно-вахтовая технология – технология, предусматривающая выезд </a:t>
            </a:r>
            <a:r>
              <a:rPr lang="ru-RU" sz="25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>педагогов </a:t>
            </a: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</a:rPr>
              <a:t>в учебные центры для проведения занятий. 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716016" y="1214422"/>
            <a:ext cx="4038600" cy="4525963"/>
          </a:xfrm>
        </p:spPr>
        <p:txBody>
          <a:bodyPr/>
          <a:lstStyle/>
          <a:p>
            <a:pPr lvl="0"/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</a:rPr>
              <a:t>Локально-сетевая технология - технология, базирующаяся на использовании локальных сетей для обеспечения </a:t>
            </a:r>
            <a:r>
              <a:rPr lang="ru-RU" sz="25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>школьников </a:t>
            </a: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</a:rPr>
              <a:t>учебно-методическими материалами и для обучения</a:t>
            </a:r>
            <a:r>
              <a:rPr lang="ru-RU" dirty="0">
                <a:effectLst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61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0385" indent="450215">
              <a:lnSpc>
                <a:spcPct val="150000"/>
              </a:lnSpc>
              <a:spcAft>
                <a:spcPts val="1200"/>
              </a:spcAft>
            </a:pP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дистанционных технологий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536504" cy="4902533"/>
          </a:xfrm>
        </p:spPr>
        <p:txBody>
          <a:bodyPr/>
          <a:lstStyle/>
          <a:p>
            <a:pPr lvl="0"/>
            <a:r>
              <a:rPr lang="ru-RU" sz="2500" b="1" i="1" dirty="0">
                <a:solidFill>
                  <a:schemeClr val="tx2">
                    <a:lumMod val="75000"/>
                  </a:schemeClr>
                </a:solidFill>
                <a:effectLst/>
              </a:rPr>
              <a:t>Информационно-спутниковая сетевая технология – технология, реализующая телевизионное обучение, а также пополнение и обновление информации в локальных сетях через спутниковые каналы связи. 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44008" y="980728"/>
            <a:ext cx="4038030" cy="4902533"/>
          </a:xfrm>
        </p:spPr>
        <p:txBody>
          <a:bodyPr/>
          <a:lstStyle/>
          <a:p>
            <a:pPr lvl="0"/>
            <a:r>
              <a:rPr lang="ru-RU" sz="2500" b="1" i="1" dirty="0" err="1">
                <a:solidFill>
                  <a:schemeClr val="tx2">
                    <a:lumMod val="50000"/>
                  </a:schemeClr>
                </a:solidFill>
                <a:effectLst/>
              </a:rPr>
              <a:t>Аттестационно</a:t>
            </a: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</a:rPr>
              <a:t>-вахтовая технология – технология, предусматривающая выезд аттестационных комиссий в учебные центры для проведения аттестации </a:t>
            </a:r>
            <a:r>
              <a:rPr lang="ru-RU" sz="25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>школьников. </a:t>
            </a:r>
            <a:endParaRPr lang="ru-RU" sz="2500" b="1" i="1" dirty="0">
              <a:solidFill>
                <a:schemeClr val="tx2">
                  <a:lumMod val="50000"/>
                </a:schemeClr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928662" y="1116724"/>
            <a:ext cx="7929618" cy="45445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lnSpc>
                <a:spcPct val="110000"/>
              </a:lnSpc>
            </a:pPr>
            <a:r>
              <a:rPr lang="fr-FR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подготовка школьников по отдельным учебным предметам к сдаче экзаменов экстерном;</a:t>
            </a:r>
          </a:p>
          <a:p>
            <a:pPr marL="609600" indent="-609600">
              <a:lnSpc>
                <a:spcPct val="110000"/>
              </a:lnSpc>
            </a:pPr>
            <a:r>
              <a:rPr lang="fr-FR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подготовка школьников к поступлению в учебные заведения определенного профиля;</a:t>
            </a:r>
          </a:p>
          <a:p>
            <a:pPr marL="609600" indent="-609600">
              <a:lnSpc>
                <a:spcPct val="110000"/>
              </a:lnSpc>
            </a:pPr>
            <a:r>
              <a:rPr lang="fr-FR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углубленное изучение темы, раздела из школьной программы или вне школьного курса;</a:t>
            </a:r>
          </a:p>
          <a:p>
            <a:pPr marL="609600" indent="-609600">
              <a:lnSpc>
                <a:spcPct val="110000"/>
              </a:lnSpc>
            </a:pPr>
            <a:r>
              <a:rPr lang="fr-FR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ликвидация пробелов в знаниях, умениях, навыках школьников по определенным предметам школьного цикла;</a:t>
            </a:r>
          </a:p>
          <a:p>
            <a:pPr marL="609600" indent="-609600">
              <a:lnSpc>
                <a:spcPct val="110000"/>
              </a:lnSpc>
            </a:pPr>
            <a:r>
              <a:rPr lang="fr-FR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базовый курс школьной программы для учащихся, не имеющих возможности по разным причинам посещать школу вообще или в течение какого-то отрезка времени;</a:t>
            </a:r>
          </a:p>
          <a:p>
            <a:pPr marL="1866900" lvl="3" indent="-609600" algn="ctr">
              <a:lnSpc>
                <a:spcPct val="110000"/>
              </a:lnSpc>
              <a:buFont typeface="Arial" pitchFamily="34" charset="0"/>
              <a:buChar char="•"/>
            </a:pPr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дополнительное образование по интересам.</a:t>
            </a:r>
            <a:endParaRPr lang="ru-RU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85728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использования дистанционных технологий в образовательном процессе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714356"/>
            <a:ext cx="8358246" cy="35719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00034" y="642918"/>
            <a:ext cx="8215370" cy="428628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предусматривает реализацию государственной политики в образовании, обеспечивающей равенство и доступность образования при различных стартовых возможностях, сохранение единства образовательного пространства России.</a:t>
            </a:r>
          </a:p>
          <a:p>
            <a:pPr>
              <a:buNone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Решить проблемы обеспечения равных возможностей для  получения качественного общего образования, весомо дополнить и расширить традиционные формы организации общего образования позволит широкое использование обучения с использованием дистанционных образовательных технологий.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57694"/>
            <a:ext cx="3024336" cy="2500306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81441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1071546"/>
            <a:ext cx="8215370" cy="36433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71472" y="1357298"/>
            <a:ext cx="8001056" cy="4286280"/>
          </a:xfrm>
        </p:spPr>
        <p:txBody>
          <a:bodyPr/>
          <a:lstStyle/>
          <a:p>
            <a:pPr lvl="0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образовательного пространства;</a:t>
            </a:r>
          </a:p>
          <a:p>
            <a:pPr lvl="0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учащихся познавательной самостоятельности и активности;</a:t>
            </a:r>
          </a:p>
          <a:p>
            <a:pPr lvl="0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критического мышления, толерантности, готовности конструктивно обсуждать различные точки зрения.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20784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использования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дистанционных технологий в образовательном процессе</a:t>
            </a:r>
          </a:p>
          <a:p>
            <a:pPr algn="ctr"/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285728"/>
            <a:ext cx="8643998" cy="44291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85720" y="214290"/>
            <a:ext cx="8643998" cy="421484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Дистанционные образовательные технологии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образовательные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технологии, реализуемые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основном с применением информационных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телекоммуникационных технологий при опосредованном (на расстоянии) или не полностью опосредованном взаимодействии обучающегося и педагогического работника 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391392"/>
            <a:ext cx="2464533" cy="20534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образовательным технологиям</a:t>
            </a: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b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приспособленным для использования </a:t>
            </a: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дистанционном обучении, относятся: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772816"/>
            <a:ext cx="8136904" cy="4110445"/>
          </a:xfrm>
        </p:spPr>
        <p:txBody>
          <a:bodyPr/>
          <a:lstStyle/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мультимедиа-лекции и лабораторные практикумы;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электронные мультимедийные учебники;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компьютерные обучающие и тестирующие системы;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имитационные модели и компьютерные тренажеры;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консультации и тесты с использованием телекоммуникационных средств;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видеоконференции.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lang="ru-RU" sz="2000" b="1" i="1" kern="0" dirty="0">
                <a:solidFill>
                  <a:srgbClr val="002060"/>
                </a:solidFill>
                <a:effectLst/>
                <a:latin typeface="Arial"/>
              </a:rPr>
              <a:t>видео-лекции;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8682038" y="5445224"/>
            <a:ext cx="210442" cy="4380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46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сновные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 использования ДОТ в школе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8319868" cy="4525963"/>
          </a:xfrm>
        </p:spPr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5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Дистанционная </a:t>
            </a: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образования детей с ограниченными возможностями здоровья: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контингента учащихся;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программ дополнительного образования;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обучения по общеобразовательным программам.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57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сновные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 использования ДОТ в школе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8319868" cy="4525963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3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Дистанционная </a:t>
            </a:r>
            <a:r>
              <a:rPr lang="ru-RU" sz="2300" b="1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образования одаренных детей: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заочные туры олимпиад;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дистанционные факультативы по различным предметам;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дистанционные консультации;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дистанционные викторины, конкурсы.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9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сновные </a:t>
            </a:r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 использования ДОТ в школе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8319868" cy="452596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дистанционного контроля знаний учащихся.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дополнительных элективных курсов.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Экстернат.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500" b="1" i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с использованием дистанционных образовательных технологий для пропускающих школьные занятия детей по причинам болезни. </a:t>
            </a:r>
            <a:endParaRPr lang="ru-RU" sz="25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Дистанционное обучение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8319868" cy="4525963"/>
          </a:xfrm>
        </p:spPr>
        <p:txBody>
          <a:bodyPr/>
          <a:lstStyle/>
          <a:p>
            <a:pPr lvl="0" algn="just">
              <a:buClr>
                <a:srgbClr val="F0A22E"/>
              </a:buClr>
              <a:buSzPct val="70000"/>
              <a:buNone/>
              <a:defRPr/>
            </a:pPr>
            <a:r>
              <a:rPr lang="en-US" sz="2000" b="1" i="1" dirty="0">
                <a:solidFill>
                  <a:srgbClr val="002060"/>
                </a:solidFill>
                <a:effectLst/>
                <a:latin typeface="Franklin Gothic Book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Franklin Gothic Book"/>
              </a:rPr>
              <a:t>      Не </a:t>
            </a:r>
            <a:r>
              <a:rPr lang="ru-RU" sz="2000" b="1" i="1" dirty="0">
                <a:solidFill>
                  <a:srgbClr val="002060"/>
                </a:solidFill>
                <a:effectLst/>
                <a:latin typeface="Franklin Gothic Book"/>
              </a:rPr>
              <a:t>все школьники первого сентября с букетом цветов и красивым портфелем пойдут в школу. Есть и такие дети, для которых так и не прозвенит звонок на урок. Формально они тоже будут считаться школьниками, но в школу не пойдут. Они будут учиться не выходя из дома.</a:t>
            </a:r>
          </a:p>
          <a:p>
            <a:pPr lvl="0" algn="just">
              <a:buClr>
                <a:srgbClr val="F0A22E"/>
              </a:buClr>
              <a:buSzPct val="70000"/>
              <a:buNone/>
              <a:defRPr/>
            </a:pPr>
            <a:r>
              <a:rPr lang="ru-RU" sz="2000" b="1" i="1" dirty="0">
                <a:solidFill>
                  <a:srgbClr val="002060"/>
                </a:solidFill>
                <a:effectLst/>
                <a:latin typeface="Franklin Gothic Book"/>
              </a:rPr>
              <a:t>     </a:t>
            </a:r>
            <a:r>
              <a:rPr lang="en-US" sz="2000" b="1" i="1" dirty="0">
                <a:solidFill>
                  <a:srgbClr val="002060"/>
                </a:solidFill>
                <a:effectLst/>
                <a:latin typeface="Franklin Gothic Book"/>
              </a:rPr>
              <a:t>       </a:t>
            </a:r>
            <a:r>
              <a:rPr lang="ru-RU" sz="2000" b="1" i="1" dirty="0">
                <a:solidFill>
                  <a:srgbClr val="002060"/>
                </a:solidFill>
                <a:effectLst/>
                <a:latin typeface="Franklin Gothic Book"/>
              </a:rPr>
              <a:t>Обучение на дому может осуществляться как по необходимости (по медицинским показаниям), так и по желанию родителей. И в зависимости от того, чем вызвано решение перейти на надомное обучение, будет отличаться и сам процесс обучения и технология оформления всех документов.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437112"/>
            <a:ext cx="1656184" cy="213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Цель дистанционного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8103844" cy="4525963"/>
          </a:xfrm>
        </p:spPr>
        <p:txBody>
          <a:bodyPr/>
          <a:lstStyle/>
          <a:p>
            <a:pPr lvl="0" algn="ctr" fontAlgn="base">
              <a:spcAft>
                <a:spcPct val="0"/>
              </a:spcAft>
              <a:buClr>
                <a:srgbClr val="F0A22E"/>
              </a:buClr>
              <a:buSzPct val="70000"/>
              <a:buNone/>
            </a:pPr>
            <a:r>
              <a:rPr lang="ru-RU" altLang="ru-RU" sz="3000" b="1" i="1" dirty="0">
                <a:solidFill>
                  <a:srgbClr val="002060"/>
                </a:solidFill>
                <a:effectLst/>
                <a:latin typeface="Franklin Gothic Book"/>
              </a:rPr>
              <a:t>Создать  модель обучения детей с ограниченными возможностями здоровья с использованием дистанционных образовательных технологий в условиях частичной интеграции в общеобразовательной школе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24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training-01</Template>
  <TotalTime>329</TotalTime>
  <Words>722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MS PGothic</vt:lpstr>
      <vt:lpstr>宋体</vt:lpstr>
      <vt:lpstr>Arial</vt:lpstr>
      <vt:lpstr>Arial Black</vt:lpstr>
      <vt:lpstr>Calibri</vt:lpstr>
      <vt:lpstr>Franklin Gothic Book</vt:lpstr>
      <vt:lpstr>Symbol</vt:lpstr>
      <vt:lpstr>Times New Roman</vt:lpstr>
      <vt:lpstr>Trebuchet MS</vt:lpstr>
      <vt:lpstr>Verdana</vt:lpstr>
      <vt:lpstr>training-01</vt:lpstr>
      <vt:lpstr>Презентация PowerPoint</vt:lpstr>
      <vt:lpstr>Презентация PowerPoint</vt:lpstr>
      <vt:lpstr>Презентация PowerPoint</vt:lpstr>
      <vt:lpstr>К образовательным технологиям,  приспособленным для использования  в дистанционном обучении, относятся:</vt:lpstr>
      <vt:lpstr>Основные способы использования ДОТ в школе</vt:lpstr>
      <vt:lpstr>Основные способы использования ДОТ в школе</vt:lpstr>
      <vt:lpstr>Основные способы использования ДОТ в школе</vt:lpstr>
      <vt:lpstr>Дистанционное обучение</vt:lpstr>
      <vt:lpstr>Цель дистанционного обучения</vt:lpstr>
      <vt:lpstr>СОСТАВЛЯЮЩИЕ ДИСТАНЦИОННОГО ОБУЧЕНИЯ </vt:lpstr>
      <vt:lpstr>ПРИЗНАКИ ДИСТАНЦИОННОГО ОБУЧЕНИЯ </vt:lpstr>
      <vt:lpstr>Модели дистанционного обучения</vt:lpstr>
      <vt:lpstr>Дистанционное обучение позволяет:</vt:lpstr>
      <vt:lpstr>Технология дистанционного обучения  как способ получения образования решает задачи по предоставлению всем слоям населения доступного и в тоже время качественного образования. Учащийся почти не ограничен временными рамками для получения информации. </vt:lpstr>
      <vt:lpstr>Типы дистанционных технологий Кейс-технология </vt:lpstr>
      <vt:lpstr>Типы дистанционных технологий </vt:lpstr>
      <vt:lpstr>Типы дистанционных технологий </vt:lpstr>
      <vt:lpstr>Типы дистанционных технологий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RePack by Diakov</cp:lastModifiedBy>
  <cp:revision>36</cp:revision>
  <dcterms:created xsi:type="dcterms:W3CDTF">2012-07-31T13:58:46Z</dcterms:created>
  <dcterms:modified xsi:type="dcterms:W3CDTF">2017-05-15T11:40:56Z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193013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