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5.xml" ContentType="application/vnd.openxmlformats-officedocument.drawingml.char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58" r:id="rId1"/>
  </p:sldMasterIdLst>
  <p:notesMasterIdLst>
    <p:notesMasterId r:id="rId32"/>
  </p:notesMasterIdLst>
  <p:sldIdLst>
    <p:sldId id="256" r:id="rId2"/>
    <p:sldId id="300" r:id="rId3"/>
    <p:sldId id="285" r:id="rId4"/>
    <p:sldId id="288" r:id="rId5"/>
    <p:sldId id="268" r:id="rId6"/>
    <p:sldId id="289" r:id="rId7"/>
    <p:sldId id="301" r:id="rId8"/>
    <p:sldId id="316" r:id="rId9"/>
    <p:sldId id="315" r:id="rId10"/>
    <p:sldId id="303" r:id="rId11"/>
    <p:sldId id="322" r:id="rId12"/>
    <p:sldId id="305" r:id="rId13"/>
    <p:sldId id="327" r:id="rId14"/>
    <p:sldId id="328" r:id="rId15"/>
    <p:sldId id="319" r:id="rId16"/>
    <p:sldId id="324" r:id="rId17"/>
    <p:sldId id="326" r:id="rId18"/>
    <p:sldId id="312" r:id="rId19"/>
    <p:sldId id="314" r:id="rId20"/>
    <p:sldId id="306" r:id="rId21"/>
    <p:sldId id="332" r:id="rId22"/>
    <p:sldId id="318" r:id="rId23"/>
    <p:sldId id="317" r:id="rId24"/>
    <p:sldId id="307" r:id="rId25"/>
    <p:sldId id="308" r:id="rId26"/>
    <p:sldId id="309" r:id="rId27"/>
    <p:sldId id="329" r:id="rId28"/>
    <p:sldId id="330" r:id="rId29"/>
    <p:sldId id="323" r:id="rId30"/>
    <p:sldId id="331" r:id="rId3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23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autoTitleDeleted val="0"/>
    <c:view3D>
      <c:rotX val="80"/>
      <c:hPercent val="53"/>
      <c:rotY val="44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3811659192825122E-2"/>
          <c:y val="1.7441860465116289E-2"/>
          <c:w val="0.86664526920456963"/>
          <c:h val="0.76720418359322051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высокий уровень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Sheet1!$B$1:$K$1</c:f>
              <c:strCache>
                <c:ptCount val="10"/>
                <c:pt idx="0">
                  <c:v>1 в</c:v>
                </c:pt>
                <c:pt idx="1">
                  <c:v>2 в</c:v>
                </c:pt>
                <c:pt idx="2">
                  <c:v>3 в</c:v>
                </c:pt>
                <c:pt idx="3">
                  <c:v>4 в</c:v>
                </c:pt>
                <c:pt idx="4">
                  <c:v>5 в</c:v>
                </c:pt>
                <c:pt idx="5">
                  <c:v>6 в</c:v>
                </c:pt>
                <c:pt idx="6">
                  <c:v>7 в</c:v>
                </c:pt>
                <c:pt idx="7">
                  <c:v>8 в</c:v>
                </c:pt>
                <c:pt idx="8">
                  <c:v>9 в</c:v>
                </c:pt>
                <c:pt idx="9">
                  <c:v>10 в</c:v>
                </c:pt>
              </c:strCache>
            </c:strRef>
          </c:cat>
          <c:val>
            <c:numRef>
              <c:f>Sheet1!$B$2:$K$2</c:f>
              <c:numCache>
                <c:formatCode>\О\с\н\о\в\н\о\й</c:formatCode>
                <c:ptCount val="10"/>
                <c:pt idx="0">
                  <c:v>17</c:v>
                </c:pt>
                <c:pt idx="1">
                  <c:v>25</c:v>
                </c:pt>
                <c:pt idx="2">
                  <c:v>0</c:v>
                </c:pt>
                <c:pt idx="3">
                  <c:v>8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8</c:v>
                </c:pt>
                <c:pt idx="8">
                  <c:v>0</c:v>
                </c:pt>
                <c:pt idx="9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E2A-44DB-8761-B42A94C0C37F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средний уровень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Sheet1!$B$1:$K$1</c:f>
              <c:strCache>
                <c:ptCount val="10"/>
                <c:pt idx="0">
                  <c:v>1 в</c:v>
                </c:pt>
                <c:pt idx="1">
                  <c:v>2 в</c:v>
                </c:pt>
                <c:pt idx="2">
                  <c:v>3 в</c:v>
                </c:pt>
                <c:pt idx="3">
                  <c:v>4 в</c:v>
                </c:pt>
                <c:pt idx="4">
                  <c:v>5 в</c:v>
                </c:pt>
                <c:pt idx="5">
                  <c:v>6 в</c:v>
                </c:pt>
                <c:pt idx="6">
                  <c:v>7 в</c:v>
                </c:pt>
                <c:pt idx="7">
                  <c:v>8 в</c:v>
                </c:pt>
                <c:pt idx="8">
                  <c:v>9 в</c:v>
                </c:pt>
                <c:pt idx="9">
                  <c:v>10 в</c:v>
                </c:pt>
              </c:strCache>
            </c:strRef>
          </c:cat>
          <c:val>
            <c:numRef>
              <c:f>Sheet1!$B$3:$K$3</c:f>
              <c:numCache>
                <c:formatCode>\О\с\н\о\в\н\о\й</c:formatCode>
                <c:ptCount val="10"/>
                <c:pt idx="0">
                  <c:v>83</c:v>
                </c:pt>
                <c:pt idx="1">
                  <c:v>75</c:v>
                </c:pt>
                <c:pt idx="2">
                  <c:v>50</c:v>
                </c:pt>
                <c:pt idx="3">
                  <c:v>25</c:v>
                </c:pt>
                <c:pt idx="4">
                  <c:v>92</c:v>
                </c:pt>
                <c:pt idx="5">
                  <c:v>66</c:v>
                </c:pt>
                <c:pt idx="6">
                  <c:v>25</c:v>
                </c:pt>
                <c:pt idx="7">
                  <c:v>58</c:v>
                </c:pt>
                <c:pt idx="8">
                  <c:v>42</c:v>
                </c:pt>
                <c:pt idx="9">
                  <c:v>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E2A-44DB-8761-B42A94C0C37F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низкий уровень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Sheet1!$B$1:$K$1</c:f>
              <c:strCache>
                <c:ptCount val="10"/>
                <c:pt idx="0">
                  <c:v>1 в</c:v>
                </c:pt>
                <c:pt idx="1">
                  <c:v>2 в</c:v>
                </c:pt>
                <c:pt idx="2">
                  <c:v>3 в</c:v>
                </c:pt>
                <c:pt idx="3">
                  <c:v>4 в</c:v>
                </c:pt>
                <c:pt idx="4">
                  <c:v>5 в</c:v>
                </c:pt>
                <c:pt idx="5">
                  <c:v>6 в</c:v>
                </c:pt>
                <c:pt idx="6">
                  <c:v>7 в</c:v>
                </c:pt>
                <c:pt idx="7">
                  <c:v>8 в</c:v>
                </c:pt>
                <c:pt idx="8">
                  <c:v>9 в</c:v>
                </c:pt>
                <c:pt idx="9">
                  <c:v>10 в</c:v>
                </c:pt>
              </c:strCache>
            </c:strRef>
          </c:cat>
          <c:val>
            <c:numRef>
              <c:f>Sheet1!$B$4:$K$4</c:f>
              <c:numCache>
                <c:formatCode>\О\с\н\о\в\н\о\й</c:formatCode>
                <c:ptCount val="10"/>
                <c:pt idx="0">
                  <c:v>0</c:v>
                </c:pt>
                <c:pt idx="1">
                  <c:v>0</c:v>
                </c:pt>
                <c:pt idx="2">
                  <c:v>50</c:v>
                </c:pt>
                <c:pt idx="3">
                  <c:v>66</c:v>
                </c:pt>
                <c:pt idx="4">
                  <c:v>8</c:v>
                </c:pt>
                <c:pt idx="5">
                  <c:v>34</c:v>
                </c:pt>
                <c:pt idx="6">
                  <c:v>75</c:v>
                </c:pt>
                <c:pt idx="7">
                  <c:v>34</c:v>
                </c:pt>
                <c:pt idx="8">
                  <c:v>58</c:v>
                </c:pt>
                <c:pt idx="9">
                  <c:v>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E2A-44DB-8761-B42A94C0C37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gapDepth val="0"/>
        <c:shape val="box"/>
        <c:axId val="105778912"/>
        <c:axId val="1"/>
        <c:axId val="0"/>
      </c:bar3DChart>
      <c:catAx>
        <c:axId val="1057789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txPr>
          <a:bodyPr rot="0" vert="horz"/>
          <a:lstStyle/>
          <a:p>
            <a:pPr>
              <a:defRPr/>
            </a:pPr>
            <a:endParaRPr lang="ru-RU"/>
          </a:p>
        </c:txPr>
        <c:crossAx val="1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"/>
        <c:scaling>
          <c:orientation val="minMax"/>
        </c:scaling>
        <c:delete val="0"/>
        <c:axPos val="l"/>
        <c:majorGridlines/>
        <c:numFmt formatCode="\О\с\н\о\в\н\о\й" sourceLinked="1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ru-RU"/>
          </a:p>
        </c:txPr>
        <c:crossAx val="105778912"/>
        <c:crosses val="autoZero"/>
        <c:crossBetween val="between"/>
      </c:valAx>
      <c:spPr>
        <a:noFill/>
        <a:ln w="25394">
          <a:noFill/>
        </a:ln>
      </c:spPr>
    </c:plotArea>
    <c:legend>
      <c:legendPos val="b"/>
      <c:overlay val="0"/>
    </c:legend>
    <c:plotVisOnly val="1"/>
    <c:dispBlanksAs val="gap"/>
    <c:showDLblsOverMax val="0"/>
  </c:chart>
  <c:txPr>
    <a:bodyPr/>
    <a:lstStyle/>
    <a:p>
      <a:pPr>
        <a:defRPr sz="16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  <c:spPr>
        <a:noFill/>
        <a:ln w="12700" cap="rnd" cmpd="sng" algn="ctr">
          <a:solidFill>
            <a:schemeClr val="tx1">
              <a:tint val="75000"/>
            </a:schemeClr>
          </a:solidFill>
          <a:prstDash val="solid"/>
          <a:round/>
        </a:ln>
        <a:effectLst/>
        <a:sp3d contourW="12700">
          <a:contourClr>
            <a:schemeClr val="tx1">
              <a:tint val="75000"/>
            </a:schemeClr>
          </a:contourClr>
        </a:sp3d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0-16A3-4431-9F75-5A018F263AB4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1-16A3-4431-9F75-5A018F263AB4}"/>
              </c:ext>
            </c:extLst>
          </c:dPt>
          <c:dPt>
            <c:idx val="2"/>
            <c:bubble3D val="0"/>
            <c:spPr>
              <a:solidFill>
                <a:schemeClr val="accent5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2-16A3-4431-9F75-5A018F263AB4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398" b="1" i="0" u="none" strike="noStrike" kern="1200" baseline="0">
                    <a:solidFill>
                      <a:schemeClr val="bg1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12700" cap="rnd" cmpd="sng" algn="ctr">
                  <a:solidFill>
                    <a:schemeClr val="tx1"/>
                  </a:solidFill>
                  <a:prstDash val="solid"/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высокий</c:v>
                </c:pt>
                <c:pt idx="1">
                  <c:v>средний</c:v>
                </c:pt>
                <c:pt idx="2">
                  <c:v>низкий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0.08</c:v>
                </c:pt>
                <c:pt idx="1">
                  <c:v>0.25</c:v>
                </c:pt>
                <c:pt idx="2">
                  <c:v>0.67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6A3-4431-9F75-5A018F263AB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379"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799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  <c:showDLblsOverMax val="0"/>
  </c:chart>
  <c:spPr>
    <a:noFill/>
    <a:ln w="12700" cap="rnd" cmpd="sng" algn="ctr">
      <a:noFill/>
      <a:prstDash val="solid"/>
    </a:ln>
    <a:effectLst/>
  </c:spPr>
  <c:txPr>
    <a:bodyPr/>
    <a:lstStyle/>
    <a:p>
      <a:pPr>
        <a:defRPr sz="1799"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67"/>
      <c:hPercent val="37"/>
      <c:rotY val="44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4581431121732548E-2"/>
          <c:y val="4.8332995044654103E-2"/>
          <c:w val="0.87436288469158963"/>
          <c:h val="0.79746835443037978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высокий уровень</c:v>
                </c:pt>
              </c:strCache>
            </c:strRef>
          </c:tx>
          <c:invertIfNegative val="0"/>
          <c:dLbls>
            <c:dLbl>
              <c:idx val="1"/>
              <c:layout>
                <c:manualLayout>
                  <c:x val="6.9207653087460606E-3"/>
                  <c:y val="-4.4621328128147016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5BD3-410E-B1AE-98E99B892924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Sheet1!$B$1:$K$1</c:f>
              <c:strCache>
                <c:ptCount val="10"/>
                <c:pt idx="0">
                  <c:v>1 в</c:v>
                </c:pt>
                <c:pt idx="1">
                  <c:v>2 в</c:v>
                </c:pt>
                <c:pt idx="2">
                  <c:v>3 в</c:v>
                </c:pt>
                <c:pt idx="3">
                  <c:v>4 в</c:v>
                </c:pt>
                <c:pt idx="4">
                  <c:v>5 в</c:v>
                </c:pt>
                <c:pt idx="5">
                  <c:v>6 в</c:v>
                </c:pt>
                <c:pt idx="6">
                  <c:v>7 в</c:v>
                </c:pt>
                <c:pt idx="7">
                  <c:v>8 в</c:v>
                </c:pt>
                <c:pt idx="8">
                  <c:v>9 в</c:v>
                </c:pt>
                <c:pt idx="9">
                  <c:v>10 в</c:v>
                </c:pt>
              </c:strCache>
            </c:strRef>
          </c:cat>
          <c:val>
            <c:numRef>
              <c:f>Sheet1!$B$2:$K$2</c:f>
              <c:numCache>
                <c:formatCode>\О\с\н\о\в\н\о\й</c:formatCode>
                <c:ptCount val="10"/>
                <c:pt idx="0">
                  <c:v>50</c:v>
                </c:pt>
                <c:pt idx="1">
                  <c:v>91</c:v>
                </c:pt>
                <c:pt idx="2">
                  <c:v>25</c:v>
                </c:pt>
                <c:pt idx="3">
                  <c:v>58</c:v>
                </c:pt>
                <c:pt idx="4">
                  <c:v>58</c:v>
                </c:pt>
                <c:pt idx="5">
                  <c:v>50</c:v>
                </c:pt>
                <c:pt idx="6">
                  <c:v>25</c:v>
                </c:pt>
                <c:pt idx="7">
                  <c:v>75</c:v>
                </c:pt>
                <c:pt idx="8">
                  <c:v>25</c:v>
                </c:pt>
                <c:pt idx="9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BD3-410E-B1AE-98E99B892924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средний уровень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Sheet1!$B$1:$K$1</c:f>
              <c:strCache>
                <c:ptCount val="10"/>
                <c:pt idx="0">
                  <c:v>1 в</c:v>
                </c:pt>
                <c:pt idx="1">
                  <c:v>2 в</c:v>
                </c:pt>
                <c:pt idx="2">
                  <c:v>3 в</c:v>
                </c:pt>
                <c:pt idx="3">
                  <c:v>4 в</c:v>
                </c:pt>
                <c:pt idx="4">
                  <c:v>5 в</c:v>
                </c:pt>
                <c:pt idx="5">
                  <c:v>6 в</c:v>
                </c:pt>
                <c:pt idx="6">
                  <c:v>7 в</c:v>
                </c:pt>
                <c:pt idx="7">
                  <c:v>8 в</c:v>
                </c:pt>
                <c:pt idx="8">
                  <c:v>9 в</c:v>
                </c:pt>
                <c:pt idx="9">
                  <c:v>10 в</c:v>
                </c:pt>
              </c:strCache>
            </c:strRef>
          </c:cat>
          <c:val>
            <c:numRef>
              <c:f>Sheet1!$B$3:$K$3</c:f>
              <c:numCache>
                <c:formatCode>\О\с\н\о\в\н\о\й</c:formatCode>
                <c:ptCount val="10"/>
                <c:pt idx="0">
                  <c:v>50</c:v>
                </c:pt>
                <c:pt idx="1">
                  <c:v>8</c:v>
                </c:pt>
                <c:pt idx="2">
                  <c:v>75</c:v>
                </c:pt>
                <c:pt idx="3">
                  <c:v>41</c:v>
                </c:pt>
                <c:pt idx="4">
                  <c:v>32</c:v>
                </c:pt>
                <c:pt idx="5">
                  <c:v>50</c:v>
                </c:pt>
                <c:pt idx="6">
                  <c:v>75</c:v>
                </c:pt>
                <c:pt idx="7">
                  <c:v>25</c:v>
                </c:pt>
                <c:pt idx="8">
                  <c:v>75</c:v>
                </c:pt>
                <c:pt idx="9">
                  <c:v>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BD3-410E-B1AE-98E99B89292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gapDepth val="0"/>
        <c:shape val="box"/>
        <c:axId val="140185712"/>
        <c:axId val="1"/>
        <c:axId val="0"/>
      </c:bar3DChart>
      <c:catAx>
        <c:axId val="1401857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txPr>
          <a:bodyPr rot="0" vert="horz"/>
          <a:lstStyle/>
          <a:p>
            <a:pPr>
              <a:defRPr/>
            </a:pPr>
            <a:endParaRPr lang="ru-RU"/>
          </a:p>
        </c:txPr>
        <c:crossAx val="1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"/>
        <c:scaling>
          <c:orientation val="minMax"/>
        </c:scaling>
        <c:delete val="0"/>
        <c:axPos val="l"/>
        <c:majorGridlines/>
        <c:numFmt formatCode="\О\с\н\о\в\н\о\й" sourceLinked="1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ru-RU"/>
          </a:p>
        </c:txPr>
        <c:crossAx val="140185712"/>
        <c:crosses val="autoZero"/>
        <c:crossBetween val="between"/>
      </c:valAx>
      <c:spPr>
        <a:noFill/>
        <a:ln w="25391">
          <a:noFill/>
        </a:ln>
      </c:spPr>
    </c:plotArea>
    <c:legend>
      <c:legendPos val="b"/>
      <c:overlay val="0"/>
      <c:txPr>
        <a:bodyPr/>
        <a:lstStyle/>
        <a:p>
          <a:pPr>
            <a:defRPr sz="1799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400" b="1">
          <a:latin typeface="Times New Roman" pitchFamily="18" charset="0"/>
          <a:cs typeface="Times New Roman" pitchFamily="18" charset="0"/>
        </a:defRPr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6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15"/>
      <c:rotY val="0"/>
      <c:rAngAx val="0"/>
      <c:perspective val="0"/>
    </c:view3D>
    <c:floor>
      <c:thickness val="0"/>
      <c:spPr>
        <a:noFill/>
        <a:ln w="12700" cap="rnd" cmpd="sng" algn="ctr">
          <a:solidFill>
            <a:schemeClr val="tx1">
              <a:tint val="75000"/>
            </a:schemeClr>
          </a:solidFill>
          <a:prstDash val="solid"/>
          <a:round/>
        </a:ln>
        <a:effectLst/>
        <a:sp3d contourW="12700">
          <a:contourClr>
            <a:schemeClr val="tx1">
              <a:tint val="75000"/>
            </a:schemeClr>
          </a:contourClr>
        </a:sp3d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6.8340540166617225E-2"/>
          <c:y val="6.4605643044619437E-2"/>
          <c:w val="0.90354458775359769"/>
          <c:h val="0.6083333333333335"/>
        </c:manualLayout>
      </c:layout>
      <c:pie3DChart>
        <c:varyColors val="1"/>
        <c:ser>
          <c:idx val="0"/>
          <c:order val="0"/>
          <c:tx>
            <c:strRef>
              <c:f>Sheet1!$A$2</c:f>
              <c:strCache>
                <c:ptCount val="1"/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2700" cap="rnd" cmpd="sng" algn="ctr">
                <a:solidFill>
                  <a:schemeClr val="lt1"/>
                </a:solidFill>
                <a:prstDash val="solid"/>
                <a:round/>
              </a:ln>
              <a:effectLst/>
              <a:sp3d contourW="127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0-D10C-4C46-8B70-7A0A5274DB1A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2700" cap="rnd" cmpd="sng" algn="ctr">
                <a:solidFill>
                  <a:schemeClr val="lt1"/>
                </a:solidFill>
                <a:prstDash val="solid"/>
                <a:round/>
              </a:ln>
              <a:effectLst/>
              <a:sp3d contourW="127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D10C-4C46-8B70-7A0A5274DB1A}"/>
              </c:ext>
            </c:extLst>
          </c:dPt>
          <c:dLbls>
            <c:dLbl>
              <c:idx val="0"/>
              <c:layout>
                <c:manualLayout>
                  <c:x val="-0.18662357199170487"/>
                  <c:y val="2.1655949256342965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80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D10C-4C46-8B70-7A0A5274DB1A}"/>
                </c:ext>
              </c:extLst>
            </c:dLbl>
            <c:dLbl>
              <c:idx val="1"/>
              <c:layout>
                <c:manualLayout>
                  <c:x val="0.2481502264930322"/>
                  <c:y val="-0.16135236220472438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80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10C-4C46-8B70-7A0A5274DB1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Sheet1!$B$1:$C$1</c:f>
              <c:strCache>
                <c:ptCount val="2"/>
                <c:pt idx="0">
                  <c:v>высокий уровень</c:v>
                </c:pt>
                <c:pt idx="1">
                  <c:v>средний уровень</c:v>
                </c:pt>
              </c:strCache>
            </c:strRef>
          </c:cat>
          <c:val>
            <c:numRef>
              <c:f>Sheet1!$B$2:$C$2</c:f>
              <c:numCache>
                <c:formatCode>0%</c:formatCode>
                <c:ptCount val="2"/>
                <c:pt idx="0">
                  <c:v>0.42</c:v>
                </c:pt>
                <c:pt idx="1">
                  <c:v>0.57999999999999996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10C-4C46-8B70-7A0A5274DB1A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2700" cap="rnd" cmpd="sng" algn="ctr">
                <a:solidFill>
                  <a:schemeClr val="lt1"/>
                </a:solidFill>
                <a:prstDash val="solid"/>
                <a:round/>
              </a:ln>
              <a:effectLst/>
              <a:sp3d contourW="127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D10C-4C46-8B70-7A0A5274DB1A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2700" cap="rnd" cmpd="sng" algn="ctr">
                <a:solidFill>
                  <a:schemeClr val="lt1"/>
                </a:solidFill>
                <a:prstDash val="solid"/>
                <a:round/>
              </a:ln>
              <a:effectLst/>
              <a:sp3d contourW="127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4-D10C-4C46-8B70-7A0A5274DB1A}"/>
              </c:ext>
            </c:extLst>
          </c:dPt>
          <c:cat>
            <c:strRef>
              <c:f>Sheet1!$B$1:$C$1</c:f>
              <c:strCache>
                <c:ptCount val="2"/>
                <c:pt idx="0">
                  <c:v>высокий уровень</c:v>
                </c:pt>
                <c:pt idx="1">
                  <c:v>средний уровень</c:v>
                </c:pt>
              </c:strCache>
            </c:strRef>
          </c:cat>
          <c:val>
            <c:numRef>
              <c:f>Sheet1!$B$3:$C$3</c:f>
              <c:numCache>
                <c:formatCode>General</c:formatCode>
                <c:ptCount val="2"/>
              </c:numCache>
            </c:numRef>
          </c:val>
          <c:extLst>
            <c:ext xmlns:c16="http://schemas.microsoft.com/office/drawing/2014/chart" uri="{C3380CC4-5D6E-409C-BE32-E72D297353CC}">
              <c16:uniqueId val="{00000005-D10C-4C46-8B70-7A0A5274DB1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398"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  <c:showDLblsOverMax val="0"/>
  </c:chart>
  <c:spPr>
    <a:noFill/>
    <a:ln w="12700" cap="rnd" cmpd="sng" algn="ctr">
      <a:noFill/>
      <a:prstDash val="solid"/>
    </a:ln>
    <a:effectLst/>
  </c:spPr>
  <c:txPr>
    <a:bodyPr/>
    <a:lstStyle/>
    <a:p>
      <a:pPr>
        <a:defRPr sz="1800"/>
      </a:pPr>
      <a:endParaRPr lang="ru-RU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autoTitleDeleted val="0"/>
    <c:view3D>
      <c:rotX val="40"/>
      <c:hPercent val="51"/>
      <c:rotY val="36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2779412214675692"/>
          <c:y val="2.8594513754725662E-2"/>
          <c:w val="0.8174059456890157"/>
          <c:h val="0.74048842993894626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высокий уровень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573254768045883E-3"/>
                  <c:y val="-7.3059367735410802E-2"/>
                </c:manualLayout>
              </c:layout>
              <c:spPr/>
              <c:txPr>
                <a:bodyPr/>
                <a:lstStyle/>
                <a:p>
                  <a:pPr>
                    <a:defRPr sz="2000" b="1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5941-480C-8E63-B9896F0FEA0C}"/>
                </c:ext>
              </c:extLst>
            </c:dLbl>
            <c:dLbl>
              <c:idx val="1"/>
              <c:layout>
                <c:manualLayout>
                  <c:x val="-1.573254768045883E-3"/>
                  <c:y val="-8.0365304508951838E-2"/>
                </c:manualLayout>
              </c:layout>
              <c:spPr/>
              <c:txPr>
                <a:bodyPr/>
                <a:lstStyle/>
                <a:p>
                  <a:pPr>
                    <a:defRPr sz="2000" b="1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941-480C-8E63-B9896F0FEA0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Sheet1!$B$1:$C$1</c:f>
              <c:strCache>
                <c:ptCount val="2"/>
                <c:pt idx="0">
                  <c:v>констатирующий этап</c:v>
                </c:pt>
                <c:pt idx="1">
                  <c:v>формирующий этап</c:v>
                </c:pt>
              </c:strCache>
            </c:strRef>
          </c:cat>
          <c:val>
            <c:numRef>
              <c:f>Sheet1!$B$2:$C$2</c:f>
              <c:numCache>
                <c:formatCode>0%</c:formatCode>
                <c:ptCount val="2"/>
                <c:pt idx="0">
                  <c:v>0.08</c:v>
                </c:pt>
                <c:pt idx="1">
                  <c:v>0.42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941-480C-8E63-B9896F0FEA0C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средний уровень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"/>
                  <c:y val="-8.280061676679891E-2"/>
                </c:manualLayout>
              </c:layout>
              <c:spPr/>
              <c:txPr>
                <a:bodyPr/>
                <a:lstStyle/>
                <a:p>
                  <a:pPr>
                    <a:defRPr sz="2000" b="1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941-480C-8E63-B9896F0FEA0C}"/>
                </c:ext>
              </c:extLst>
            </c:dLbl>
            <c:dLbl>
              <c:idx val="1"/>
              <c:layout>
                <c:manualLayout>
                  <c:x val="4.8770897809422391E-2"/>
                  <c:y val="-8.5235929024645968E-2"/>
                </c:manualLayout>
              </c:layout>
              <c:spPr/>
              <c:txPr>
                <a:bodyPr/>
                <a:lstStyle/>
                <a:p>
                  <a:pPr>
                    <a:defRPr sz="2000" b="1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5941-480C-8E63-B9896F0FEA0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Sheet1!$B$1:$C$1</c:f>
              <c:strCache>
                <c:ptCount val="2"/>
                <c:pt idx="0">
                  <c:v>констатирующий этап</c:v>
                </c:pt>
                <c:pt idx="1">
                  <c:v>формирующий этап</c:v>
                </c:pt>
              </c:strCache>
            </c:strRef>
          </c:cat>
          <c:val>
            <c:numRef>
              <c:f>Sheet1!$B$3:$C$3</c:f>
              <c:numCache>
                <c:formatCode>0%</c:formatCode>
                <c:ptCount val="2"/>
                <c:pt idx="0">
                  <c:v>0.25</c:v>
                </c:pt>
                <c:pt idx="1">
                  <c:v>0.57999999999999996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5941-480C-8E63-B9896F0FEA0C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низкий уровень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4.4051133505284709E-2"/>
                  <c:y val="-8.5235929024645968E-2"/>
                </c:manualLayout>
              </c:layout>
              <c:spPr/>
              <c:txPr>
                <a:bodyPr/>
                <a:lstStyle/>
                <a:p>
                  <a:pPr>
                    <a:defRPr sz="2000" b="1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5941-480C-8E63-B9896F0FEA0C}"/>
                </c:ext>
              </c:extLst>
            </c:dLbl>
            <c:dLbl>
              <c:idx val="1"/>
              <c:layout>
                <c:manualLayout>
                  <c:x val="4.7197643041376511E-2"/>
                  <c:y val="-7.7929992251104863E-2"/>
                </c:manualLayout>
              </c:layout>
              <c:spPr/>
              <c:txPr>
                <a:bodyPr/>
                <a:lstStyle/>
                <a:p>
                  <a:pPr>
                    <a:defRPr sz="2000" b="1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5941-480C-8E63-B9896F0FEA0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Sheet1!$B$1:$C$1</c:f>
              <c:strCache>
                <c:ptCount val="2"/>
                <c:pt idx="0">
                  <c:v>констатирующий этап</c:v>
                </c:pt>
                <c:pt idx="1">
                  <c:v>формирующий этап</c:v>
                </c:pt>
              </c:strCache>
            </c:strRef>
          </c:cat>
          <c:val>
            <c:numRef>
              <c:f>Sheet1!$B$4:$C$4</c:f>
              <c:numCache>
                <c:formatCode>0%</c:formatCode>
                <c:ptCount val="2"/>
                <c:pt idx="0">
                  <c:v>0.67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5941-480C-8E63-B9896F0FEA0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gapDepth val="0"/>
        <c:shape val="box"/>
        <c:axId val="140187680"/>
        <c:axId val="1"/>
        <c:axId val="0"/>
      </c:bar3DChart>
      <c:catAx>
        <c:axId val="1401876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txPr>
          <a:bodyPr rot="0" vert="horz"/>
          <a:lstStyle/>
          <a:p>
            <a:pPr>
              <a:defRPr/>
            </a:pPr>
            <a:endParaRPr lang="ru-RU"/>
          </a:p>
        </c:txPr>
        <c:crossAx val="1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ru-RU"/>
          </a:p>
        </c:txPr>
        <c:crossAx val="140187680"/>
        <c:crosses val="autoZero"/>
        <c:crossBetween val="between"/>
      </c:valAx>
      <c:spPr>
        <a:noFill/>
        <a:ln w="25394">
          <a:noFill/>
        </a:ln>
      </c:spPr>
    </c:plotArea>
    <c:legend>
      <c:legendPos val="b"/>
      <c:layout>
        <c:manualLayout>
          <c:xMode val="edge"/>
          <c:yMode val="edge"/>
          <c:x val="6.7278274803463198E-2"/>
          <c:y val="0.90339422572178474"/>
          <c:w val="0.86391443005108237"/>
          <c:h val="8.8772913385826824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111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1">
      <a:schemeClr val="lt1"/>
    </cs:lnRef>
    <cs:fillRef idx="1">
      <cs:styleClr val="auto"/>
    </cs:fillRef>
    <cs:effectRef idx="1">
      <a:schemeClr val="dk1"/>
    </cs:effectRef>
    <cs:fontRef idx="minor">
      <a:schemeClr val="tx1"/>
    </cs:fontRef>
    <cs:spPr>
      <a:ln>
        <a:round/>
      </a:ln>
    </cs:spPr>
  </cs:dataPoint>
  <cs:dataPoint3D>
    <cs:lnRef idx="1">
      <a:schemeClr val="lt1"/>
    </cs:lnRef>
    <cs:fillRef idx="1">
      <cs:styleClr val="auto"/>
    </cs:fillRef>
    <cs:effectRef idx="1">
      <a:schemeClr val="dk1"/>
    </cs:effectRef>
    <cs:fontRef idx="minor">
      <a:schemeClr val="tx1"/>
    </cs:fontRef>
    <cs:spPr>
      <a:ln>
        <a:round/>
      </a:ln>
    </cs:spPr>
  </cs:dataPoint3D>
  <cs:dataPointLine>
    <cs:lnRef idx="1">
      <cs:styleClr val="auto"/>
    </cs:lnRef>
    <cs:lineWidthScale>5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1">
      <a:schemeClr val="dk1"/>
    </cs:effectRef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 mods="ignoreCSTransforms">
      <cs:styleClr val="0">
        <a:shade val="25000"/>
      </cs:styleClr>
    </cs:fillRef>
    <cs:effectRef idx="1">
      <a:schemeClr val="dk1"/>
    </cs:effectRef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 mods="ignoreCSTransforms">
      <cs:styleClr val="0">
        <a:tint val="25000"/>
      </cs:styleClr>
    </cs:fillRef>
    <cs:effectRef idx="1">
      <a:schemeClr val="dk1"/>
    </cs:effectRef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D6B35AF-C18C-40AF-8ACE-C063E92EB96F}" type="datetimeFigureOut">
              <a:rPr lang="ru-RU"/>
              <a:pPr>
                <a:defRPr/>
              </a:pPr>
              <a:t>15.05.2017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0EDE9010-C718-45C0-91FA-DB9DFB0A344A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/>
          </a:p>
        </p:txBody>
      </p:sp>
      <p:sp>
        <p:nvSpPr>
          <p:cNvPr id="1946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22205DA3-A4A3-4921-9044-CF365379C6C4}" type="slidenum">
              <a:rPr lang="ru-RU" altLang="ru-RU">
                <a:latin typeface="Calibri" panose="020F0502020204030204" pitchFamily="34" charset="0"/>
              </a:rPr>
              <a:pPr eaLnBrk="1" hangingPunct="1"/>
              <a:t>1</a:t>
            </a:fld>
            <a:endParaRPr lang="ru-RU" altLang="ru-RU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1FF55FC0-0E50-4193-B75C-FD7095ABC778}" type="slidenum">
              <a:rPr lang="ru-RU" altLang="ru-RU">
                <a:latin typeface="Calibri" panose="020F0502020204030204" pitchFamily="34" charset="0"/>
              </a:rPr>
              <a:pPr eaLnBrk="1" hangingPunct="1"/>
              <a:t>3</a:t>
            </a:fld>
            <a:endParaRPr lang="ru-RU" altLang="ru-RU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0FF88F6F-A586-4321-8571-54B3E53304D1}" type="slidenum">
              <a:rPr lang="ru-RU" altLang="ru-RU">
                <a:latin typeface="Calibri" panose="020F0502020204030204" pitchFamily="34" charset="0"/>
              </a:rPr>
              <a:pPr eaLnBrk="1" hangingPunct="1"/>
              <a:t>4</a:t>
            </a:fld>
            <a:endParaRPr lang="ru-RU" altLang="ru-RU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/>
          </a:p>
        </p:txBody>
      </p:sp>
      <p:sp>
        <p:nvSpPr>
          <p:cNvPr id="2150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8F64FC11-B204-4966-ADF1-08E913179CF1}" type="slidenum">
              <a:rPr lang="ru-RU" altLang="ru-RU">
                <a:latin typeface="Calibri" panose="020F0502020204030204" pitchFamily="34" charset="0"/>
              </a:rPr>
              <a:pPr eaLnBrk="1" hangingPunct="1"/>
              <a:t>5</a:t>
            </a:fld>
            <a:endParaRPr lang="ru-RU" altLang="ru-RU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111DE0AF-830B-480B-83FD-7A8F909D6AA7}" type="slidenum">
              <a:rPr lang="ru-RU" altLang="ru-RU">
                <a:latin typeface="Calibri" panose="020F0502020204030204" pitchFamily="34" charset="0"/>
              </a:rPr>
              <a:pPr eaLnBrk="1" hangingPunct="1"/>
              <a:t>6</a:t>
            </a:fld>
            <a:endParaRPr lang="ru-RU" altLang="ru-RU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D9A9C79-EABD-4F3A-8E8F-DC955961880A}" type="datetimeFigureOut">
              <a:rPr lang="ru-RU" smtClean="0"/>
              <a:pPr>
                <a:defRPr/>
              </a:pPr>
              <a:t>15.05.2017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2D16E-7DB9-4D3F-BBCE-D2C60953A392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639344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CCDFEC6-1009-4944-88A9-00EFDE9FE0B5}" type="datetimeFigureOut">
              <a:rPr lang="ru-RU" smtClean="0"/>
              <a:pPr>
                <a:defRPr/>
              </a:pPr>
              <a:t>15.05.2017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99078-0289-479C-9752-D7FE4ACED648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562173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CCDFEC6-1009-4944-88A9-00EFDE9FE0B5}" type="datetimeFigureOut">
              <a:rPr lang="ru-RU" smtClean="0"/>
              <a:pPr>
                <a:defRPr/>
              </a:pPr>
              <a:t>15.05.2017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99078-0289-479C-9752-D7FE4ACED648}" type="slidenum">
              <a:rPr lang="ru-RU" altLang="ru-RU" smtClean="0"/>
              <a:pPr/>
              <a:t>‹#›</a:t>
            </a:fld>
            <a:endParaRPr lang="ru-RU" alt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027651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CCDFEC6-1009-4944-88A9-00EFDE9FE0B5}" type="datetimeFigureOut">
              <a:rPr lang="ru-RU" smtClean="0"/>
              <a:pPr>
                <a:defRPr/>
              </a:pPr>
              <a:t>15.05.2017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99078-0289-479C-9752-D7FE4ACED648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692288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CCDFEC6-1009-4944-88A9-00EFDE9FE0B5}" type="datetimeFigureOut">
              <a:rPr lang="ru-RU" smtClean="0"/>
              <a:pPr>
                <a:defRPr/>
              </a:pPr>
              <a:t>15.05.2017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99078-0289-479C-9752-D7FE4ACED648}" type="slidenum">
              <a:rPr lang="ru-RU" altLang="ru-RU" smtClean="0"/>
              <a:pPr/>
              <a:t>‹#›</a:t>
            </a:fld>
            <a:endParaRPr lang="ru-RU" alt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512957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CCDFEC6-1009-4944-88A9-00EFDE9FE0B5}" type="datetimeFigureOut">
              <a:rPr lang="ru-RU" smtClean="0"/>
              <a:pPr>
                <a:defRPr/>
              </a:pPr>
              <a:t>15.05.2017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99078-0289-479C-9752-D7FE4ACED648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246832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00A137F-D5B1-4325-A5CF-3A80EB315912}" type="datetimeFigureOut">
              <a:rPr lang="ru-RU" smtClean="0"/>
              <a:pPr>
                <a:defRPr/>
              </a:pPr>
              <a:t>15.05.2017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22577-AD2F-4483-8A33-F3E03554D76A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806102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05F75EA-444F-47C4-B751-583A7A3CEC27}" type="datetimeFigureOut">
              <a:rPr lang="ru-RU" smtClean="0"/>
              <a:pPr>
                <a:defRPr/>
              </a:pPr>
              <a:t>15.05.2017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00792-2E4C-4610-B53C-E6D3A75B52F5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629457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673D802-F1C2-4C71-A982-6F5F2A036C2F}" type="datetimeFigureOut">
              <a:rPr lang="ru-RU" smtClean="0"/>
              <a:pPr>
                <a:defRPr/>
              </a:pPr>
              <a:t>15.05.2017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73A87-5BB0-48C9-98EA-B000DEE04341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161382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3FEF526-4BAD-428F-9150-1AD414927D6D}" type="datetimeFigureOut">
              <a:rPr lang="ru-RU" smtClean="0"/>
              <a:pPr>
                <a:defRPr/>
              </a:pPr>
              <a:t>15.05.2017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1DE17-48CF-455D-ACA5-54ACE6448943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108735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38D076A-8EF6-4AC7-BCE8-2548876AE225}" type="datetimeFigureOut">
              <a:rPr lang="ru-RU" smtClean="0"/>
              <a:pPr>
                <a:defRPr/>
              </a:pPr>
              <a:t>15.05.2017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74984-A0DE-4726-9A4C-BCD4D7A0512B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956571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F1A639A-1451-4AFD-B973-032923377E85}" type="datetimeFigureOut">
              <a:rPr lang="ru-RU" smtClean="0"/>
              <a:pPr>
                <a:defRPr/>
              </a:pPr>
              <a:t>15.05.2017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BDF80-8B4E-4D0E-A528-E9C5B005BC7F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94073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FE672B-42C7-4374-9C5F-127FB7A8C1E4}" type="datetimeFigureOut">
              <a:rPr lang="ru-RU" smtClean="0"/>
              <a:pPr>
                <a:defRPr/>
              </a:pPr>
              <a:t>15.05.2017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14791-473E-47AF-A5FC-B440760D3C8C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9004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22D8475-3F68-4720-BBB8-D16A9F6EB26D}" type="datetimeFigureOut">
              <a:rPr lang="ru-RU" smtClean="0"/>
              <a:pPr>
                <a:defRPr/>
              </a:pPr>
              <a:t>15.05.2017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4D011-7564-4915-9AF5-1F5755A35C4E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636953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3CB83CC-0CD7-40C6-9A4B-9092D2883CFE}" type="datetimeFigureOut">
              <a:rPr lang="ru-RU" smtClean="0"/>
              <a:pPr>
                <a:defRPr/>
              </a:pPr>
              <a:t>15.05.2017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C68EF-0EFA-4681-96FB-FE346707F778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955129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AFFF557-59CE-43D4-871A-13B5332A58F6}" type="datetimeFigureOut">
              <a:rPr lang="ru-RU" smtClean="0"/>
              <a:pPr>
                <a:defRPr/>
              </a:pPr>
              <a:t>15.05.2017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FC8E-88D3-40BC-9EE0-A1C486AD2D68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9332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CCDFEC6-1009-4944-88A9-00EFDE9FE0B5}" type="datetimeFigureOut">
              <a:rPr lang="ru-RU" smtClean="0"/>
              <a:pPr>
                <a:defRPr/>
              </a:pPr>
              <a:t>15.05.2017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1BB99078-0289-479C-9752-D7FE4ACED648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951893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59" r:id="rId1"/>
    <p:sldLayoutId id="2147484160" r:id="rId2"/>
    <p:sldLayoutId id="2147484161" r:id="rId3"/>
    <p:sldLayoutId id="2147484162" r:id="rId4"/>
    <p:sldLayoutId id="2147484163" r:id="rId5"/>
    <p:sldLayoutId id="2147484164" r:id="rId6"/>
    <p:sldLayoutId id="2147484165" r:id="rId7"/>
    <p:sldLayoutId id="2147484166" r:id="rId8"/>
    <p:sldLayoutId id="2147484167" r:id="rId9"/>
    <p:sldLayoutId id="2147484168" r:id="rId10"/>
    <p:sldLayoutId id="2147484169" r:id="rId11"/>
    <p:sldLayoutId id="2147484170" r:id="rId12"/>
    <p:sldLayoutId id="2147484171" r:id="rId13"/>
    <p:sldLayoutId id="2147484172" r:id="rId14"/>
    <p:sldLayoutId id="2147484173" r:id="rId15"/>
    <p:sldLayoutId id="214748417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625" y="188640"/>
            <a:ext cx="8229600" cy="4608512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r>
              <a:rPr lang="ru-RU" sz="2200" b="1" dirty="0">
                <a:solidFill>
                  <a:schemeClr val="tx1"/>
                </a:solidFill>
              </a:rPr>
              <a:t>МАДОУ детский сад комбинированного вида </a:t>
            </a:r>
            <a:br>
              <a:rPr lang="ru-RU" sz="2200" b="1" dirty="0">
                <a:solidFill>
                  <a:schemeClr val="tx1"/>
                </a:solidFill>
              </a:rPr>
            </a:br>
            <a:r>
              <a:rPr lang="ru-RU" sz="2200" b="1" dirty="0">
                <a:solidFill>
                  <a:schemeClr val="tx1"/>
                </a:solidFill>
              </a:rPr>
              <a:t>№9 «Чебурашка» г. Южно-Сахалинска</a:t>
            </a:r>
            <a:br>
              <a:rPr lang="ru-RU" sz="2200" b="1" dirty="0">
                <a:solidFill>
                  <a:schemeClr val="tx1"/>
                </a:solidFill>
              </a:rPr>
            </a:br>
            <a:br>
              <a:rPr lang="ru-RU" sz="2200" b="1" dirty="0"/>
            </a:br>
            <a:r>
              <a:rPr lang="ru-RU" b="1" dirty="0">
                <a:solidFill>
                  <a:schemeClr val="accent4">
                    <a:lumMod val="75000"/>
                  </a:schemeClr>
                </a:solidFill>
              </a:rPr>
              <a:t>Формирование у детей  дошкольного возраста правильного отношения к своему здоровью</a:t>
            </a:r>
          </a:p>
        </p:txBody>
      </p:sp>
      <p:sp>
        <p:nvSpPr>
          <p:cNvPr id="1126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25" y="5229200"/>
            <a:ext cx="7758113" cy="1057300"/>
          </a:xfrm>
        </p:spPr>
        <p:txBody>
          <a:bodyPr/>
          <a:lstStyle/>
          <a:p>
            <a:pPr marL="36513" algn="l" eaLnBrk="1" hangingPunct="1">
              <a:spcBef>
                <a:spcPct val="0"/>
              </a:spcBef>
            </a:pPr>
            <a:r>
              <a:rPr lang="ru-RU" altLang="ru-RU" b="1" dirty="0">
                <a:solidFill>
                  <a:srgbClr val="002060"/>
                </a:solidFill>
              </a:rPr>
              <a:t>Васильцова Н.Г.</a:t>
            </a:r>
          </a:p>
          <a:p>
            <a:pPr marL="36513" algn="l" eaLnBrk="1" hangingPunct="1">
              <a:spcBef>
                <a:spcPct val="0"/>
              </a:spcBef>
            </a:pPr>
            <a:r>
              <a:rPr lang="ru-RU" altLang="ru-RU" b="1" i="1" dirty="0">
                <a:solidFill>
                  <a:srgbClr val="002060"/>
                </a:solidFill>
              </a:rPr>
              <a:t>Воспитатель старшей группы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928813" y="4786313"/>
            <a:ext cx="5500687" cy="9286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Уровень сформированности отношений детей к своему здоровью на констатирующем этапе</a:t>
            </a:r>
          </a:p>
          <a:p>
            <a:pPr algn="ctr">
              <a:defRPr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(сентябрь 2016г.)</a:t>
            </a:r>
          </a:p>
        </p:txBody>
      </p:sp>
      <p:graphicFrame>
        <p:nvGraphicFramePr>
          <p:cNvPr id="2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99467442"/>
              </p:ext>
            </p:extLst>
          </p:nvPr>
        </p:nvGraphicFramePr>
        <p:xfrm>
          <a:off x="622300" y="550863"/>
          <a:ext cx="7756525" cy="38274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Содержимое 2"/>
          <p:cNvSpPr>
            <a:spLocks noGrp="1"/>
          </p:cNvSpPr>
          <p:nvPr>
            <p:ph idx="1"/>
          </p:nvPr>
        </p:nvSpPr>
        <p:spPr>
          <a:xfrm>
            <a:off x="609599" y="476672"/>
            <a:ext cx="6347714" cy="5564691"/>
          </a:xfrm>
        </p:spPr>
        <p:txBody>
          <a:bodyPr>
            <a:normAutofit/>
          </a:bodyPr>
          <a:lstStyle/>
          <a:p>
            <a:pPr>
              <a:buFont typeface="Wingdings 2" panose="05020102010507070707" pitchFamily="18" charset="2"/>
              <a:buNone/>
            </a:pPr>
            <a:r>
              <a:rPr lang="ru-RU" altLang="ru-RU" dirty="0"/>
              <a:t>            </a:t>
            </a:r>
            <a:r>
              <a:rPr lang="ru-RU" altLang="ru-RU" sz="4000" b="1" dirty="0">
                <a:solidFill>
                  <a:schemeClr val="accent5">
                    <a:lumMod val="75000"/>
                  </a:schemeClr>
                </a:solidFill>
              </a:rPr>
              <a:t>Программа здоровья:</a:t>
            </a:r>
          </a:p>
          <a:p>
            <a:endParaRPr lang="ru-RU" altLang="ru-RU" dirty="0"/>
          </a:p>
          <a:p>
            <a:r>
              <a:rPr lang="ru-RU" altLang="ru-RU" sz="2400" b="1" i="1" dirty="0">
                <a:solidFill>
                  <a:schemeClr val="accent5">
                    <a:lumMod val="75000"/>
                  </a:schemeClr>
                </a:solidFill>
              </a:rPr>
              <a:t>Цель программы</a:t>
            </a:r>
            <a:r>
              <a:rPr lang="ru-RU" altLang="ru-RU" sz="2400" b="1" dirty="0">
                <a:solidFill>
                  <a:schemeClr val="accent5">
                    <a:lumMod val="75000"/>
                  </a:schemeClr>
                </a:solidFill>
              </a:rPr>
              <a:t>: </a:t>
            </a:r>
            <a:r>
              <a:rPr lang="ru-RU" altLang="ru-RU" sz="2400" dirty="0"/>
              <a:t>формирование у детей 5-6 лет правильного отношения к своему здоровью.</a:t>
            </a:r>
          </a:p>
          <a:p>
            <a:endParaRPr lang="ru-RU" altLang="ru-RU" sz="2400" dirty="0"/>
          </a:p>
          <a:p>
            <a:pPr marL="0" indent="0">
              <a:buNone/>
            </a:pPr>
            <a:r>
              <a:rPr lang="ru-RU" altLang="ru-RU" sz="2400" dirty="0"/>
              <a:t>       Программа состоит из 4 блоков:</a:t>
            </a:r>
          </a:p>
          <a:p>
            <a:r>
              <a:rPr lang="ru-RU" altLang="ru-RU" sz="2400" dirty="0"/>
              <a:t> 1 блок – диагностический,</a:t>
            </a:r>
          </a:p>
          <a:p>
            <a:r>
              <a:rPr lang="ru-RU" altLang="ru-RU" sz="2400" dirty="0"/>
              <a:t> 2 блок – тренинговый, </a:t>
            </a:r>
          </a:p>
          <a:p>
            <a:r>
              <a:rPr lang="ru-RU" altLang="ru-RU" sz="2400" dirty="0"/>
              <a:t> 3 блок – работа с детьми, </a:t>
            </a:r>
          </a:p>
          <a:p>
            <a:r>
              <a:rPr lang="ru-RU" altLang="ru-RU" sz="2400" dirty="0"/>
              <a:t> 4 блок – работа с родителями.</a:t>
            </a:r>
          </a:p>
          <a:p>
            <a:endParaRPr lang="ru-RU" alt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682625"/>
            <a:ext cx="8183562" cy="5770711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b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Формирующий (практический, </a:t>
            </a:r>
            <a:br>
              <a:rPr lang="ru-RU" b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основной) этап.</a:t>
            </a:r>
            <a:br>
              <a:rPr lang="ru-RU" b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(дата 01.10.2016г по 28.02.2017г.)</a:t>
            </a:r>
            <a:br>
              <a:rPr lang="ru-RU" sz="2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i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</a:t>
            </a:r>
            <a:r>
              <a:rPr lang="ru-RU" sz="2400" b="1" i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ель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показать роль оздоровительных уроков в формировании правильного отношения к своему здоровью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Задачи этапа:</a:t>
            </a:r>
            <a:br>
              <a:rPr lang="ru-RU" sz="24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Апробировать блок “Я и мой организм” из программы здоровья по формированию у ребенка правильного отношения к своему здоровью.</a:t>
            </a:r>
            <a:br>
              <a:rPr lang="ru-RU" sz="2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Включить детей в практическую оздоровительную деятельность, учить их высказывать свое отношение к здоровью.</a:t>
            </a:r>
            <a:br>
              <a:rPr lang="ru-RU" sz="2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700" dirty="0"/>
            </a:br>
            <a:endParaRPr lang="ru-RU" sz="27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682625"/>
            <a:ext cx="8183562" cy="5770711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b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Практическая оздоровительная деятельность:</a:t>
            </a:r>
            <a:br>
              <a:rPr lang="ru-RU" b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Утренняя гимнастика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проводится с тематическим содержанием, игры, музыкальное сопровождение, радостная атмосфера, положительные детские эмоции.</a:t>
            </a:r>
            <a:b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Уроки здоровья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 блока «Я и мой организм»- занятия познавательного цикла о здоровье: </a:t>
            </a:r>
            <a:r>
              <a:rPr lang="ru-RU" sz="2000" dirty="0">
                <a:solidFill>
                  <a:schemeClr val="tx1"/>
                </a:solidFill>
              </a:rPr>
              <a:t>На занятиях: «Солнце, воздух и вода» даем понятие об использовании воды и воздуха человеком, учим правилам, умением жить и заботиться о своем здоровье.</a:t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b="1" i="1" dirty="0">
                <a:solidFill>
                  <a:schemeClr val="tx1"/>
                </a:solidFill>
              </a:rPr>
              <a:t>На практических занятиях</a:t>
            </a:r>
            <a:r>
              <a:rPr lang="ru-RU" sz="2000" dirty="0">
                <a:solidFill>
                  <a:schemeClr val="tx1"/>
                </a:solidFill>
              </a:rPr>
              <a:t>: «Чтобы зубы были крепкими» и «Органы пищеварения» - дети приобщаются к культуре поведения, личной гигиене. Все навыки, умения, привычки мы закрепляем и успешно используем в работе с детьми.</a:t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Работа по темам</a:t>
            </a:r>
            <a:r>
              <a:rPr lang="ru-RU" sz="2000" dirty="0">
                <a:solidFill>
                  <a:schemeClr val="tx1"/>
                </a:solidFill>
              </a:rPr>
              <a:t>: «Я и мое настроение», «Почему я вижу и слышу», «Закаливание», «Как я распознаю запахи», «Гигиена рук и ног», «Самомассаж» - организует деятельность детей, закрепляют правила личной гигиены, культуры и поведения.</a:t>
            </a:r>
            <a:br>
              <a:rPr lang="ru-RU" sz="2000" dirty="0">
                <a:solidFill>
                  <a:schemeClr val="tx1"/>
                </a:solidFill>
              </a:rPr>
            </a:br>
            <a:endParaRPr lang="ru-RU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55551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682625"/>
            <a:ext cx="8183562" cy="5770711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b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Практическая оздоровительная деятельность:</a:t>
            </a:r>
            <a:br>
              <a:rPr lang="ru-RU" b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Развитие представлений о строении человеческого формируем через </a:t>
            </a:r>
            <a:r>
              <a:rPr lang="ru-RU" sz="2000" b="1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занятия, беседы, игры, наблюдения</a:t>
            </a:r>
            <a:r>
              <a:rPr lang="ru-RU" sz="2000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. Для этого разработаны схемы, подобран наглядный материал.</a:t>
            </a:r>
            <a:br>
              <a:rPr lang="ru-RU" sz="2000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</a:br>
            <a:r>
              <a:rPr lang="ru-RU" sz="2000" b="1" i="1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Беседы</a:t>
            </a:r>
            <a:r>
              <a:rPr lang="ru-RU" sz="2000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включают вопросы гигиены, питания, закаливания, строения человека; вопросы, связанные с факторами, укрепляющими и разрушающими здоровья и т.д.</a:t>
            </a:r>
            <a:br>
              <a:rPr lang="ru-RU" sz="2000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</a:br>
            <a:r>
              <a:rPr lang="ru-RU" sz="2000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Также проводятся </a:t>
            </a:r>
            <a:r>
              <a:rPr lang="ru-RU" sz="2000" b="1" i="1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оздоровительные минутки</a:t>
            </a:r>
            <a:r>
              <a:rPr lang="ru-RU" sz="2000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, которые включают не только физические упражнения, но и упражнения на формирование эмоциональной сферы ребенка. </a:t>
            </a:r>
            <a:r>
              <a:rPr lang="ru-RU" sz="2000" b="1" i="1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Оздоровительные паузы </a:t>
            </a:r>
            <a:r>
              <a:rPr lang="ru-RU" sz="2000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можно комбинировать, включая физические упражнения для красивой осанки и несколько упражнений для глаз, рук и стоп, для укрепления позвоночника, снятия усталости, обретения спокойствия и равновесия. </a:t>
            </a:r>
            <a:br>
              <a:rPr lang="ru-RU" sz="2000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</a:br>
            <a:r>
              <a:rPr lang="ru-RU" sz="2000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Также проводили </a:t>
            </a:r>
            <a:r>
              <a:rPr lang="ru-RU" sz="2000" b="1" i="1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Дни здоровья</a:t>
            </a:r>
            <a:r>
              <a:rPr lang="ru-RU" sz="2000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, которые приобщают детей к здоровому образу жизни посредством развития физических навыков. </a:t>
            </a:r>
            <a:r>
              <a:rPr lang="ru-RU" sz="2000" b="1" i="1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Открытые занятия</a:t>
            </a:r>
            <a:r>
              <a:rPr lang="ru-RU" sz="2000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позволяют подвести детей к пониманию того, что каждый человек должен сам заботиться о своем здоровье </a:t>
            </a:r>
            <a:endParaRPr lang="ru-RU" sz="200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264459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08520" y="6059673"/>
            <a:ext cx="5017169" cy="734342"/>
          </a:xfrm>
        </p:spPr>
        <p:txBody>
          <a:bodyPr/>
          <a:lstStyle/>
          <a:p>
            <a:pPr>
              <a:defRPr/>
            </a:pPr>
            <a:r>
              <a:rPr lang="ru-RU" dirty="0"/>
              <a:t>     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Я и мой организм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969" y="110401"/>
            <a:ext cx="2280715" cy="4054606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6198023" y="3907301"/>
            <a:ext cx="3743106" cy="210549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9832" y="146348"/>
            <a:ext cx="5195751" cy="292261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736" y="3415915"/>
            <a:ext cx="4700014" cy="2643758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4365104"/>
            <a:ext cx="5072063" cy="7143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Утренняя</a:t>
            </a:r>
          </a:p>
          <a:p>
            <a:pPr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гимнастика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372" y="390866"/>
            <a:ext cx="4280740" cy="2407916"/>
          </a:xfrm>
          <a:prstGeom prst="rect">
            <a:avLst/>
          </a:prstGeom>
        </p:spPr>
      </p:pic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390866"/>
            <a:ext cx="4280739" cy="2407916"/>
          </a:xfr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84667" y="3429000"/>
            <a:ext cx="5292080" cy="2976795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385184"/>
            <a:ext cx="5572125" cy="7858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Артикуляционная</a:t>
            </a:r>
            <a:endParaRPr lang="en-US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гимнастика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827" y="3652847"/>
            <a:ext cx="5373758" cy="3022738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1840" y="144023"/>
            <a:ext cx="5814991" cy="327093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374706" y="4452859"/>
            <a:ext cx="5572125" cy="7858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83568" y="5746318"/>
            <a:ext cx="5857875" cy="9361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Самомассаж стоп</a:t>
            </a: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476672"/>
            <a:ext cx="2952328" cy="5248584"/>
          </a:xfr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9912" y="188640"/>
            <a:ext cx="3080941" cy="5477228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5589240"/>
            <a:ext cx="5786437" cy="10001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 работает сердце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548680"/>
            <a:ext cx="7808868" cy="4392488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Содержимое 2"/>
          <p:cNvSpPr>
            <a:spLocks noGrp="1"/>
          </p:cNvSpPr>
          <p:nvPr>
            <p:ph idx="1"/>
          </p:nvPr>
        </p:nvSpPr>
        <p:spPr>
          <a:xfrm>
            <a:off x="609598" y="692696"/>
            <a:ext cx="7274770" cy="5688632"/>
          </a:xfrm>
        </p:spPr>
        <p:txBody>
          <a:bodyPr>
            <a:normAutofit lnSpcReduction="10000"/>
          </a:bodyPr>
          <a:lstStyle/>
          <a:p>
            <a:r>
              <a:rPr lang="ru-RU" altLang="ru-RU" sz="3200" b="1" dirty="0">
                <a:solidFill>
                  <a:schemeClr val="accent4">
                    <a:lumMod val="75000"/>
                  </a:schemeClr>
                </a:solidFill>
              </a:rPr>
              <a:t>Актуальность и значимость</a:t>
            </a:r>
            <a:r>
              <a:rPr lang="ru-RU" altLang="ru-RU" sz="3200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altLang="ru-RU" sz="2400" dirty="0"/>
              <a:t>нашей работы состоит в том, что проблема сохранения и укрепления здоровья детей с раннего возраста очень значима. Следует подчеркнуть, что право детей на охрану здоровья гарантируется российским законодательством. Охрана жизни и укрепление здоровья детей является одной из самых главных задач, стоящих перед дошкольными образовательными учреждениями. </a:t>
            </a:r>
            <a:r>
              <a:rPr lang="ru-RU" sz="2400" dirty="0"/>
              <a:t>В настоящее время и родители, и воспитатели обеспокоены проблемой здоровья детей. Поэтому важным является формирование у детей правильного отношения к своему здоровью.</a:t>
            </a:r>
          </a:p>
          <a:p>
            <a:endParaRPr lang="ru-RU" altLang="ru-RU" sz="2400" dirty="0"/>
          </a:p>
          <a:p>
            <a:endParaRPr lang="ru-RU" altLang="ru-RU" sz="2400" dirty="0"/>
          </a:p>
          <a:p>
            <a:endParaRPr lang="ru-RU" alt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00313" y="5286375"/>
            <a:ext cx="5072062" cy="10001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Путешествие в страну здоровья</a:t>
            </a:r>
            <a:r>
              <a:rPr lang="en-US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”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548680"/>
            <a:ext cx="6856286" cy="3888432"/>
          </a:xfr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23801" y="5733256"/>
            <a:ext cx="5072062" cy="10001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Гимнастика пробуждения</a:t>
            </a: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476672"/>
            <a:ext cx="2183308" cy="3881437"/>
          </a:xfr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9832" y="182283"/>
            <a:ext cx="2864917" cy="509318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6136" y="836712"/>
            <a:ext cx="3184452" cy="5661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204199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28598" y="500036"/>
          <a:ext cx="8286805" cy="4819499"/>
        </p:xfrm>
        <a:graphic>
          <a:graphicData uri="http://schemas.openxmlformats.org/drawingml/2006/table">
            <a:tbl>
              <a:tblPr/>
              <a:tblGrid>
                <a:gridCol w="1134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700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981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63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1989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3181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8753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6853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109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868531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59811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49592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59811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97901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Ф. И.  ребенка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Чистота тела</a:t>
                      </a:r>
                    </a:p>
                  </a:txBody>
                  <a:tcPr marL="45100" marR="4510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Чистить зубы</a:t>
                      </a:r>
                    </a:p>
                  </a:txBody>
                  <a:tcPr marL="45100" marR="4510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 О кисломолочных продуктах</a:t>
                      </a:r>
                    </a:p>
                  </a:txBody>
                  <a:tcPr marL="45100" marR="4510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Уход полости рта</a:t>
                      </a:r>
                    </a:p>
                  </a:txBody>
                  <a:tcPr marL="45100" marR="4510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Чистота рук и ног</a:t>
                      </a:r>
                    </a:p>
                  </a:txBody>
                  <a:tcPr marL="45100" marR="4510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Соблюдение порядка в шкафу</a:t>
                      </a:r>
                    </a:p>
                  </a:txBody>
                  <a:tcPr marL="45100" marR="4510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Строение человеческого тела и организма</a:t>
                      </a:r>
                    </a:p>
                  </a:txBody>
                  <a:tcPr marL="45100" marR="4510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Правильная осанка</a:t>
                      </a:r>
                    </a:p>
                  </a:txBody>
                  <a:tcPr marL="45100" marR="4510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Уход за ушами и охрана органов слуха</a:t>
                      </a:r>
                    </a:p>
                  </a:txBody>
                  <a:tcPr marL="45100" marR="4510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Уход за глазами</a:t>
                      </a:r>
                    </a:p>
                  </a:txBody>
                  <a:tcPr marL="45100" marR="4510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Уровни </a:t>
                      </a:r>
                    </a:p>
                  </a:txBody>
                  <a:tcPr marL="45100" marR="4510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Общий балл</a:t>
                      </a:r>
                    </a:p>
                  </a:txBody>
                  <a:tcPr marL="45100" marR="4510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346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Даша Д.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346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Соня К.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В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18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346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Даша М.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В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346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Ангелина М.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346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Артем Ш.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346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Алина О.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В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17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9346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Таня П.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В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16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9346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Катя Г.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В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18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9346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Вероника К.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9346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Дима Щ.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9346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Маша В.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9346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Руслан Г.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071563" y="5357813"/>
            <a:ext cx="6929437" cy="8572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Карта наблюдения сформированности правильного отношения к своему здоровью у детей старшей группы на формирующем этапе (февраль, 2017г.)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/>
        </p:nvGraphicFramePr>
        <p:xfrm>
          <a:off x="550863" y="550863"/>
          <a:ext cx="8077200" cy="39703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1357313" y="5286375"/>
            <a:ext cx="6500812" cy="7858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Результаты  наблюдения за развитием уровня сформированности к своему здоровью на формирующем этапе (февраль, 2017г.)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64677089"/>
              </p:ext>
            </p:extLst>
          </p:nvPr>
        </p:nvGraphicFramePr>
        <p:xfrm>
          <a:off x="1050925" y="622300"/>
          <a:ext cx="7256463" cy="41132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214563" y="5286375"/>
            <a:ext cx="4929187" cy="7858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Уровень сформированности отношений детей к своему здоровью на практическом этапе</a:t>
            </a:r>
          </a:p>
          <a:p>
            <a:pPr algn="ctr">
              <a:defRPr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(февраль 2017г.)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ru-RU" altLang="ru-RU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/>
        </p:nvGraphicFramePr>
        <p:xfrm>
          <a:off x="550863" y="479425"/>
          <a:ext cx="7970837" cy="47561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000250" y="5643563"/>
            <a:ext cx="5429250" cy="8572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Сравнительные результаты диагностик на констатирующем и практическом этапах работы (февраль 2017г.)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Содержимое 2"/>
          <p:cNvSpPr>
            <a:spLocks noGrp="1"/>
          </p:cNvSpPr>
          <p:nvPr>
            <p:ph idx="1"/>
          </p:nvPr>
        </p:nvSpPr>
        <p:spPr>
          <a:xfrm>
            <a:off x="503238" y="476672"/>
            <a:ext cx="8183562" cy="6024141"/>
          </a:xfrm>
        </p:spPr>
        <p:txBody>
          <a:bodyPr>
            <a:normAutofit/>
          </a:bodyPr>
          <a:lstStyle/>
          <a:p>
            <a:pPr algn="ctr">
              <a:buFont typeface="Wingdings 2" panose="05020102010507070707" pitchFamily="18" charset="2"/>
              <a:buNone/>
            </a:pPr>
            <a:r>
              <a:rPr lang="ru-RU" altLang="ru-RU" sz="3200" b="1" dirty="0">
                <a:solidFill>
                  <a:schemeClr val="accent5">
                    <a:lumMod val="75000"/>
                  </a:schemeClr>
                </a:solidFill>
              </a:rPr>
              <a:t>Работа с родителями:</a:t>
            </a:r>
          </a:p>
          <a:p>
            <a:pPr>
              <a:buFont typeface="Wingdings 2" panose="05020102010507070707" pitchFamily="18" charset="2"/>
              <a:buNone/>
            </a:pPr>
            <a:r>
              <a:rPr lang="ru-RU" altLang="ru-RU" sz="2400" b="1" dirty="0">
                <a:solidFill>
                  <a:schemeClr val="tx1"/>
                </a:solidFill>
              </a:rPr>
              <a:t>На констатирующем этапе: </a:t>
            </a:r>
            <a:r>
              <a:rPr lang="ru-RU" altLang="ru-RU" sz="2000" b="1" dirty="0">
                <a:solidFill>
                  <a:schemeClr val="tx1"/>
                </a:solidFill>
              </a:rPr>
              <a:t>Анкетирование родителей.</a:t>
            </a:r>
          </a:p>
          <a:p>
            <a:pPr>
              <a:buFont typeface="Wingdings 2" panose="05020102010507070707" pitchFamily="18" charset="2"/>
              <a:buNone/>
            </a:pPr>
            <a:r>
              <a:rPr lang="ru-RU" altLang="ru-RU" sz="2400" b="1" dirty="0">
                <a:solidFill>
                  <a:schemeClr val="tx1"/>
                </a:solidFill>
              </a:rPr>
              <a:t>На формирующем этапе:</a:t>
            </a:r>
          </a:p>
          <a:p>
            <a:r>
              <a:rPr lang="ru-RU" altLang="ru-RU" sz="2400" dirty="0"/>
              <a:t>Вместе с родителями создали в группе «Уголок здоровья», где находятся схемы для выражения эмоций, массажа. Рассматривая их у детей проявляются интерес к своему здоровью.</a:t>
            </a:r>
          </a:p>
          <a:p>
            <a:r>
              <a:rPr lang="ru-RU" altLang="ru-RU" sz="2400" dirty="0"/>
              <a:t>Разработаны рекомендации и консультации для родителей.</a:t>
            </a:r>
          </a:p>
          <a:p>
            <a:r>
              <a:rPr lang="ru-RU" altLang="ru-RU" sz="2400" dirty="0"/>
              <a:t>Совместное проведение дней здоровья.</a:t>
            </a:r>
          </a:p>
          <a:p>
            <a:r>
              <a:rPr lang="ru-RU" altLang="ru-RU" sz="2400" dirty="0"/>
              <a:t>Родителям предлагаем картотеки различных гимнастик, упражнений для занятий дома.</a:t>
            </a:r>
          </a:p>
          <a:p>
            <a:pPr marL="0" indent="0">
              <a:buNone/>
            </a:pPr>
            <a:endParaRPr lang="ru-RU" altLang="ru-RU" sz="200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Содержимое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5970588"/>
          </a:xfrm>
        </p:spPr>
        <p:txBody>
          <a:bodyPr>
            <a:normAutofit lnSpcReduction="10000"/>
          </a:bodyPr>
          <a:lstStyle/>
          <a:p>
            <a:pPr>
              <a:buFont typeface="Wingdings 2" panose="05020102010507070707" pitchFamily="18" charset="2"/>
              <a:buNone/>
            </a:pPr>
            <a:r>
              <a:rPr lang="ru-RU" altLang="ru-RU" sz="2400" b="1" dirty="0">
                <a:solidFill>
                  <a:srgbClr val="FFC000"/>
                </a:solidFill>
              </a:rPr>
              <a:t>             </a:t>
            </a:r>
            <a:r>
              <a:rPr lang="ru-RU" altLang="ru-RU" sz="2800" b="1" dirty="0">
                <a:solidFill>
                  <a:schemeClr val="accent5">
                    <a:lumMod val="75000"/>
                  </a:schemeClr>
                </a:solidFill>
              </a:rPr>
              <a:t>Закрепляющий (заключительный) этап</a:t>
            </a:r>
          </a:p>
          <a:p>
            <a:pPr algn="ctr">
              <a:buFont typeface="Wingdings 2" panose="05020102010507070707" pitchFamily="18" charset="2"/>
              <a:buNone/>
            </a:pPr>
            <a:r>
              <a:rPr lang="ru-RU" altLang="ru-RU" dirty="0">
                <a:solidFill>
                  <a:schemeClr val="tx1"/>
                </a:solidFill>
              </a:rPr>
              <a:t> (</a:t>
            </a:r>
            <a:r>
              <a:rPr lang="ru-RU" altLang="ru-RU" i="1" dirty="0">
                <a:solidFill>
                  <a:schemeClr val="tx1"/>
                </a:solidFill>
              </a:rPr>
              <a:t>дата:</a:t>
            </a:r>
            <a:r>
              <a:rPr lang="ru-RU" altLang="ru-RU" dirty="0">
                <a:solidFill>
                  <a:schemeClr val="tx1"/>
                </a:solidFill>
              </a:rPr>
              <a:t> 01.03.2017г по 30.03.2017г)</a:t>
            </a:r>
          </a:p>
          <a:p>
            <a:pPr>
              <a:buFont typeface="Wingdings 2" panose="05020102010507070707" pitchFamily="18" charset="2"/>
              <a:buNone/>
            </a:pPr>
            <a:r>
              <a:rPr lang="ru-RU" altLang="ru-RU" b="1" i="1" dirty="0">
                <a:solidFill>
                  <a:schemeClr val="tx1"/>
                </a:solidFill>
              </a:rPr>
              <a:t>Задачи:</a:t>
            </a:r>
            <a:r>
              <a:rPr lang="ru-RU" altLang="ru-RU" dirty="0">
                <a:solidFill>
                  <a:schemeClr val="tx1"/>
                </a:solidFill>
              </a:rPr>
              <a:t> </a:t>
            </a:r>
            <a:r>
              <a:rPr lang="ru-RU" sz="2200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Разработать рекомендации по использованию программы здоровья при организации уроков здоровья.</a:t>
            </a:r>
            <a:br>
              <a:rPr lang="ru-RU" sz="2200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endParaRPr lang="ru-RU" altLang="ru-RU" dirty="0">
              <a:solidFill>
                <a:schemeClr val="tx1"/>
              </a:solidFill>
            </a:endParaRPr>
          </a:p>
          <a:p>
            <a:r>
              <a:rPr lang="ru-RU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результаты опытно-практического исследования свидетельствуют об эффективности применяемых методов, способствующих формированию правильного отношения к своему здоровью через оздоровительные уроки.</a:t>
            </a:r>
          </a:p>
          <a:p>
            <a:r>
              <a:rPr lang="ru-RU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По результатам опытно-практической работы можно с уверенностью утверждать, что уровень сформированности правильного отношения к своему здоровью у дошкольников повышается.</a:t>
            </a:r>
          </a:p>
          <a:p>
            <a:r>
              <a:rPr lang="ru-RU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Исходя из анализа проведенной нами работы мы разработали и можем представить следующие </a:t>
            </a:r>
            <a:r>
              <a:rPr lang="ru-RU" alt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методические рекомендации </a:t>
            </a:r>
            <a:r>
              <a:rPr lang="ru-RU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по формированию правильного отношения к своему здоровью у детей 5-6 лет.</a:t>
            </a:r>
          </a:p>
        </p:txBody>
      </p:sp>
    </p:spTree>
    <p:extLst>
      <p:ext uri="{BB962C8B-B14F-4D97-AF65-F5344CB8AC3E}">
        <p14:creationId xmlns:p14="http://schemas.microsoft.com/office/powerpoint/2010/main" val="17355617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Содержимое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5970588"/>
          </a:xfrm>
        </p:spPr>
        <p:txBody>
          <a:bodyPr>
            <a:normAutofit lnSpcReduction="10000"/>
          </a:bodyPr>
          <a:lstStyle/>
          <a:p>
            <a:pPr>
              <a:buFont typeface="Wingdings 2" panose="05020102010507070707" pitchFamily="18" charset="2"/>
              <a:buNone/>
            </a:pPr>
            <a:r>
              <a:rPr lang="ru-RU" altLang="ru-RU" sz="2400" b="1" dirty="0">
                <a:solidFill>
                  <a:srgbClr val="FFC000"/>
                </a:solidFill>
              </a:rPr>
              <a:t>                </a:t>
            </a:r>
            <a:r>
              <a:rPr lang="ru-RU" altLang="ru-RU" sz="3200" b="1" dirty="0">
                <a:solidFill>
                  <a:schemeClr val="accent5">
                    <a:lumMod val="75000"/>
                  </a:schemeClr>
                </a:solidFill>
              </a:rPr>
              <a:t>Методические рекомендации:</a:t>
            </a:r>
          </a:p>
          <a:p>
            <a:pPr>
              <a:buFont typeface="Wingdings 2" panose="05020102010507070707" pitchFamily="18" charset="2"/>
              <a:buNone/>
            </a:pPr>
            <a:r>
              <a:rPr lang="ru-RU" altLang="ru-RU" sz="2400" dirty="0">
                <a:solidFill>
                  <a:srgbClr val="FFC000"/>
                </a:solidFill>
              </a:rPr>
              <a:t> </a:t>
            </a:r>
          </a:p>
          <a:p>
            <a:r>
              <a:rPr lang="ru-RU" altLang="ru-RU" sz="2000" dirty="0"/>
              <a:t>Наблюдать, изучать, проводить диагностику сформированности правильного отношения к своему здоровью.</a:t>
            </a:r>
          </a:p>
          <a:p>
            <a:r>
              <a:rPr lang="ru-RU" altLang="ru-RU" sz="2000" dirty="0"/>
              <a:t>Создавать педагогические условия на занятиях и в режимных моментах для формирования правильного отношения к своему здоровью.</a:t>
            </a:r>
          </a:p>
          <a:p>
            <a:r>
              <a:rPr lang="ru-RU" altLang="ru-RU" sz="2000" dirty="0"/>
              <a:t>В работе с детьми планировать и поэтапно использовать уроки здоровья из программы здоровья.</a:t>
            </a:r>
          </a:p>
          <a:p>
            <a:r>
              <a:rPr lang="ru-RU" altLang="ru-RU" sz="2000" dirty="0"/>
              <a:t>В режим жизни и деятельности в группе включать самомассаж, дыхательную, артикуляционную гимнастики, гимнастику пробуждения, оформлять уголки здоровья.</a:t>
            </a:r>
          </a:p>
          <a:p>
            <a:r>
              <a:rPr lang="ru-RU" altLang="ru-RU" sz="2000" dirty="0"/>
              <a:t>Привлекать к работе родителей, проводить с ними тематические собрания, беседы, консультации по теме «Здоровье детей в ваших руках».</a:t>
            </a:r>
          </a:p>
          <a:p>
            <a:pPr>
              <a:buFont typeface="Wingdings 2" panose="05020102010507070707" pitchFamily="18" charset="2"/>
              <a:buNone/>
            </a:pPr>
            <a:br>
              <a:rPr lang="ru-RU" altLang="ru-RU" dirty="0"/>
            </a:br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93486610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Содержимое 2"/>
          <p:cNvSpPr>
            <a:spLocks noGrp="1"/>
          </p:cNvSpPr>
          <p:nvPr>
            <p:ph idx="4294967295"/>
          </p:nvPr>
        </p:nvSpPr>
        <p:spPr>
          <a:xfrm>
            <a:off x="960438" y="530225"/>
            <a:ext cx="8183562" cy="6042025"/>
          </a:xfrm>
        </p:spPr>
        <p:txBody>
          <a:bodyPr>
            <a:normAutofit/>
          </a:bodyPr>
          <a:lstStyle/>
          <a:p>
            <a:pPr algn="ctr">
              <a:buFont typeface="Wingdings 2" panose="05020102010507070707" pitchFamily="18" charset="2"/>
              <a:buNone/>
            </a:pPr>
            <a:r>
              <a:rPr lang="ru-RU" altLang="ru-RU" sz="3200" b="1" dirty="0">
                <a:solidFill>
                  <a:schemeClr val="accent5">
                    <a:lumMod val="75000"/>
                  </a:schemeClr>
                </a:solidFill>
              </a:rPr>
              <a:t>ЗАКЛЮЧЕНИЕ. </a:t>
            </a:r>
          </a:p>
          <a:p>
            <a:pPr>
              <a:buFont typeface="Wingdings 2" panose="05020102010507070707" pitchFamily="18" charset="2"/>
              <a:buNone/>
            </a:pPr>
            <a:r>
              <a:rPr lang="ru-RU" altLang="ru-RU" b="1" dirty="0">
                <a:solidFill>
                  <a:srgbClr val="FFC000"/>
                </a:solidFill>
              </a:rPr>
              <a:t>     </a:t>
            </a:r>
            <a:r>
              <a:rPr lang="ru-RU" alt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Изучив теорию и проводя с дошкольниками работу по формированию правильного отношения к своему здоровью, через уроки здоровья, можно определить, что внедрение в практическую работу ДОУ программы здоровья прошла успешно, через проведение с дошкольниками оздоровительных уроков в рамках блока «Я и мой организм». И это дает нам возможность судить о правильности сформированных нами ожидаемых результатов. Доказательством тому служат сравнительные результаты констатирующего и формирующего этапов.</a:t>
            </a:r>
            <a:endParaRPr lang="ru-RU" altLang="ru-RU" b="1" dirty="0">
              <a:solidFill>
                <a:srgbClr val="FFC000"/>
              </a:solidFill>
            </a:endParaRPr>
          </a:p>
          <a:p>
            <a:pPr algn="ctr">
              <a:buFont typeface="Wingdings 2" panose="05020102010507070707" pitchFamily="18" charset="2"/>
              <a:buNone/>
            </a:pPr>
            <a:r>
              <a:rPr lang="ru-RU" altLang="ru-RU" sz="3200" b="1" dirty="0">
                <a:solidFill>
                  <a:schemeClr val="accent5">
                    <a:lumMod val="75000"/>
                  </a:schemeClr>
                </a:solidFill>
                <a:latin typeface="+mj-lt"/>
              </a:rPr>
              <a:t>Практическая значимость работы:</a:t>
            </a:r>
            <a:r>
              <a:rPr lang="ru-RU" altLang="ru-RU" sz="3200" dirty="0">
                <a:solidFill>
                  <a:schemeClr val="accent5">
                    <a:lumMod val="75000"/>
                  </a:schemeClr>
                </a:solidFill>
                <a:latin typeface="+mj-lt"/>
              </a:rPr>
              <a:t> </a:t>
            </a:r>
          </a:p>
          <a:p>
            <a:pPr>
              <a:buFont typeface="Wingdings 2" panose="05020102010507070707" pitchFamily="18" charset="2"/>
              <a:buNone/>
            </a:pPr>
            <a:r>
              <a:rPr lang="ru-RU" altLang="ru-RU" dirty="0"/>
              <a:t>     Разработана программа здоровья по  формированию у детей правильного отношения к своему здоровью, создан пакет практических приложений к урокам здоровья блока «Я и мой организм». Результаты нашей работы могут быть использованы в работе других педагогов ДОУ, в работе педагогов дополнительного образования. </a:t>
            </a:r>
          </a:p>
          <a:p>
            <a:pPr algn="ctr"/>
            <a:endParaRPr lang="ru-RU" alt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Содержимое 2"/>
          <p:cNvSpPr>
            <a:spLocks noGrp="1"/>
          </p:cNvSpPr>
          <p:nvPr>
            <p:ph idx="1"/>
          </p:nvPr>
        </p:nvSpPr>
        <p:spPr>
          <a:xfrm>
            <a:off x="503238" y="530224"/>
            <a:ext cx="8069262" cy="549106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altLang="ru-RU" sz="3200" b="1" dirty="0">
                <a:solidFill>
                  <a:schemeClr val="accent4">
                    <a:lumMod val="75000"/>
                  </a:schemeClr>
                </a:solidFill>
              </a:rPr>
              <a:t>Объект работы</a:t>
            </a:r>
            <a:r>
              <a:rPr lang="ru-RU" altLang="ru-RU" sz="3200" dirty="0">
                <a:solidFill>
                  <a:schemeClr val="accent4">
                    <a:lumMod val="75000"/>
                  </a:schemeClr>
                </a:solidFill>
              </a:rPr>
              <a:t>: </a:t>
            </a:r>
          </a:p>
          <a:p>
            <a:pPr marL="0" indent="0">
              <a:buNone/>
            </a:pPr>
            <a:r>
              <a:rPr lang="ru-RU" altLang="ru-RU" sz="2400" dirty="0"/>
              <a:t>      Воспитательно-образовательный процесс. </a:t>
            </a:r>
          </a:p>
          <a:p>
            <a:pPr>
              <a:buFont typeface="Wingdings" panose="05000000000000000000" pitchFamily="2" charset="2"/>
              <a:buChar char="Ø"/>
            </a:pPr>
            <a:endParaRPr lang="ru-RU" altLang="ru-RU" sz="2400" dirty="0"/>
          </a:p>
          <a:p>
            <a:pPr>
              <a:buFont typeface="Wingdings" panose="05000000000000000000" pitchFamily="2" charset="2"/>
              <a:buChar char="Ø"/>
            </a:pPr>
            <a:r>
              <a:rPr lang="ru-RU" altLang="ru-RU" sz="3200" b="1" dirty="0">
                <a:solidFill>
                  <a:schemeClr val="accent4">
                    <a:lumMod val="75000"/>
                  </a:schemeClr>
                </a:solidFill>
              </a:rPr>
              <a:t>Предмет работы</a:t>
            </a:r>
            <a:r>
              <a:rPr lang="ru-RU" altLang="ru-RU" sz="3200" dirty="0">
                <a:solidFill>
                  <a:schemeClr val="accent4">
                    <a:lumMod val="75000"/>
                  </a:schemeClr>
                </a:solidFill>
              </a:rPr>
              <a:t>: </a:t>
            </a:r>
          </a:p>
          <a:p>
            <a:pPr marL="0" indent="0">
              <a:buNone/>
            </a:pPr>
            <a:r>
              <a:rPr lang="ru-RU" altLang="ru-RU" sz="2400" dirty="0">
                <a:solidFill>
                  <a:schemeClr val="accent1"/>
                </a:solidFill>
              </a:rPr>
              <a:t>     </a:t>
            </a:r>
            <a:r>
              <a:rPr lang="ru-RU" altLang="ru-RU" sz="2400" dirty="0"/>
              <a:t>Роль уроков здоровья в формировании правильного отношения к здоровью.</a:t>
            </a:r>
          </a:p>
          <a:p>
            <a:pPr>
              <a:buFont typeface="Wingdings" panose="05000000000000000000" pitchFamily="2" charset="2"/>
              <a:buChar char="Ø"/>
            </a:pPr>
            <a:endParaRPr lang="ru-RU" altLang="ru-RU" sz="2400" dirty="0"/>
          </a:p>
          <a:p>
            <a:pPr>
              <a:buFont typeface="Wingdings" panose="05000000000000000000" pitchFamily="2" charset="2"/>
              <a:buChar char="Ø"/>
            </a:pPr>
            <a:r>
              <a:rPr lang="ru-RU" altLang="ru-RU" sz="3200" b="1" dirty="0">
                <a:solidFill>
                  <a:schemeClr val="accent4">
                    <a:lumMod val="75000"/>
                  </a:schemeClr>
                </a:solidFill>
              </a:rPr>
              <a:t>Цель работы</a:t>
            </a:r>
            <a:r>
              <a:rPr lang="ru-RU" altLang="ru-RU" sz="3200" dirty="0">
                <a:solidFill>
                  <a:schemeClr val="accent4">
                    <a:lumMod val="75000"/>
                  </a:schemeClr>
                </a:solidFill>
              </a:rPr>
              <a:t>: </a:t>
            </a:r>
            <a:r>
              <a:rPr lang="ru-RU" altLang="ru-RU" sz="2400" dirty="0"/>
              <a:t>обосновать необходимость проведения уроков здоровья в формировании правильного отношения к своему здоровью.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204864"/>
            <a:ext cx="6347714" cy="2232248"/>
          </a:xfrm>
        </p:spPr>
        <p:txBody>
          <a:bodyPr>
            <a:noAutofit/>
          </a:bodyPr>
          <a:lstStyle/>
          <a:p>
            <a:pPr algn="ctr"/>
            <a:r>
              <a:rPr lang="ru-RU" sz="7200" dirty="0">
                <a:solidFill>
                  <a:schemeClr val="accent5">
                    <a:lumMod val="75000"/>
                  </a:schemeClr>
                </a:solidFill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24974064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Содержимое 2"/>
          <p:cNvSpPr>
            <a:spLocks noGrp="1"/>
          </p:cNvSpPr>
          <p:nvPr>
            <p:ph idx="1"/>
          </p:nvPr>
        </p:nvSpPr>
        <p:spPr>
          <a:xfrm>
            <a:off x="428625" y="188641"/>
            <a:ext cx="8463855" cy="648072"/>
          </a:xfrm>
        </p:spPr>
        <p:txBody>
          <a:bodyPr>
            <a:normAutofit lnSpcReduction="10000"/>
          </a:bodyPr>
          <a:lstStyle/>
          <a:p>
            <a:pPr algn="ctr">
              <a:buFont typeface="Wingdings 2" panose="05020102010507070707" pitchFamily="18" charset="2"/>
              <a:buNone/>
            </a:pPr>
            <a:r>
              <a:rPr lang="ru-RU" altLang="ru-RU" sz="4000" b="1" dirty="0">
                <a:solidFill>
                  <a:schemeClr val="accent4">
                    <a:lumMod val="75000"/>
                  </a:schemeClr>
                </a:solidFill>
              </a:rPr>
              <a:t>Задачи работы:</a:t>
            </a:r>
          </a:p>
        </p:txBody>
      </p:sp>
      <p:sp>
        <p:nvSpPr>
          <p:cNvPr id="14339" name="Прямоугольник 2"/>
          <p:cNvSpPr>
            <a:spLocks noChangeArrowheads="1"/>
          </p:cNvSpPr>
          <p:nvPr/>
        </p:nvSpPr>
        <p:spPr bwMode="auto">
          <a:xfrm>
            <a:off x="428625" y="1357313"/>
            <a:ext cx="8286750" cy="5262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 dirty="0"/>
              <a:t>1</a:t>
            </a:r>
            <a:r>
              <a:rPr lang="ru-RU" altLang="ru-RU" sz="2000" dirty="0"/>
              <a:t>.   Изучить психолого-педагогическую и специальную литературу с целью теоретического обоснования выбранной темы.</a:t>
            </a:r>
          </a:p>
          <a:p>
            <a:pPr eaLnBrk="1" hangingPunct="1"/>
            <a:r>
              <a:rPr lang="ru-RU" altLang="ru-RU" sz="2000" dirty="0"/>
              <a:t>2.   Разработать критерии сформированности правильного отношения к своему здоровью у детей 5-6 лет.</a:t>
            </a:r>
          </a:p>
          <a:p>
            <a:pPr eaLnBrk="1" hangingPunct="1"/>
            <a:r>
              <a:rPr lang="ru-RU" altLang="ru-RU" sz="2000" dirty="0"/>
              <a:t>3.   Разработать программу здоровья и апробировать уроки здоровья со старшими дошкольниками, сформировать пакет приложений к урокам здоровья. </a:t>
            </a:r>
          </a:p>
          <a:p>
            <a:pPr marL="457200" indent="-457200" eaLnBrk="1" hangingPunct="1">
              <a:buAutoNum type="arabicPeriod" startAt="4"/>
            </a:pPr>
            <a:r>
              <a:rPr lang="ru-RU" altLang="ru-RU" sz="2000" dirty="0"/>
              <a:t>Разработать методические рекомендации по применению практических материалов работы в практике ДОУ.</a:t>
            </a:r>
          </a:p>
          <a:p>
            <a:pPr algn="ctr" eaLnBrk="1" hangingPunct="1"/>
            <a:r>
              <a:rPr lang="ru-RU" altLang="ru-RU" sz="3600" b="1" i="1" dirty="0">
                <a:solidFill>
                  <a:schemeClr val="accent4">
                    <a:lumMod val="75000"/>
                  </a:schemeClr>
                </a:solidFill>
              </a:rPr>
              <a:t>Ожидаемый результат (гипотеза):</a:t>
            </a:r>
          </a:p>
          <a:p>
            <a:pPr eaLnBrk="1" hangingPunct="1"/>
            <a:r>
              <a:rPr lang="ru-RU" altLang="ru-RU" sz="2400" dirty="0"/>
              <a:t>Применение уроков здоровья в работе со старшими дошкольниками будет способствовать формированию правильного отношения к своему здоровью.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Содержимое 2"/>
          <p:cNvSpPr>
            <a:spLocks noGrp="1"/>
          </p:cNvSpPr>
          <p:nvPr>
            <p:ph idx="1"/>
          </p:nvPr>
        </p:nvSpPr>
        <p:spPr>
          <a:xfrm>
            <a:off x="503238" y="1700808"/>
            <a:ext cx="8183562" cy="4824536"/>
          </a:xfrm>
        </p:spPr>
        <p:txBody>
          <a:bodyPr>
            <a:normAutofit fontScale="92500" lnSpcReduction="10000"/>
          </a:bodyPr>
          <a:lstStyle/>
          <a:p>
            <a:pPr algn="just" eaLnBrk="1" hangingPunct="1">
              <a:buFont typeface="Wingdings 2" panose="05020102010507070707" pitchFamily="18" charset="2"/>
              <a:buNone/>
            </a:pPr>
            <a:r>
              <a:rPr lang="ru-RU" altLang="ru-RU" sz="2600" b="1" i="1" dirty="0"/>
              <a:t>    </a:t>
            </a:r>
            <a:r>
              <a:rPr lang="ru-RU" altLang="ru-RU" sz="2600" b="1" i="1" dirty="0">
                <a:latin typeface="Arial" panose="020B0604020202020204" pitchFamily="34" charset="0"/>
              </a:rPr>
              <a:t> </a:t>
            </a:r>
            <a:r>
              <a:rPr lang="ru-RU" altLang="ru-RU" sz="2600" b="1" i="1" dirty="0"/>
              <a:t> </a:t>
            </a:r>
            <a:r>
              <a:rPr lang="ru-RU" sz="2800" b="1" dirty="0"/>
              <a:t>Опытно-практическая работа по проведению уроков, формирующих правильное отношение к здоровью проводилась в три этапа:</a:t>
            </a:r>
          </a:p>
          <a:p>
            <a:pPr marL="514350" indent="-514350" algn="just">
              <a:buAutoNum type="arabicPeriod"/>
            </a:pPr>
            <a:r>
              <a:rPr lang="ru-RU" altLang="ru-RU" sz="2600" b="1" i="1" dirty="0">
                <a:latin typeface="Arial" panose="020B0604020202020204" pitchFamily="34" charset="0"/>
              </a:rPr>
              <a:t>Констатирующий (подготовительный) этап. (</a:t>
            </a:r>
            <a:r>
              <a:rPr lang="ru-RU" altLang="ru-RU" sz="2000" dirty="0">
                <a:solidFill>
                  <a:prstClr val="black"/>
                </a:solidFill>
              </a:rPr>
              <a:t>Изучение  психолого-педагогической и специальной литературы, проведение диагностики, разработка программы)</a:t>
            </a:r>
            <a:endParaRPr lang="ru-RU" altLang="ru-RU" sz="2600" b="1" i="1" dirty="0">
              <a:latin typeface="Arial" panose="020B0604020202020204" pitchFamily="34" charset="0"/>
            </a:endParaRPr>
          </a:p>
          <a:p>
            <a:pPr marL="514350" indent="-514350" algn="just">
              <a:buAutoNum type="arabicPeriod"/>
            </a:pPr>
            <a:r>
              <a:rPr lang="ru-RU" altLang="ru-RU" sz="2600" b="1" i="1" dirty="0">
                <a:latin typeface="Arial" panose="020B0604020202020204" pitchFamily="34" charset="0"/>
              </a:rPr>
              <a:t>Формирующий (основной, практический) этап. (</a:t>
            </a:r>
            <a:r>
              <a:rPr lang="ru-RU" altLang="ru-RU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Проведение с дошкольниками практических, оздоровительных уроков, Апробировать блок “Я и мой организм” из программы здоровья </a:t>
            </a:r>
            <a:endParaRPr lang="ru-RU" altLang="ru-RU" sz="2600" b="1" i="1" dirty="0">
              <a:latin typeface="Arial" panose="020B0604020202020204" pitchFamily="34" charset="0"/>
            </a:endParaRPr>
          </a:p>
          <a:p>
            <a:pPr marL="514350" indent="-514350" algn="just">
              <a:buAutoNum type="arabicPeriod"/>
            </a:pPr>
            <a:r>
              <a:rPr lang="ru-RU" altLang="ru-RU" sz="2600" b="1" i="1" dirty="0">
                <a:latin typeface="Arial" panose="020B0604020202020204" pitchFamily="34" charset="0"/>
              </a:rPr>
              <a:t>Закрепляющий (заключительный) этап. (</a:t>
            </a:r>
            <a:r>
              <a:rPr lang="ru-RU" sz="2200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Разработка рекомендации по использованию программы здоровья при организации уроков здоровья.)</a:t>
            </a:r>
            <a:br>
              <a:rPr lang="ru-RU" sz="2200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endParaRPr lang="ru-RU" altLang="ru-RU" sz="2600" b="1" i="1" dirty="0">
              <a:latin typeface="Arial" panose="020B0604020202020204" pitchFamily="34" charset="0"/>
            </a:endParaRPr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827584" y="231775"/>
            <a:ext cx="6984776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endParaRPr lang="ru-RU" sz="3200" b="1" dirty="0">
              <a:solidFill>
                <a:srgbClr val="FF8D3E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Arial" charset="0"/>
            </a:endParaRPr>
          </a:p>
          <a:p>
            <a:pPr algn="ctr">
              <a:defRPr/>
            </a:pPr>
            <a:r>
              <a:rPr lang="ru-RU" sz="3200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Этапы работы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Содержимое 2"/>
          <p:cNvSpPr>
            <a:spLocks noGrp="1"/>
          </p:cNvSpPr>
          <p:nvPr>
            <p:ph idx="1"/>
          </p:nvPr>
        </p:nvSpPr>
        <p:spPr>
          <a:xfrm>
            <a:off x="500063" y="428624"/>
            <a:ext cx="8286750" cy="6024711"/>
          </a:xfrm>
        </p:spPr>
        <p:txBody>
          <a:bodyPr>
            <a:normAutofit lnSpcReduction="10000"/>
          </a:bodyPr>
          <a:lstStyle/>
          <a:p>
            <a:pPr algn="ctr">
              <a:buFont typeface="Wingdings 2" panose="05020102010507070707" pitchFamily="18" charset="2"/>
              <a:buNone/>
            </a:pPr>
            <a:r>
              <a:rPr lang="ru-RU" altLang="ru-RU" sz="4000" b="1" dirty="0">
                <a:solidFill>
                  <a:schemeClr val="accent4">
                    <a:lumMod val="75000"/>
                  </a:schemeClr>
                </a:solidFill>
              </a:rPr>
              <a:t>Констатирующий этап </a:t>
            </a:r>
          </a:p>
          <a:p>
            <a:pPr algn="ctr">
              <a:buFont typeface="Wingdings 2" panose="05020102010507070707" pitchFamily="18" charset="2"/>
              <a:buNone/>
            </a:pPr>
            <a:r>
              <a:rPr lang="ru-RU" altLang="ru-RU" i="1" dirty="0"/>
              <a:t>(дата: 1.09.2016 – 30.09.2016г.)</a:t>
            </a:r>
          </a:p>
          <a:p>
            <a:pPr algn="just">
              <a:buFont typeface="Wingdings 2" panose="05020102010507070707" pitchFamily="18" charset="2"/>
              <a:buNone/>
            </a:pPr>
            <a:r>
              <a:rPr lang="ru-RU" altLang="ru-RU" sz="2000" i="1" dirty="0"/>
              <a:t>   </a:t>
            </a:r>
            <a:r>
              <a:rPr lang="ru-RU" altLang="ru-RU" b="1" i="1" dirty="0"/>
              <a:t>Задачи:</a:t>
            </a:r>
          </a:p>
          <a:p>
            <a:r>
              <a:rPr lang="ru-RU" altLang="ru-RU" dirty="0"/>
              <a:t>Разработать критерии и выявить уровень сформированности отношений старших дошкольников к своему здоровью.</a:t>
            </a:r>
          </a:p>
          <a:p>
            <a:r>
              <a:rPr lang="ru-RU" altLang="ru-RU" dirty="0"/>
              <a:t>Изучить психолого-педагогическую и специальную литературу.</a:t>
            </a:r>
          </a:p>
          <a:p>
            <a:r>
              <a:rPr lang="ru-RU" altLang="ru-RU" dirty="0"/>
              <a:t>Проанализировать условия оздоровительной среды в старшей группе для проведения уроков здоровья.</a:t>
            </a:r>
          </a:p>
          <a:p>
            <a:r>
              <a:rPr lang="ru-RU" altLang="ru-RU" dirty="0"/>
              <a:t>Разработать программу здоровья</a:t>
            </a:r>
          </a:p>
          <a:p>
            <a:endParaRPr lang="ru-RU" altLang="ru-RU" dirty="0"/>
          </a:p>
          <a:p>
            <a:r>
              <a:rPr lang="ru-RU" altLang="ru-RU" b="1" i="1" dirty="0"/>
              <a:t>На констатирующем этапе были использованы следующие методы:</a:t>
            </a:r>
          </a:p>
          <a:p>
            <a:r>
              <a:rPr lang="ru-RU" altLang="ru-RU" dirty="0"/>
              <a:t>Диагностическое наблюдение отношения к своему здоровью.</a:t>
            </a:r>
          </a:p>
          <a:p>
            <a:r>
              <a:rPr lang="ru-RU" altLang="ru-RU" dirty="0"/>
              <a:t>Анализ оздоровительной среды</a:t>
            </a:r>
          </a:p>
          <a:p>
            <a:r>
              <a:rPr lang="ru-RU" altLang="ru-RU" dirty="0"/>
              <a:t>Беседа с детьми о своем здоровье.</a:t>
            </a:r>
          </a:p>
          <a:p>
            <a:r>
              <a:rPr lang="ru-RU" altLang="ru-RU" dirty="0"/>
              <a:t>Анкетирование родителей.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8293887"/>
              </p:ext>
            </p:extLst>
          </p:nvPr>
        </p:nvGraphicFramePr>
        <p:xfrm>
          <a:off x="785812" y="928688"/>
          <a:ext cx="7602612" cy="5308625"/>
        </p:xfrm>
        <a:graphic>
          <a:graphicData uri="http://schemas.openxmlformats.org/drawingml/2006/table">
            <a:tbl>
              <a:tblPr/>
              <a:tblGrid>
                <a:gridCol w="12998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222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156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3630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2856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4782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Дата</a:t>
                      </a:r>
                    </a:p>
                  </a:txBody>
                  <a:tcPr marL="49161" marR="491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Вид деятельности</a:t>
                      </a:r>
                    </a:p>
                  </a:txBody>
                  <a:tcPr marL="49161" marR="491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Объект</a:t>
                      </a:r>
                    </a:p>
                  </a:txBody>
                  <a:tcPr marL="49161" marR="491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Цель</a:t>
                      </a:r>
                    </a:p>
                  </a:txBody>
                  <a:tcPr marL="49161" marR="491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Форма организации</a:t>
                      </a:r>
                    </a:p>
                  </a:txBody>
                  <a:tcPr marL="49161" marR="491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6739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1-30.09 2016</a:t>
                      </a:r>
                    </a:p>
                  </a:txBody>
                  <a:tcPr marL="49161" marR="491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наблюдение</a:t>
                      </a:r>
                    </a:p>
                  </a:txBody>
                  <a:tcPr marL="49161" marR="491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дети</a:t>
                      </a:r>
                    </a:p>
                  </a:txBody>
                  <a:tcPr marL="49161" marR="491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Выявить особенности формирования правильного отношения к своему здоровью</a:t>
                      </a:r>
                    </a:p>
                  </a:txBody>
                  <a:tcPr marL="49161" marR="491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занятиях, в режимных моментах, играх, прогулке, гигиенические процедуры</a:t>
                      </a:r>
                    </a:p>
                  </a:txBody>
                  <a:tcPr marL="49161" marR="491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2600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2-3.09. 2016</a:t>
                      </a:r>
                    </a:p>
                  </a:txBody>
                  <a:tcPr marL="49161" marR="491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Анализ оздоровительной среды</a:t>
                      </a:r>
                    </a:p>
                  </a:txBody>
                  <a:tcPr marL="49161" marR="491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9161" marR="491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Выявить наличие отдельных комнат гигиены, спортивных уголков, спортивного инвентаря, картотеки для самомассажа, наличие схем и иллюстраций со строением человеческого тела</a:t>
                      </a:r>
                    </a:p>
                  </a:txBody>
                  <a:tcPr marL="49161" marR="491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9161" marR="491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7174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4-20.09. 2016</a:t>
                      </a:r>
                    </a:p>
                  </a:txBody>
                  <a:tcPr marL="49161" marR="491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беседы-</a:t>
                      </a:r>
                    </a:p>
                  </a:txBody>
                  <a:tcPr marL="49161" marR="491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дети</a:t>
                      </a:r>
                    </a:p>
                  </a:txBody>
                  <a:tcPr marL="49161" marR="491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Выявить уровень знаний дошкольников о своем здоровье</a:t>
                      </a:r>
                    </a:p>
                  </a:txBody>
                  <a:tcPr marL="49161" marR="491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Устная форма</a:t>
                      </a:r>
                    </a:p>
                  </a:txBody>
                  <a:tcPr marL="49161" marR="491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956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20-30.09. 2016</a:t>
                      </a:r>
                    </a:p>
                  </a:txBody>
                  <a:tcPr marL="49161" marR="491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анкетирование</a:t>
                      </a:r>
                    </a:p>
                  </a:txBody>
                  <a:tcPr marL="49161" marR="491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родители</a:t>
                      </a:r>
                    </a:p>
                  </a:txBody>
                  <a:tcPr marL="49161" marR="491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Выяснить, кто из детей по мнению родителей имеет представление о своем здоровье</a:t>
                      </a:r>
                    </a:p>
                  </a:txBody>
                  <a:tcPr marL="49161" marR="491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Письменная форма</a:t>
                      </a:r>
                    </a:p>
                  </a:txBody>
                  <a:tcPr marL="49161" marR="491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7454" name="Rectangle 2"/>
          <p:cNvSpPr>
            <a:spLocks noChangeArrowheads="1"/>
          </p:cNvSpPr>
          <p:nvPr/>
        </p:nvSpPr>
        <p:spPr bwMode="auto">
          <a:xfrm>
            <a:off x="928688" y="428625"/>
            <a:ext cx="7143750" cy="677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lvl="4"/>
            <a:r>
              <a:rPr lang="ru-RU" altLang="ru-RU" sz="2000" b="1">
                <a:cs typeface="Times New Roman" panose="02020603050405020304" pitchFamily="18" charset="0"/>
              </a:rPr>
              <a:t>План констатирующего этапа</a:t>
            </a:r>
            <a:endParaRPr lang="ru-RU" altLang="ru-RU" sz="2000"/>
          </a:p>
          <a:p>
            <a:r>
              <a:rPr lang="ru-RU" altLang="ru-RU"/>
              <a:t>  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4866079"/>
              </p:ext>
            </p:extLst>
          </p:nvPr>
        </p:nvGraphicFramePr>
        <p:xfrm>
          <a:off x="500032" y="571472"/>
          <a:ext cx="8143935" cy="4740984"/>
        </p:xfrm>
        <a:graphic>
          <a:graphicData uri="http://schemas.openxmlformats.org/drawingml/2006/table">
            <a:tbl>
              <a:tblPr/>
              <a:tblGrid>
                <a:gridCol w="11146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19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18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5313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092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2092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7740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5355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0209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853557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51883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4184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51883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102563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Ф. И.  ребенка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Чистота тела</a:t>
                      </a:r>
                    </a:p>
                  </a:txBody>
                  <a:tcPr marL="45100" marR="4510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Чистить зубы</a:t>
                      </a:r>
                    </a:p>
                  </a:txBody>
                  <a:tcPr marL="45100" marR="4510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О кисломолочных продуктах</a:t>
                      </a:r>
                    </a:p>
                  </a:txBody>
                  <a:tcPr marL="45100" marR="4510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Уход полости рта</a:t>
                      </a:r>
                    </a:p>
                  </a:txBody>
                  <a:tcPr marL="45100" marR="4510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Чистота рук и ног</a:t>
                      </a:r>
                    </a:p>
                  </a:txBody>
                  <a:tcPr marL="45100" marR="4510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Соблюдение порядка в шкафу</a:t>
                      </a:r>
                    </a:p>
                  </a:txBody>
                  <a:tcPr marL="45100" marR="4510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Строение человеческого тела и организма</a:t>
                      </a:r>
                    </a:p>
                  </a:txBody>
                  <a:tcPr marL="45100" marR="4510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Правильная осанка</a:t>
                      </a:r>
                    </a:p>
                  </a:txBody>
                  <a:tcPr marL="45100" marR="4510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Уход за ушами и охрана органов слуха</a:t>
                      </a:r>
                    </a:p>
                  </a:txBody>
                  <a:tcPr marL="45100" marR="4510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Уход за глазами</a:t>
                      </a:r>
                    </a:p>
                  </a:txBody>
                  <a:tcPr marL="45100" marR="4510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Уровни </a:t>
                      </a:r>
                    </a:p>
                  </a:txBody>
                  <a:tcPr marL="45100" marR="4510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Общий балл</a:t>
                      </a:r>
                    </a:p>
                  </a:txBody>
                  <a:tcPr marL="45100" marR="4510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74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Даша Д.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Н 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74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Соня К.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74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Даша М.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В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350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Ангелина М.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Н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74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Артем Ш.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Н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74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Алина О.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74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Таня П.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Н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74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Катя Г.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74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Вероника К.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Н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74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Дима Щ.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Н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74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Маша В.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Н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74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Руслан Г.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Н 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45100" marR="45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214438" y="5500688"/>
            <a:ext cx="7000875" cy="8572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Карта наблюдения сформированности правильного отношения к своему здоровью у детей старшей группы на констатирующем этапе (сентябрь  2016г.)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/>
        </p:nvGraphicFramePr>
        <p:xfrm>
          <a:off x="765175" y="550863"/>
          <a:ext cx="7827963" cy="4806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1000125" y="5572125"/>
            <a:ext cx="7358063" cy="7143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</a:rPr>
              <a:t>Уровень сформированности правильного отношения к своему здоровью на констатирующем этапе (сентябрь, 2016г.)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2151</TotalTime>
  <Words>1331</Words>
  <Application>Microsoft Office PowerPoint</Application>
  <PresentationFormat>Экран (4:3)</PresentationFormat>
  <Paragraphs>463</Paragraphs>
  <Slides>30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8" baseType="lpstr">
      <vt:lpstr>Arial</vt:lpstr>
      <vt:lpstr>Calibri</vt:lpstr>
      <vt:lpstr>Times New Roman</vt:lpstr>
      <vt:lpstr>Trebuchet MS</vt:lpstr>
      <vt:lpstr>Wingdings</vt:lpstr>
      <vt:lpstr>Wingdings 2</vt:lpstr>
      <vt:lpstr>Wingdings 3</vt:lpstr>
      <vt:lpstr>Аспект</vt:lpstr>
      <vt:lpstr>    МАДОУ детский сад комбинированного вида  №9 «Чебурашка» г. Южно-Сахалинска  Формирование у детей  дошкольного возраста правильного отношения к своему здоровью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Формирующий (практический,  основной) этап.  (дата 01.10.2016г по 28.02.2017г.)  Цель: показать роль оздоровительных уроков в формировании правильного отношения к своему здоровью.   Задачи этапа: 1. Апробировать блок “Я и мой организм” из программы здоровья по формированию у ребенка правильного отношения к своему здоровью. 2. Включить детей в практическую оздоровительную деятельность, учить их высказывать свое отношение к здоровью.  </vt:lpstr>
      <vt:lpstr>Практическая оздоровительная деятельность: Утренняя гимнастика проводится с тематическим содержанием, игры, музыкальное сопровождение, радостная атмосфера, положительные детские эмоции. Уроки здоровья из блока «Я и мой организм»- занятия познавательного цикла о здоровье: На занятиях: «Солнце, воздух и вода» даем понятие об использовании воды и воздуха человеком, учим правилам, умением жить и заботиться о своем здоровье. На практических занятиях: «Чтобы зубы были крепкими» и «Органы пищеварения» - дети приобщаются к культуре поведения, личной гигиене. Все навыки, умения, привычки мы закрепляем и успешно используем в работе с детьми. Работа по темам: «Я и мое настроение», «Почему я вижу и слышу», «Закаливание», «Как я распознаю запахи», «Гигиена рук и ног», «Самомассаж» - организует деятельность детей, закрепляют правила личной гигиены, культуры и поведения. </vt:lpstr>
      <vt:lpstr>Практическая оздоровительная деятельность: Развитие представлений о строении человеческого формируем через занятия, беседы, игры, наблюдения. Для этого разработаны схемы, подобран наглядный материал. Беседы включают вопросы гигиены, питания, закаливания, строения человека; вопросы, связанные с факторами, укрепляющими и разрушающими здоровья и т.д. Также проводятся оздоровительные минутки, которые включают не только физические упражнения, но и упражнения на формирование эмоциональной сферы ребенка. Оздоровительные паузы можно комбинировать, включая физические упражнения для красивой осанки и несколько упражнений для глаз, рук и стоп, для укрепления позвоночника, снятия усталости, обретения спокойствия и равновесия.  Также проводили Дни здоровья, которые приобщают детей к здоровому образу жизни посредством развития физических навыков. Открытые занятия позволяют подвести детей к пониманию того, что каждый человек должен сам заботиться о своем здоровье </vt:lpstr>
      <vt:lpstr>     Я и мой организм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>TOSHIBA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ВКР. «Формирование волевых качеств дошкольников на занятиях физкультурой»</dc:title>
  <dc:creator>Мы</dc:creator>
  <cp:lastModifiedBy>Наталья Васильцова</cp:lastModifiedBy>
  <cp:revision>143</cp:revision>
  <dcterms:created xsi:type="dcterms:W3CDTF">2009-02-19T01:25:46Z</dcterms:created>
  <dcterms:modified xsi:type="dcterms:W3CDTF">2017-05-15T04:50:28Z</dcterms:modified>
</cp:coreProperties>
</file>