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0080625" cy="7559675"/>
  <p:notesSz cx="7559675" cy="10691813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7" autoAdjust="0"/>
    <p:restoredTop sz="94660"/>
  </p:normalViewPr>
  <p:slideViewPr>
    <p:cSldViewPr>
      <p:cViewPr varScale="1">
        <p:scale>
          <a:sx n="63" d="100"/>
          <a:sy n="63" d="100"/>
        </p:scale>
        <p:origin x="1428" y="7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50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1937" cy="400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1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5200" cy="4808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altLang="ru-RU" smtClean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8188" cy="531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</a:lstStyle>
          <a:p>
            <a:endParaRPr lang="ru-RU" altLang="ru-RU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8187" cy="531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</a:lstStyle>
          <a:p>
            <a:endParaRPr lang="ru-RU" altLang="ru-RU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8188" cy="531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</a:lstStyle>
          <a:p>
            <a:endParaRPr lang="ru-RU" altLang="ru-RU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8187" cy="531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</a:lstStyle>
          <a:p>
            <a:fld id="{2F4DC162-4CB8-4A58-825E-F861271B1557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62A9CCA-D1E5-40F6-B060-27A2EE1512E8}" type="slidenum">
              <a:rPr lang="ru-RU" altLang="ru-RU"/>
              <a:pPr/>
              <a:t>1</a:t>
            </a:fld>
            <a:endParaRPr lang="ru-RU" altLang="ru-RU"/>
          </a:p>
        </p:txBody>
      </p:sp>
      <p:sp>
        <p:nvSpPr>
          <p:cNvPr id="143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43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18F0F4C-CD9E-449D-BAD7-274A06EB6C6F}" type="slidenum">
              <a:rPr lang="ru-RU" altLang="ru-RU"/>
              <a:pPr/>
              <a:t>2</a:t>
            </a:fld>
            <a:endParaRPr lang="ru-RU" altLang="ru-RU"/>
          </a:p>
        </p:txBody>
      </p:sp>
      <p:sp>
        <p:nvSpPr>
          <p:cNvPr id="153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53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E52EBE7-5A5A-4A35-A6CE-AD23581F3D73}" type="slidenum">
              <a:rPr lang="ru-RU" altLang="ru-RU"/>
              <a:pPr/>
              <a:t>3</a:t>
            </a:fld>
            <a:endParaRPr lang="ru-RU" altLang="ru-RU"/>
          </a:p>
        </p:txBody>
      </p:sp>
      <p:sp>
        <p:nvSpPr>
          <p:cNvPr id="163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63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3D5A852-7024-45F6-9CCE-C253D150A871}" type="slidenum">
              <a:rPr lang="ru-RU" altLang="ru-RU"/>
              <a:pPr/>
              <a:t>4</a:t>
            </a:fld>
            <a:endParaRPr lang="ru-RU" altLang="ru-RU"/>
          </a:p>
        </p:txBody>
      </p:sp>
      <p:sp>
        <p:nvSpPr>
          <p:cNvPr id="1740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741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3DCA1DA-40ED-49C1-A4FF-746AD7305568}" type="slidenum">
              <a:rPr lang="ru-RU" altLang="ru-RU"/>
              <a:pPr/>
              <a:t>5</a:t>
            </a:fld>
            <a:endParaRPr lang="ru-RU" altLang="ru-RU"/>
          </a:p>
        </p:txBody>
      </p:sp>
      <p:sp>
        <p:nvSpPr>
          <p:cNvPr id="184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84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6879A8E-1114-479D-A6D8-66F6B7EA3E4D}" type="slidenum">
              <a:rPr lang="ru-RU" altLang="ru-RU"/>
              <a:pPr/>
              <a:t>6</a:t>
            </a:fld>
            <a:endParaRPr lang="ru-RU" altLang="ru-RU"/>
          </a:p>
        </p:txBody>
      </p:sp>
      <p:sp>
        <p:nvSpPr>
          <p:cNvPr id="194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94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D775FD7-C094-41E0-82D5-0BE087794DC1}" type="slidenum">
              <a:rPr lang="ru-RU" altLang="ru-RU"/>
              <a:pPr/>
              <a:t>7</a:t>
            </a:fld>
            <a:endParaRPr lang="ru-RU" altLang="ru-RU"/>
          </a:p>
        </p:txBody>
      </p:sp>
      <p:sp>
        <p:nvSpPr>
          <p:cNvPr id="20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04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ED331B9-546A-4C3E-9211-A493EBA00994}" type="slidenum">
              <a:rPr lang="ru-RU" altLang="ru-RU"/>
              <a:pPr/>
              <a:t>8</a:t>
            </a:fld>
            <a:endParaRPr lang="ru-RU" altLang="ru-RU"/>
          </a:p>
        </p:txBody>
      </p:sp>
      <p:sp>
        <p:nvSpPr>
          <p:cNvPr id="215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15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3DBD15A-D042-4D27-B88B-AC8EC7F97A0E}" type="slidenum">
              <a:rPr lang="ru-RU" altLang="ru-RU"/>
              <a:pPr/>
              <a:t>9</a:t>
            </a:fld>
            <a:endParaRPr lang="ru-RU" altLang="ru-RU"/>
          </a:p>
        </p:txBody>
      </p:sp>
      <p:sp>
        <p:nvSpPr>
          <p:cNvPr id="2252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253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5B69F5A-E23E-49E3-90BB-22F9C546010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582357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47CEA51E-E233-48FB-9608-4C16E201C6A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22441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04088" y="301625"/>
            <a:ext cx="2266950" cy="64531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48450" cy="64531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1DA68BA-BB95-46A1-8B51-A004029DEE9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88060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F423AA7-0283-4414-96EE-E2E7B35BBDA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94050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6E462AB-D139-4F01-BEDD-19AA6514B01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065057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7700" cy="4986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13338" y="1768475"/>
            <a:ext cx="4457700" cy="4986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34F1A6D-E85C-4FEA-B838-73A0AD7584C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86045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21BFDCA-AC16-4518-93EA-CBF29E67363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78489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3AF90C6-7FBA-42FE-B879-64540A2DC34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040060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D5C3E30-316F-494C-9F8D-2B18E0288AA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589409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FDEBA4C-25BF-4FEA-8330-0D0F3985BBB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69317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72F26E5-E282-40EC-BAFB-05FE0457A41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907609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9067800" cy="1258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текста заголовка щелкните мышью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9067800" cy="4986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структуры щелкните мышью</a:t>
            </a:r>
          </a:p>
          <a:p>
            <a:pPr lvl="1"/>
            <a:r>
              <a:rPr lang="en-GB" altLang="ru-RU" smtClean="0"/>
              <a:t>Второй уровень структуры</a:t>
            </a:r>
          </a:p>
          <a:p>
            <a:pPr lvl="2"/>
            <a:r>
              <a:rPr lang="en-GB" altLang="ru-RU" smtClean="0"/>
              <a:t>Третий уровень структуры</a:t>
            </a:r>
          </a:p>
          <a:p>
            <a:pPr lvl="3"/>
            <a:r>
              <a:rPr lang="en-GB" altLang="ru-RU" smtClean="0"/>
              <a:t>Четвёртый уровень структуры</a:t>
            </a:r>
          </a:p>
          <a:p>
            <a:pPr lvl="4"/>
            <a:r>
              <a:rPr lang="en-GB" altLang="ru-RU" smtClean="0"/>
              <a:t>Пятый уровень структуры</a:t>
            </a:r>
          </a:p>
          <a:p>
            <a:pPr lvl="4"/>
            <a:r>
              <a:rPr lang="en-GB" altLang="ru-RU" smtClean="0"/>
              <a:t>Шестой уровень структуры</a:t>
            </a:r>
          </a:p>
          <a:p>
            <a:pPr lvl="4"/>
            <a:r>
              <a:rPr lang="en-GB" altLang="ru-RU" smtClean="0"/>
              <a:t>Седьмой уровень структуры</a:t>
            </a:r>
          </a:p>
          <a:p>
            <a:pPr lvl="4"/>
            <a:r>
              <a:rPr lang="en-GB" altLang="ru-RU" smtClean="0"/>
              <a:t>Восьмой уровень структуры</a:t>
            </a:r>
          </a:p>
          <a:p>
            <a:pPr lvl="4"/>
            <a:r>
              <a:rPr lang="en-GB" altLang="ru-RU" smtClean="0"/>
              <a:t>Девятый уровень структуры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503238" y="6886575"/>
            <a:ext cx="2344737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</a:defRPr>
            </a:lvl1pPr>
          </a:lstStyle>
          <a:p>
            <a:endParaRPr lang="ru-RU" alt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448050" y="6886575"/>
            <a:ext cx="3192463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</a:defRPr>
            </a:lvl1pPr>
          </a:lstStyle>
          <a:p>
            <a:endParaRPr lang="ru-RU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227888" y="6886575"/>
            <a:ext cx="2344737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</a:defRPr>
            </a:lvl1pPr>
          </a:lstStyle>
          <a:p>
            <a:fld id="{3AE5AC09-52BF-4C78-808E-5B4733582279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2pPr>
      <a:lvl3pPr marL="1143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3pPr>
      <a:lvl4pPr marL="1600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4pPr>
      <a:lvl5pPr marL="20574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9pPr>
    </p:titleStyle>
    <p:bodyStyle>
      <a:lvl1pPr marL="342900" indent="-342900" algn="l" defTabSz="449263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Text Box 1"/>
          <p:cNvSpPr txBox="1">
            <a:spLocks noChangeArrowheads="1"/>
          </p:cNvSpPr>
          <p:nvPr/>
        </p:nvSpPr>
        <p:spPr bwMode="auto">
          <a:xfrm>
            <a:off x="1006832" y="3694344"/>
            <a:ext cx="5040312" cy="2087563"/>
          </a:xfrm>
          <a:prstGeom prst="rect">
            <a:avLst/>
          </a:prstGeom>
          <a:solidFill>
            <a:srgbClr val="996633">
              <a:alpha val="5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105480" rIns="90000" bIns="45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lnSpc>
                <a:spcPct val="95000"/>
              </a:lnSpc>
              <a:spcBef>
                <a:spcPts val="638"/>
              </a:spcBef>
              <a:buClrTx/>
              <a:buFontTx/>
              <a:buNone/>
            </a:pPr>
            <a:r>
              <a:rPr lang="ru-RU" altLang="ru-RU" sz="960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КУБА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7864" y="818918"/>
            <a:ext cx="3464756" cy="26285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4288" y="755501"/>
            <a:ext cx="3804319" cy="270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8390" y="1306040"/>
            <a:ext cx="3367645" cy="2247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360363" y="4014788"/>
            <a:ext cx="4203700" cy="2908300"/>
          </a:xfrm>
          <a:prstGeom prst="rect">
            <a:avLst/>
          </a:prstGeom>
          <a:solidFill>
            <a:srgbClr val="FFFFCC">
              <a:alpha val="5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768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lnSpc>
                <a:spcPct val="95000"/>
              </a:lnSpc>
              <a:spcBef>
                <a:spcPts val="638"/>
              </a:spcBef>
              <a:buClrTx/>
              <a:buFontTx/>
              <a:buNone/>
            </a:pPr>
            <a:r>
              <a:rPr lang="ru-RU" altLang="ru-RU" sz="3600" b="1" u="sng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Lucida Sans Unicode" panose="020B0602030504020204" pitchFamily="34" charset="0"/>
              </a:rPr>
              <a:t>ФЛАГ</a:t>
            </a:r>
          </a:p>
          <a:p>
            <a:pPr algn="ctr">
              <a:lnSpc>
                <a:spcPct val="95000"/>
              </a:lnSpc>
              <a:spcBef>
                <a:spcPts val="638"/>
              </a:spcBef>
              <a:buClrTx/>
              <a:buFontTx/>
              <a:buNone/>
            </a:pPr>
            <a:r>
              <a:rPr lang="ru-RU" altLang="ru-RU" sz="260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Lucida Sans Unicode" panose="020B0602030504020204" pitchFamily="34" charset="0"/>
              </a:rPr>
              <a:t>Треугольник — символ свободы, равенства и братства, а три синих полосы олицетворяют три части, на которые разделили Кубу испанцы.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75350" y="971525"/>
            <a:ext cx="2527428" cy="291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4792663" y="4103688"/>
            <a:ext cx="5000625" cy="2220912"/>
          </a:xfrm>
          <a:prstGeom prst="rect">
            <a:avLst/>
          </a:prstGeom>
          <a:solidFill>
            <a:srgbClr val="FFFFCC">
              <a:alpha val="5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702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lnSpc>
                <a:spcPct val="95000"/>
              </a:lnSpc>
              <a:spcBef>
                <a:spcPts val="638"/>
              </a:spcBef>
              <a:buClrTx/>
              <a:buFontTx/>
              <a:buNone/>
            </a:pPr>
            <a:r>
              <a:rPr lang="ru-RU" altLang="ru-RU" sz="4000" b="1" u="sng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Lucida Sans Unicode" panose="020B0602030504020204" pitchFamily="34" charset="0"/>
              </a:rPr>
              <a:t>ГЕРБ</a:t>
            </a:r>
          </a:p>
          <a:p>
            <a:pPr algn="ctr">
              <a:lnSpc>
                <a:spcPct val="95000"/>
              </a:lnSpc>
              <a:spcBef>
                <a:spcPts val="638"/>
              </a:spcBef>
              <a:buClrTx/>
              <a:buFontTx/>
              <a:buNone/>
            </a:pPr>
            <a:r>
              <a:rPr lang="ru-RU" altLang="ru-RU" sz="260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Lucida Sans Unicode" panose="020B0602030504020204" pitchFamily="34" charset="0"/>
              </a:rPr>
              <a:t>Национальный герб представляет остров. Он оформлен, как кожаный щит, и разделено на три секции.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5776" y="179437"/>
            <a:ext cx="9477610" cy="7128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/>
          <p:cNvSpPr txBox="1">
            <a:spLocks noChangeArrowheads="1"/>
          </p:cNvSpPr>
          <p:nvPr/>
        </p:nvSpPr>
        <p:spPr bwMode="auto">
          <a:xfrm>
            <a:off x="195263" y="381000"/>
            <a:ext cx="9164637" cy="3003550"/>
          </a:xfrm>
          <a:prstGeom prst="rect">
            <a:avLst/>
          </a:prstGeom>
          <a:solidFill>
            <a:srgbClr val="FFFFCC">
              <a:alpha val="5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264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lnSpc>
                <a:spcPct val="95000"/>
              </a:lnSpc>
              <a:spcBef>
                <a:spcPts val="638"/>
              </a:spcBef>
              <a:buClrTx/>
              <a:buFontTx/>
              <a:buNone/>
            </a:pPr>
            <a:r>
              <a:rPr lang="ru-RU" altLang="ru-RU" sz="2800" b="1" u="sng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Lucida Sans Unicode" panose="020B0602030504020204" pitchFamily="34" charset="0"/>
              </a:rPr>
              <a:t>КЛИМАТ</a:t>
            </a:r>
          </a:p>
          <a:p>
            <a:pPr algn="ctr">
              <a:lnSpc>
                <a:spcPct val="95000"/>
              </a:lnSpc>
              <a:spcBef>
                <a:spcPts val="638"/>
              </a:spcBef>
              <a:buClrTx/>
              <a:buFontTx/>
              <a:buNone/>
            </a:pPr>
            <a:r>
              <a:rPr lang="ru-RU" altLang="ru-RU" sz="280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Lucida Sans Unicode" panose="020B0602030504020204" pitchFamily="34" charset="0"/>
              </a:rPr>
              <a:t>Куба обладает огромными термическими ресурсами солнечного тепла. Средние месячные температуры на равнинах всегда высокие: в январе 22.5, в августе 27.8. Но колебания крайних температур довольно значительны. Средняя максимальная температура на равнинах превышает 30</a:t>
            </a:r>
            <a:r>
              <a:rPr lang="ru-RU" altLang="ru-RU" sz="2800">
                <a:latin typeface="Times New Roman" panose="02020603050405020304" pitchFamily="18" charset="0"/>
                <a:cs typeface="Lucida Sans Unicode" panose="020B0602030504020204" pitchFamily="34" charset="0"/>
              </a:rPr>
              <a:t>.</a:t>
            </a:r>
            <a:r>
              <a:rPr lang="ru-RU" altLang="ru-RU" sz="2800">
                <a:latin typeface="Calibri" panose="020F0502020204030204" pitchFamily="34" charset="0"/>
                <a:cs typeface="Lucida Sans Unicode" panose="020B0602030504020204" pitchFamily="34" charset="0"/>
              </a:rPr>
              <a:t> 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51880" y="3563813"/>
            <a:ext cx="3030990" cy="2317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92240" y="3563813"/>
            <a:ext cx="3189309" cy="20982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ext Box 1"/>
          <p:cNvSpPr txBox="1">
            <a:spLocks noChangeArrowheads="1"/>
          </p:cNvSpPr>
          <p:nvPr/>
        </p:nvSpPr>
        <p:spPr bwMode="auto">
          <a:xfrm>
            <a:off x="315913" y="3355975"/>
            <a:ext cx="8685212" cy="3340100"/>
          </a:xfrm>
          <a:prstGeom prst="rect">
            <a:avLst/>
          </a:prstGeom>
          <a:solidFill>
            <a:srgbClr val="FFFFCC">
              <a:alpha val="5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012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lnSpc>
                <a:spcPct val="95000"/>
              </a:lnSpc>
              <a:buClrTx/>
              <a:buFontTx/>
              <a:buNone/>
            </a:pPr>
            <a:r>
              <a:rPr lang="ru-RU" altLang="ru-RU" sz="240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По тектоническому строению Куба входит в Антильско-Карибскую область складчатого пояса Кордильер.   </a:t>
            </a:r>
          </a:p>
          <a:p>
            <a:pPr algn="ctr">
              <a:lnSpc>
                <a:spcPct val="95000"/>
              </a:lnSpc>
              <a:spcBef>
                <a:spcPts val="638"/>
              </a:spcBef>
              <a:buClrTx/>
              <a:buFontTx/>
              <a:buNone/>
            </a:pPr>
            <a:r>
              <a:rPr lang="ru-RU" altLang="ru-RU" sz="240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Lucida Sans Unicode" panose="020B0602030504020204" pitchFamily="34" charset="0"/>
              </a:rPr>
              <a:t>Куба хорошо обеспечена сырьевыми ресурсами для промышленности строительных материалов. Но главное минеральное богатство Кубы мирового значения – запасы руд никеля в сочетании с кобальтом. Некоторые прибрежные районы имеют признаки нефтеносности. Практически полное отсутствие  топливно-энергетических ресурсов создает </a:t>
            </a:r>
          </a:p>
          <a:p>
            <a:pPr algn="ctr">
              <a:lnSpc>
                <a:spcPct val="95000"/>
              </a:lnSpc>
              <a:spcBef>
                <a:spcPts val="638"/>
              </a:spcBef>
              <a:buClrTx/>
              <a:buFontTx/>
              <a:buNone/>
            </a:pPr>
            <a:r>
              <a:rPr lang="ru-RU" altLang="ru-RU" sz="240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Lucida Sans Unicode" panose="020B0602030504020204" pitchFamily="34" charset="0"/>
              </a:rPr>
              <a:t>большие трудности для экономического развития.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9832" y="1547589"/>
            <a:ext cx="8136904" cy="1608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171" name="Rectangle 3"/>
          <p:cNvSpPr>
            <a:spLocks noGrp="1" noChangeArrowheads="1"/>
          </p:cNvSpPr>
          <p:nvPr>
            <p:ph type="title"/>
          </p:nvPr>
        </p:nvSpPr>
        <p:spPr>
          <a:xfrm>
            <a:off x="1871663" y="144463"/>
            <a:ext cx="6767512" cy="792162"/>
          </a:xfrm>
          <a:ln/>
        </p:spPr>
        <p:txBody>
          <a:bodyPr tIns="25200"/>
          <a:lstStyle/>
          <a:p>
            <a:pPr>
              <a:lnSpc>
                <a:spcPct val="9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4000" b="1" u="sng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Тектоническое строение и полезные ископаемые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201613" y="160338"/>
            <a:ext cx="8293100" cy="3367087"/>
          </a:xfrm>
          <a:prstGeom prst="rect">
            <a:avLst/>
          </a:prstGeom>
          <a:solidFill>
            <a:srgbClr val="FFFFCC">
              <a:alpha val="5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264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lnSpc>
                <a:spcPct val="95000"/>
              </a:lnSpc>
              <a:spcBef>
                <a:spcPts val="638"/>
              </a:spcBef>
              <a:buClrTx/>
              <a:buFontTx/>
              <a:buNone/>
            </a:pPr>
            <a:r>
              <a:rPr lang="ru-RU" altLang="ru-RU" sz="2800" b="1" u="sng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Lucida Sans Unicode" panose="020B0602030504020204" pitchFamily="34" charset="0"/>
              </a:rPr>
              <a:t>ЖИВОТНЫЙ МИР</a:t>
            </a:r>
          </a:p>
          <a:p>
            <a:pPr algn="ctr">
              <a:lnSpc>
                <a:spcPct val="95000"/>
              </a:lnSpc>
              <a:spcBef>
                <a:spcPts val="638"/>
              </a:spcBef>
              <a:buClrTx/>
              <a:buFontTx/>
              <a:buNone/>
            </a:pPr>
            <a:r>
              <a:rPr lang="ru-RU" altLang="ru-RU" sz="2800">
                <a:latin typeface="Times New Roman" panose="02020603050405020304" pitchFamily="18" charset="0"/>
                <a:cs typeface="Lucida Sans Unicode" panose="020B0602030504020204" pitchFamily="34" charset="0"/>
              </a:rPr>
              <a:t>Животный мир Кубы вследствие ее островного положения довольно беден. На Кубе нет хищных животных и ядовитых змей, много летучих мышей, очень богатый видовой состав птиц, насекомых и наземных моллюсков, разнообразный видовой состав рыб, морских черепах, много креветок и лангустов.  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3848" y="3804835"/>
            <a:ext cx="2801418" cy="20895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6176" y="3897336"/>
            <a:ext cx="2884565" cy="2017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ext Box 1"/>
          <p:cNvSpPr txBox="1">
            <a:spLocks noChangeArrowheads="1"/>
          </p:cNvSpPr>
          <p:nvPr/>
        </p:nvSpPr>
        <p:spPr bwMode="auto">
          <a:xfrm>
            <a:off x="3816350" y="112713"/>
            <a:ext cx="3527425" cy="1687512"/>
          </a:xfrm>
          <a:prstGeom prst="rect">
            <a:avLst/>
          </a:prstGeom>
          <a:solidFill>
            <a:srgbClr val="CFE7F5">
              <a:alpha val="59999"/>
            </a:srgbClr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264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lnSpc>
                <a:spcPct val="95000"/>
              </a:lnSpc>
              <a:buClrTx/>
              <a:buFontTx/>
              <a:buNone/>
            </a:pPr>
            <a:r>
              <a:rPr lang="ru-RU" altLang="ru-RU" sz="2800">
                <a:latin typeface="Times New Roman" panose="02020603050405020304" pitchFamily="18" charset="0"/>
              </a:rPr>
              <a:t>Знаменитые</a:t>
            </a:r>
          </a:p>
          <a:p>
            <a:pPr algn="ctr">
              <a:lnSpc>
                <a:spcPct val="95000"/>
              </a:lnSpc>
              <a:buClrTx/>
              <a:buFontTx/>
              <a:buNone/>
            </a:pPr>
            <a:r>
              <a:rPr lang="ru-RU" altLang="ru-RU" sz="2800">
                <a:latin typeface="Times New Roman" panose="02020603050405020304" pitchFamily="18" charset="0"/>
              </a:rPr>
              <a:t>Кубинские сигары</a:t>
            </a:r>
          </a:p>
          <a:p>
            <a:pPr algn="ctr">
              <a:lnSpc>
                <a:spcPct val="95000"/>
              </a:lnSpc>
              <a:buClrTx/>
              <a:buFontTx/>
              <a:buNone/>
            </a:pPr>
            <a:r>
              <a:rPr lang="ru-RU" altLang="ru-RU" sz="2800">
                <a:latin typeface="Times New Roman" panose="02020603050405020304" pitchFamily="18" charset="0"/>
              </a:rPr>
              <a:t>производят 6</a:t>
            </a:r>
          </a:p>
          <a:p>
            <a:pPr algn="ctr">
              <a:lnSpc>
                <a:spcPct val="95000"/>
              </a:lnSpc>
              <a:buClrTx/>
              <a:buFontTx/>
              <a:buNone/>
            </a:pPr>
            <a:r>
              <a:rPr lang="ru-RU" altLang="ru-RU" sz="2800">
                <a:latin typeface="Times New Roman" panose="02020603050405020304" pitchFamily="18" charset="0"/>
              </a:rPr>
              <a:t>табачных фабрик</a:t>
            </a:r>
          </a:p>
        </p:txBody>
      </p:sp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6335713" y="3568700"/>
            <a:ext cx="3548062" cy="1687513"/>
          </a:xfrm>
          <a:prstGeom prst="rect">
            <a:avLst/>
          </a:prstGeom>
          <a:solidFill>
            <a:srgbClr val="CFE7F5">
              <a:alpha val="59999"/>
            </a:srgbClr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264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lnSpc>
                <a:spcPct val="95000"/>
              </a:lnSpc>
              <a:buClrTx/>
              <a:buFontTx/>
              <a:buNone/>
            </a:pPr>
            <a:r>
              <a:rPr lang="ru-RU" altLang="ru-RU" sz="2800">
                <a:latin typeface="Times New Roman" panose="02020603050405020304" pitchFamily="18" charset="0"/>
              </a:rPr>
              <a:t>Важный источник</a:t>
            </a:r>
          </a:p>
          <a:p>
            <a:pPr algn="ctr">
              <a:lnSpc>
                <a:spcPct val="95000"/>
              </a:lnSpc>
              <a:buClrTx/>
              <a:buFontTx/>
              <a:buNone/>
            </a:pPr>
            <a:r>
              <a:rPr lang="ru-RU" altLang="ru-RU" sz="2800">
                <a:latin typeface="Times New Roman" panose="02020603050405020304" pitchFamily="18" charset="0"/>
              </a:rPr>
              <a:t>дохода –</a:t>
            </a:r>
          </a:p>
          <a:p>
            <a:pPr algn="ctr">
              <a:lnSpc>
                <a:spcPct val="95000"/>
              </a:lnSpc>
              <a:buClrTx/>
              <a:buFontTx/>
              <a:buNone/>
            </a:pPr>
            <a:r>
              <a:rPr lang="ru-RU" altLang="ru-RU" sz="2800">
                <a:latin typeface="Times New Roman" panose="02020603050405020304" pitchFamily="18" charset="0"/>
              </a:rPr>
              <a:t>международный</a:t>
            </a:r>
          </a:p>
          <a:p>
            <a:pPr algn="ctr">
              <a:lnSpc>
                <a:spcPct val="95000"/>
              </a:lnSpc>
              <a:buClrTx/>
              <a:buFontTx/>
              <a:buNone/>
            </a:pPr>
            <a:r>
              <a:rPr lang="ru-RU" altLang="ru-RU" sz="2800">
                <a:latin typeface="Times New Roman" panose="02020603050405020304" pitchFamily="18" charset="0"/>
              </a:rPr>
              <a:t>туризм</a:t>
            </a: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431800" y="328613"/>
            <a:ext cx="3240088" cy="2085975"/>
          </a:xfrm>
          <a:prstGeom prst="rect">
            <a:avLst/>
          </a:prstGeom>
          <a:solidFill>
            <a:srgbClr val="CFE7F5">
              <a:alpha val="59999"/>
            </a:srgbClr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264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lnSpc>
                <a:spcPct val="95000"/>
              </a:lnSpc>
              <a:buClrTx/>
              <a:buFontTx/>
              <a:buNone/>
            </a:pPr>
            <a:r>
              <a:rPr lang="ru-RU" altLang="ru-RU" sz="2800">
                <a:latin typeface="Times New Roman" panose="02020603050405020304" pitchFamily="18" charset="0"/>
              </a:rPr>
              <a:t>По запасам</a:t>
            </a:r>
          </a:p>
          <a:p>
            <a:pPr algn="ctr">
              <a:lnSpc>
                <a:spcPct val="95000"/>
              </a:lnSpc>
              <a:buClrTx/>
              <a:buFontTx/>
              <a:buNone/>
            </a:pPr>
            <a:r>
              <a:rPr lang="ru-RU" altLang="ru-RU" sz="2800">
                <a:latin typeface="Times New Roman" panose="02020603050405020304" pitchFamily="18" charset="0"/>
              </a:rPr>
              <a:t>никелевой руды Куба</a:t>
            </a:r>
          </a:p>
          <a:p>
            <a:pPr algn="ctr">
              <a:lnSpc>
                <a:spcPct val="95000"/>
              </a:lnSpc>
              <a:buClrTx/>
              <a:buFontTx/>
              <a:buNone/>
            </a:pPr>
            <a:r>
              <a:rPr lang="ru-RU" altLang="ru-RU" sz="2800">
                <a:latin typeface="Times New Roman" panose="02020603050405020304" pitchFamily="18" charset="0"/>
              </a:rPr>
              <a:t>занимает 5 место в</a:t>
            </a:r>
          </a:p>
          <a:p>
            <a:pPr algn="ctr">
              <a:lnSpc>
                <a:spcPct val="95000"/>
              </a:lnSpc>
              <a:buClrTx/>
              <a:buFontTx/>
              <a:buNone/>
            </a:pPr>
            <a:r>
              <a:rPr lang="ru-RU" altLang="ru-RU" sz="2800">
                <a:latin typeface="Times New Roman" panose="02020603050405020304" pitchFamily="18" charset="0"/>
              </a:rPr>
              <a:t>мире</a:t>
            </a: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431800" y="2592388"/>
            <a:ext cx="3240088" cy="2087562"/>
          </a:xfrm>
          <a:prstGeom prst="rect">
            <a:avLst/>
          </a:prstGeom>
          <a:solidFill>
            <a:srgbClr val="CFE7F5">
              <a:alpha val="59999"/>
            </a:srgbClr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156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lnSpc>
                <a:spcPct val="95000"/>
              </a:lnSpc>
              <a:buClrTx/>
              <a:buFontTx/>
              <a:buNone/>
            </a:pPr>
            <a:r>
              <a:rPr lang="ru-RU" altLang="ru-RU" sz="2600">
                <a:latin typeface="Times New Roman" panose="02020603050405020304" pitchFamily="18" charset="0"/>
              </a:rPr>
              <a:t>Медицина на самом</a:t>
            </a:r>
          </a:p>
          <a:p>
            <a:pPr algn="ctr">
              <a:lnSpc>
                <a:spcPct val="95000"/>
              </a:lnSpc>
              <a:buClrTx/>
              <a:buFontTx/>
              <a:buNone/>
            </a:pPr>
            <a:r>
              <a:rPr lang="ru-RU" altLang="ru-RU" sz="2600">
                <a:latin typeface="Times New Roman" panose="02020603050405020304" pitchFamily="18" charset="0"/>
              </a:rPr>
              <a:t>высоком уровне при</a:t>
            </a:r>
          </a:p>
          <a:p>
            <a:pPr algn="ctr">
              <a:lnSpc>
                <a:spcPct val="95000"/>
              </a:lnSpc>
              <a:buClrTx/>
              <a:buFontTx/>
              <a:buNone/>
            </a:pPr>
            <a:r>
              <a:rPr lang="ru-RU" altLang="ru-RU" sz="2600">
                <a:latin typeface="Times New Roman" panose="02020603050405020304" pitchFamily="18" charset="0"/>
              </a:rPr>
              <a:t>невысокой стоимости</a:t>
            </a:r>
          </a:p>
          <a:p>
            <a:pPr algn="ctr">
              <a:lnSpc>
                <a:spcPct val="95000"/>
              </a:lnSpc>
              <a:buClrTx/>
              <a:buFontTx/>
              <a:buNone/>
            </a:pPr>
            <a:r>
              <a:rPr lang="ru-RU" altLang="ru-RU" sz="2600">
                <a:latin typeface="Times New Roman" panose="02020603050405020304" pitchFamily="18" charset="0"/>
              </a:rPr>
              <a:t>услуг</a:t>
            </a: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6408738" y="1871663"/>
            <a:ext cx="3311525" cy="1511300"/>
          </a:xfrm>
          <a:prstGeom prst="rect">
            <a:avLst/>
          </a:prstGeom>
          <a:solidFill>
            <a:srgbClr val="CFE7F5">
              <a:alpha val="59999"/>
            </a:srgbClr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264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lnSpc>
                <a:spcPct val="95000"/>
              </a:lnSpc>
              <a:buClrTx/>
              <a:buFontTx/>
              <a:buNone/>
            </a:pPr>
            <a:r>
              <a:rPr lang="ru-RU" altLang="ru-RU" sz="2800">
                <a:latin typeface="Times New Roman" panose="02020603050405020304" pitchFamily="18" charset="0"/>
              </a:rPr>
              <a:t>Кобальтовая руда</a:t>
            </a:r>
          </a:p>
          <a:p>
            <a:pPr algn="ctr">
              <a:lnSpc>
                <a:spcPct val="95000"/>
              </a:lnSpc>
              <a:buClrTx/>
              <a:buFontTx/>
              <a:buNone/>
            </a:pPr>
            <a:r>
              <a:rPr lang="ru-RU" altLang="ru-RU" sz="2800">
                <a:latin typeface="Times New Roman" panose="02020603050405020304" pitchFamily="18" charset="0"/>
              </a:rPr>
              <a:t>составляет 26% от</a:t>
            </a:r>
          </a:p>
          <a:p>
            <a:pPr algn="ctr">
              <a:lnSpc>
                <a:spcPct val="95000"/>
              </a:lnSpc>
              <a:buClrTx/>
              <a:buFontTx/>
              <a:buNone/>
            </a:pPr>
            <a:r>
              <a:rPr lang="ru-RU" altLang="ru-RU" sz="2800">
                <a:latin typeface="Times New Roman" panose="02020603050405020304" pitchFamily="18" charset="0"/>
              </a:rPr>
              <a:t>мировых запасов</a:t>
            </a: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2447925" y="4824413"/>
            <a:ext cx="3816350" cy="2085975"/>
          </a:xfrm>
          <a:prstGeom prst="rect">
            <a:avLst/>
          </a:prstGeom>
          <a:solidFill>
            <a:srgbClr val="CFE7F5">
              <a:alpha val="59999"/>
            </a:srgbClr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264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lnSpc>
                <a:spcPct val="95000"/>
              </a:lnSpc>
              <a:buClrTx/>
              <a:buFontTx/>
              <a:buNone/>
            </a:pPr>
            <a:r>
              <a:rPr lang="ru-RU" altLang="ru-RU" sz="2800">
                <a:latin typeface="Times New Roman" panose="02020603050405020304" pitchFamily="18" charset="0"/>
              </a:rPr>
              <a:t>Основная отрасль</a:t>
            </a:r>
          </a:p>
          <a:p>
            <a:pPr algn="ctr">
              <a:lnSpc>
                <a:spcPct val="95000"/>
              </a:lnSpc>
              <a:buClrTx/>
              <a:buFontTx/>
              <a:buNone/>
            </a:pPr>
            <a:r>
              <a:rPr lang="ru-RU" altLang="ru-RU" sz="2800">
                <a:latin typeface="Times New Roman" panose="02020603050405020304" pitchFamily="18" charset="0"/>
              </a:rPr>
              <a:t>экономики – сахарная</a:t>
            </a:r>
          </a:p>
          <a:p>
            <a:pPr algn="ctr">
              <a:lnSpc>
                <a:spcPct val="95000"/>
              </a:lnSpc>
              <a:buClrTx/>
              <a:buFontTx/>
              <a:buNone/>
            </a:pPr>
            <a:r>
              <a:rPr lang="ru-RU" altLang="ru-RU" sz="2800">
                <a:latin typeface="Times New Roman" panose="02020603050405020304" pitchFamily="18" charset="0"/>
              </a:rPr>
              <a:t>промышленность (ок.</a:t>
            </a:r>
          </a:p>
          <a:p>
            <a:pPr algn="ctr">
              <a:lnSpc>
                <a:spcPct val="95000"/>
              </a:lnSpc>
              <a:buClrTx/>
              <a:buFontTx/>
              <a:buNone/>
            </a:pPr>
            <a:r>
              <a:rPr lang="ru-RU" altLang="ru-RU" sz="2800">
                <a:latin typeface="Times New Roman" panose="02020603050405020304" pitchFamily="18" charset="0"/>
              </a:rPr>
              <a:t>170 сахаропер-х</a:t>
            </a:r>
          </a:p>
          <a:p>
            <a:pPr algn="ctr">
              <a:lnSpc>
                <a:spcPct val="95000"/>
              </a:lnSpc>
              <a:buClrTx/>
              <a:buFontTx/>
              <a:buNone/>
            </a:pPr>
            <a:r>
              <a:rPr lang="ru-RU" altLang="ru-RU" sz="2800">
                <a:latin typeface="Times New Roman" panose="02020603050405020304" pitchFamily="18" charset="0"/>
              </a:rPr>
              <a:t>заводов)</a:t>
            </a: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3962400" y="2519363"/>
            <a:ext cx="2373313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264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lnSpc>
                <a:spcPct val="95000"/>
              </a:lnSpc>
              <a:buClrTx/>
              <a:buFontTx/>
              <a:buNone/>
            </a:pPr>
            <a:r>
              <a:rPr lang="ru-RU" altLang="ru-RU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СИЛЬНЫЕ</a:t>
            </a:r>
          </a:p>
          <a:p>
            <a:pPr>
              <a:lnSpc>
                <a:spcPct val="95000"/>
              </a:lnSpc>
              <a:buClrTx/>
              <a:buFontTx/>
              <a:buNone/>
            </a:pPr>
            <a:r>
              <a:rPr lang="ru-RU" altLang="ru-RU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СТОРОНЫ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ext Box 1"/>
          <p:cNvSpPr txBox="1">
            <a:spLocks noChangeArrowheads="1"/>
          </p:cNvSpPr>
          <p:nvPr/>
        </p:nvSpPr>
        <p:spPr bwMode="auto">
          <a:xfrm>
            <a:off x="359792" y="395461"/>
            <a:ext cx="9016304" cy="6660282"/>
          </a:xfrm>
          <a:prstGeom prst="rect">
            <a:avLst/>
          </a:prstGeom>
          <a:solidFill>
            <a:srgbClr val="FFFFCC">
              <a:alpha val="5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70200" rIns="90000" bIns="45000"/>
          <a:lstStyle>
            <a:lvl1pPr marL="215900" indent="-214313"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lnSpc>
                <a:spcPct val="95000"/>
              </a:lnSpc>
              <a:buClrTx/>
              <a:buFontTx/>
              <a:buNone/>
            </a:pPr>
            <a:r>
              <a:rPr lang="ru-RU" altLang="ru-RU" sz="4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Экономика Кубы.</a:t>
            </a:r>
            <a:br>
              <a:rPr lang="ru-RU" altLang="ru-RU" sz="4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</a:br>
            <a:r>
              <a:rPr lang="ru-RU" altLang="ru-RU" sz="4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Отрицательные стороны.</a:t>
            </a:r>
          </a:p>
          <a:p>
            <a:pPr algn="ctr">
              <a:lnSpc>
                <a:spcPct val="95000"/>
              </a:lnSpc>
              <a:buClrTx/>
              <a:buFontTx/>
              <a:buNone/>
            </a:pPr>
            <a:endParaRPr lang="ru-RU" altLang="ru-RU" sz="4000" b="1" dirty="0">
              <a:effectLst>
                <a:outerShdw blurRad="38100" dist="38100" dir="2700000" algn="tl">
                  <a:srgbClr val="FFFFFF"/>
                </a:outerShdw>
              </a:effectLst>
              <a:latin typeface="Times New Roman" panose="02020603050405020304" pitchFamily="18" charset="0"/>
            </a:endParaRPr>
          </a:p>
          <a:p>
            <a:pPr marL="214313" indent="-212725">
              <a:lnSpc>
                <a:spcPct val="95000"/>
              </a:lnSpc>
              <a:spcBef>
                <a:spcPts val="638"/>
              </a:spcBef>
              <a:buSzPct val="45000"/>
              <a:buFont typeface="Wingdings" panose="05000000000000000000" pitchFamily="2" charset="2"/>
              <a:buChar char=""/>
            </a:pPr>
            <a:r>
              <a:rPr lang="ru-RU" altLang="ru-RU" sz="3200" dirty="0">
                <a:latin typeface="Times New Roman" panose="02020603050405020304" pitchFamily="18" charset="0"/>
                <a:cs typeface="Lucida Sans Unicode" panose="020B0602030504020204" pitchFamily="34" charset="0"/>
              </a:rPr>
              <a:t>Из-за эмбарго США отсутствие доступа к важным рынкам и инвестициям.</a:t>
            </a:r>
          </a:p>
          <a:p>
            <a:pPr marL="214313" indent="-212725">
              <a:lnSpc>
                <a:spcPct val="95000"/>
              </a:lnSpc>
              <a:spcBef>
                <a:spcPts val="638"/>
              </a:spcBef>
              <a:buSzPct val="45000"/>
              <a:buFont typeface="Wingdings" panose="05000000000000000000" pitchFamily="2" charset="2"/>
              <a:buChar char=""/>
            </a:pPr>
            <a:r>
              <a:rPr lang="ru-RU" altLang="ru-RU" sz="3200" dirty="0">
                <a:latin typeface="Times New Roman" panose="02020603050405020304" pitchFamily="18" charset="0"/>
                <a:cs typeface="Lucida Sans Unicode" panose="020B0602030504020204" pitchFamily="34" charset="0"/>
              </a:rPr>
              <a:t>Острый дефицит валюты. </a:t>
            </a:r>
          </a:p>
          <a:p>
            <a:pPr marL="214313" indent="-212725">
              <a:lnSpc>
                <a:spcPct val="95000"/>
              </a:lnSpc>
              <a:spcBef>
                <a:spcPts val="638"/>
              </a:spcBef>
              <a:buSzPct val="45000"/>
              <a:buFont typeface="Wingdings" panose="05000000000000000000" pitchFamily="2" charset="2"/>
              <a:buChar char=""/>
            </a:pPr>
            <a:r>
              <a:rPr lang="ru-RU" altLang="ru-RU" sz="3200" dirty="0">
                <a:latin typeface="Times New Roman" panose="02020603050405020304" pitchFamily="18" charset="0"/>
                <a:cs typeface="Lucida Sans Unicode" panose="020B0602030504020204" pitchFamily="34" charset="0"/>
              </a:rPr>
              <a:t>Колебания мировых цен на сахар и никель.</a:t>
            </a:r>
          </a:p>
          <a:p>
            <a:pPr marL="214313" indent="-212725">
              <a:lnSpc>
                <a:spcPct val="95000"/>
              </a:lnSpc>
              <a:spcBef>
                <a:spcPts val="638"/>
              </a:spcBef>
              <a:buSzPct val="45000"/>
              <a:buFont typeface="Wingdings" panose="05000000000000000000" pitchFamily="2" charset="2"/>
              <a:buChar char=""/>
            </a:pPr>
            <a:r>
              <a:rPr lang="ru-RU" altLang="ru-RU" sz="3200" dirty="0">
                <a:latin typeface="Times New Roman" panose="02020603050405020304" pitchFamily="18" charset="0"/>
                <a:cs typeface="Lucida Sans Unicode" panose="020B0602030504020204" pitchFamily="34" charset="0"/>
              </a:rPr>
              <a:t>Усложненные торговые ограничения и отсутствие законодательных регламентов препятствуют инвестициям.</a:t>
            </a:r>
          </a:p>
          <a:p>
            <a:pPr marL="214313" indent="-212725">
              <a:lnSpc>
                <a:spcPct val="95000"/>
              </a:lnSpc>
              <a:spcBef>
                <a:spcPts val="638"/>
              </a:spcBef>
              <a:buSzPct val="45000"/>
              <a:buFont typeface="Wingdings" panose="05000000000000000000" pitchFamily="2" charset="2"/>
              <a:buChar char=""/>
            </a:pPr>
            <a:r>
              <a:rPr lang="ru-RU" altLang="ru-RU" sz="3200" dirty="0">
                <a:latin typeface="Times New Roman" panose="02020603050405020304" pitchFamily="18" charset="0"/>
                <a:cs typeface="Lucida Sans Unicode" panose="020B0602030504020204" pitchFamily="34" charset="0"/>
              </a:rPr>
              <a:t>Плохая инфраструктура.</a:t>
            </a:r>
          </a:p>
          <a:p>
            <a:pPr marL="214313" indent="-212725">
              <a:lnSpc>
                <a:spcPct val="95000"/>
              </a:lnSpc>
              <a:spcBef>
                <a:spcPts val="638"/>
              </a:spcBef>
              <a:buSzPct val="45000"/>
              <a:buFont typeface="Wingdings" panose="05000000000000000000" pitchFamily="2" charset="2"/>
              <a:buChar char=""/>
            </a:pPr>
            <a:r>
              <a:rPr lang="ru-RU" altLang="ru-RU" sz="3200" dirty="0">
                <a:latin typeface="Times New Roman" panose="02020603050405020304" pitchFamily="18" charset="0"/>
                <a:cs typeface="Lucida Sans Unicode" panose="020B0602030504020204" pitchFamily="34" charset="0"/>
              </a:rPr>
              <a:t>Дефицит топлива, удобрений и запчастей.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ext Box 1"/>
          <p:cNvSpPr txBox="1">
            <a:spLocks noChangeArrowheads="1"/>
          </p:cNvSpPr>
          <p:nvPr/>
        </p:nvSpPr>
        <p:spPr bwMode="auto">
          <a:xfrm>
            <a:off x="863600" y="338138"/>
            <a:ext cx="8267700" cy="958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156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lnSpc>
                <a:spcPct val="95000"/>
              </a:lnSpc>
              <a:spcBef>
                <a:spcPts val="638"/>
              </a:spcBef>
              <a:buClrTx/>
              <a:buFontTx/>
              <a:buNone/>
            </a:pPr>
            <a:r>
              <a:rPr lang="ru-RU" altLang="ru-RU" sz="2600" b="1" i="1" u="sng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Основная религия:</a:t>
            </a:r>
            <a:r>
              <a:rPr lang="ru-RU" altLang="ru-RU" sz="26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 католицизм, распространены различные африканские религии. </a:t>
            </a:r>
          </a:p>
        </p:txBody>
      </p:sp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187613" y="4786486"/>
            <a:ext cx="9658350" cy="1206500"/>
          </a:xfrm>
          <a:prstGeom prst="rect">
            <a:avLst/>
          </a:prstGeom>
          <a:solidFill>
            <a:srgbClr val="FFFFCC">
              <a:alpha val="5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156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lnSpc>
                <a:spcPct val="95000"/>
              </a:lnSpc>
              <a:buClrTx/>
              <a:buFontTx/>
              <a:buNone/>
            </a:pPr>
            <a:r>
              <a:rPr lang="ru-RU" altLang="ru-RU" sz="2600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Большинство проживающих на территории страны – кубинцы. Помимо них на острове можно без труда встретить «соседей» с Гаити, китайцев, евреев, американцев, японцев и европейцев.</a:t>
            </a: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48024" y="1475581"/>
            <a:ext cx="5137529" cy="3132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ru-R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ru-R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34454</TotalTime>
  <Words>307</Words>
  <Application>Microsoft Office PowerPoint</Application>
  <PresentationFormat>Произвольный</PresentationFormat>
  <Paragraphs>58</Paragraphs>
  <Slides>9</Slides>
  <Notes>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Microsoft YaHei</vt:lpstr>
      <vt:lpstr>Arial</vt:lpstr>
      <vt:lpstr>Calibri</vt:lpstr>
      <vt:lpstr>Lucida Sans Unicode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Тектоническое строение и полезные ископаемые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</dc:creator>
  <cp:lastModifiedBy>Windows User</cp:lastModifiedBy>
  <cp:revision>7</cp:revision>
  <cp:lastPrinted>1601-01-01T00:00:00Z</cp:lastPrinted>
  <dcterms:created xsi:type="dcterms:W3CDTF">2017-04-19T16:07:07Z</dcterms:created>
  <dcterms:modified xsi:type="dcterms:W3CDTF">2017-05-15T13:16:53Z</dcterms:modified>
</cp:coreProperties>
</file>