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5" autoAdjust="0"/>
    <p:restoredTop sz="94660"/>
  </p:normalViewPr>
  <p:slideViewPr>
    <p:cSldViewPr snapToGrid="0">
      <p:cViewPr varScale="1">
        <p:scale>
          <a:sx n="85" d="100"/>
          <a:sy n="85" d="100"/>
        </p:scale>
        <p:origin x="96" y="1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2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03405"/>
            <a:ext cx="9448800" cy="1825096"/>
          </a:xfrm>
        </p:spPr>
        <p:txBody>
          <a:bodyPr anchor="b">
            <a:normAutofit/>
          </a:bodyPr>
          <a:lstStyle>
            <a:lvl1pPr algn="l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32201"/>
            <a:ext cx="9448800" cy="685800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09561" y="4314328"/>
            <a:ext cx="2910840" cy="374642"/>
          </a:xfrm>
        </p:spPr>
        <p:txBody>
          <a:bodyPr/>
          <a:lstStyle/>
          <a:p>
            <a:fld id="{9246C9F2-FA43-48AE-A008-D269DA60A1C8}" type="datetimeFigureOut">
              <a:rPr lang="ru-RU" smtClean="0"/>
              <a:t>18.04.2017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371600" y="4323845"/>
            <a:ext cx="6400800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7200" y="1430866"/>
            <a:ext cx="2743200" cy="365125"/>
          </a:xfrm>
        </p:spPr>
        <p:txBody>
          <a:bodyPr/>
          <a:lstStyle/>
          <a:p>
            <a:fld id="{094149D7-5860-4AE9-9F0E-E3ECDA5899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02161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77" y="4697360"/>
            <a:ext cx="10822034" cy="81935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1727" y="941439"/>
            <a:ext cx="10821840" cy="3478161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516715"/>
            <a:ext cx="10820400" cy="701969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6C9F2-FA43-48AE-A008-D269DA60A1C8}" type="datetimeFigureOut">
              <a:rPr lang="ru-RU" smtClean="0"/>
              <a:t>18.04.2017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4149D7-5860-4AE9-9F0E-E3ECDA5899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93738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2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2"/>
            <a:ext cx="10820400" cy="2802467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9133"/>
            <a:ext cx="10130516" cy="99906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9246C9F2-FA43-48AE-A008-D269DA60A1C8}" type="datetimeFigureOut">
              <a:rPr lang="ru-RU" smtClean="0"/>
              <a:t>18.04.2017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094149D7-5860-4AE9-9F0E-E3ECDA5899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96034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2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67" y="753533"/>
            <a:ext cx="10151533" cy="2604495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303865" y="3365556"/>
            <a:ext cx="9592736" cy="4444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959862"/>
            <a:ext cx="10151533" cy="679871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9246C9F2-FA43-48AE-A008-D269DA60A1C8}" type="datetimeFigureOut">
              <a:rPr lang="ru-RU" smtClean="0"/>
              <a:t>18.04.2017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094149D7-5860-4AE9-9F0E-E3ECDA5899B6}" type="slidenum">
              <a:rPr lang="ru-RU" smtClean="0"/>
              <a:t>‹#›</a:t>
            </a:fld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476250" y="93345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984230" y="270129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92931948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2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95" y="1124701"/>
            <a:ext cx="10146186" cy="251183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8315"/>
            <a:ext cx="10144654" cy="99988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78883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9246C9F2-FA43-48AE-A008-D269DA60A1C8}" type="datetimeFigureOut">
              <a:rPr lang="ru-RU" smtClean="0"/>
              <a:t>18.04.2017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8883"/>
            <a:ext cx="6991492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094149D7-5860-4AE9-9F0E-E3ECDA5899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088533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2895600" y="761999"/>
            <a:ext cx="8610599" cy="130386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0" y="2202080"/>
            <a:ext cx="3456432" cy="61732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799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68800" y="2201333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366858" y="2904067"/>
            <a:ext cx="3456432" cy="331461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51800" y="2192866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8051801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6C9F2-FA43-48AE-A008-D269DA60A1C8}" type="datetimeFigureOut">
              <a:rPr lang="ru-RU" smtClean="0"/>
              <a:t>18.04.2017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4149D7-5860-4AE9-9F0E-E3ECDA5899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520782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599" cy="12954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8618" y="4191000"/>
            <a:ext cx="3451582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8618" y="2362200"/>
            <a:ext cx="3451582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8618" y="4873764"/>
            <a:ext cx="3451582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74263" y="4191000"/>
            <a:ext cx="3448935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374263" y="2362200"/>
            <a:ext cx="3448936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374264" y="4873763"/>
            <a:ext cx="344893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49731" y="4191000"/>
            <a:ext cx="3456469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49855" y="2362200"/>
            <a:ext cx="3447878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8049731" y="4873761"/>
            <a:ext cx="345244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6C9F2-FA43-48AE-A008-D269DA60A1C8}" type="datetimeFigureOut">
              <a:rPr lang="ru-RU" smtClean="0"/>
              <a:t>18.04.2017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4149D7-5860-4AE9-9F0E-E3ECDA5899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193796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194559"/>
            <a:ext cx="10820400" cy="40241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6C9F2-FA43-48AE-A008-D269DA60A1C8}" type="datetimeFigureOut">
              <a:rPr lang="ru-RU" smtClean="0"/>
              <a:t>18.04.2017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4149D7-5860-4AE9-9F0E-E3ECDA5899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064687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2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48800" y="745066"/>
            <a:ext cx="2057400" cy="3903133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4466" y="745067"/>
            <a:ext cx="8204201" cy="390313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79941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9246C9F2-FA43-48AE-A008-D269DA60A1C8}" type="datetimeFigureOut">
              <a:rPr lang="ru-RU" smtClean="0"/>
              <a:t>18.04.2017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0"/>
            <a:ext cx="6991492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094149D7-5860-4AE9-9F0E-E3ECDA5899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76173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6C9F2-FA43-48AE-A008-D269DA60A1C8}" type="datetimeFigureOut">
              <a:rPr lang="ru-RU" smtClean="0"/>
              <a:t>18.04.2017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4149D7-5860-4AE9-9F0E-E3ECDA5899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7153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2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3"/>
            <a:ext cx="10820399" cy="2801935"/>
          </a:xfrm>
        </p:spPr>
        <p:txBody>
          <a:bodyPr anchor="b">
            <a:normAutofit/>
          </a:bodyPr>
          <a:lstStyle>
            <a:lvl1pPr algn="r"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467" y="3641725"/>
            <a:ext cx="10490200" cy="955675"/>
          </a:xfrm>
        </p:spPr>
        <p:txBody>
          <a:bodyPr>
            <a:normAutofit/>
          </a:bodyPr>
          <a:lstStyle>
            <a:lvl1pPr marL="0" indent="0" algn="r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9246C9F2-FA43-48AE-A008-D269DA60A1C8}" type="datetimeFigureOut">
              <a:rPr lang="ru-RU" smtClean="0"/>
              <a:t>18.04.2017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1"/>
            <a:ext cx="6991492" cy="36406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094149D7-5860-4AE9-9F0E-E3ECDA5899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1958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194559"/>
            <a:ext cx="5334000" cy="40241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194559"/>
            <a:ext cx="5334000" cy="40241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6C9F2-FA43-48AE-A008-D269DA60A1C8}" type="datetimeFigureOut">
              <a:rPr lang="ru-RU" smtClean="0"/>
              <a:t>18.04.2017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4149D7-5860-4AE9-9F0E-E3ECDA5899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31441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600" cy="12954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9" y="2183802"/>
            <a:ext cx="5079991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3132666"/>
            <a:ext cx="5311775" cy="308601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0" y="2183802"/>
            <a:ext cx="5105400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132666"/>
            <a:ext cx="5334000" cy="308601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6C9F2-FA43-48AE-A008-D269DA60A1C8}" type="datetimeFigureOut">
              <a:rPr lang="ru-RU" smtClean="0"/>
              <a:t>18.04.2017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4149D7-5860-4AE9-9F0E-E3ECDA5899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1227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6C9F2-FA43-48AE-A008-D269DA60A1C8}" type="datetimeFigureOut">
              <a:rPr lang="ru-RU" smtClean="0"/>
              <a:t>18.04.2017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4149D7-5860-4AE9-9F0E-E3ECDA5899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11169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6C9F2-FA43-48AE-A008-D269DA60A1C8}" type="datetimeFigureOut">
              <a:rPr lang="ru-RU" smtClean="0"/>
              <a:t>18.04.2017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4149D7-5860-4AE9-9F0E-E3ECDA5899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17025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411480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95582" y="746759"/>
            <a:ext cx="6510618" cy="5471925"/>
          </a:xfrm>
        </p:spPr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411480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6C9F2-FA43-48AE-A008-D269DA60A1C8}" type="datetimeFigureOut">
              <a:rPr lang="ru-RU" smtClean="0"/>
              <a:t>18.04.2017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4149D7-5860-4AE9-9F0E-E3ECDA5899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07189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687324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861238" y="751241"/>
            <a:ext cx="3644962" cy="5467443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687324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6C9F2-FA43-48AE-A008-D269DA60A1C8}" type="datetimeFigureOut">
              <a:rPr lang="ru-RU" smtClean="0"/>
              <a:t>18.04.2017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4149D7-5860-4AE9-9F0E-E3ECDA5899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75805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2-HD-TOP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4414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95600" y="764373"/>
            <a:ext cx="8610600" cy="12930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194560"/>
            <a:ext cx="10820400" cy="40241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95360" y="6356350"/>
            <a:ext cx="29108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46C9F2-FA43-48AE-A008-D269DA60A1C8}" type="datetimeFigureOut">
              <a:rPr lang="ru-RU" smtClean="0"/>
              <a:t>18.04.2017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355845"/>
            <a:ext cx="777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38100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4149D7-5860-4AE9-9F0E-E3ECDA5899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41733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  <p:sldLayoutId id="2147483695" r:id="rId17"/>
  </p:sldLayoutIdLst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40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71600" y="1083733"/>
            <a:ext cx="9448800" cy="254476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333333"/>
                </a:solidFill>
                <a:latin typeface="Arial" panose="020B0604020202020204" pitchFamily="34" charset="0"/>
              </a:rPr>
              <a:t/>
            </a:r>
            <a:br>
              <a:rPr lang="ru-RU" dirty="0" smtClean="0">
                <a:solidFill>
                  <a:srgbClr val="333333"/>
                </a:solidFill>
                <a:latin typeface="Arial" panose="020B0604020202020204" pitchFamily="34" charset="0"/>
              </a:rPr>
            </a:br>
            <a:r>
              <a:rPr lang="ru-RU" dirty="0">
                <a:solidFill>
                  <a:srgbClr val="333333"/>
                </a:solidFill>
                <a:latin typeface="Arial" panose="020B0604020202020204" pitchFamily="34" charset="0"/>
              </a:rPr>
              <a:t/>
            </a:r>
            <a:br>
              <a:rPr lang="ru-RU" dirty="0">
                <a:solidFill>
                  <a:srgbClr val="333333"/>
                </a:solidFill>
                <a:latin typeface="Arial" panose="020B0604020202020204" pitchFamily="34" charset="0"/>
              </a:rPr>
            </a:br>
            <a:r>
              <a:rPr lang="ru-RU" dirty="0" smtClean="0">
                <a:solidFill>
                  <a:srgbClr val="333333"/>
                </a:solidFill>
                <a:latin typeface="Arial" panose="020B0604020202020204" pitchFamily="34" charset="0"/>
              </a:rPr>
              <a:t/>
            </a:r>
            <a:br>
              <a:rPr lang="ru-RU" dirty="0" smtClean="0">
                <a:solidFill>
                  <a:srgbClr val="333333"/>
                </a:solidFill>
                <a:latin typeface="Arial" panose="020B0604020202020204" pitchFamily="34" charset="0"/>
              </a:rPr>
            </a:br>
            <a:r>
              <a:rPr lang="ru-RU" b="1" i="1" dirty="0" smtClean="0"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мелкая моторика рук </a:t>
            </a:r>
            <a:br>
              <a:rPr lang="ru-RU" b="1" i="1" dirty="0" smtClean="0"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</a:br>
            <a:r>
              <a:rPr lang="ru-RU" b="1" i="1" dirty="0" smtClean="0"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и речь</a:t>
            </a:r>
            <a:r>
              <a:rPr lang="ru-RU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Arial" panose="020B0604020202020204" pitchFamily="34" charset="0"/>
              </a:rPr>
              <a:t/>
            </a:r>
            <a:br>
              <a:rPr lang="ru-RU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Arial" panose="020B0604020202020204" pitchFamily="34" charset="0"/>
              </a:rPr>
            </a:br>
            <a:endParaRPr lang="ru-RU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632200"/>
            <a:ext cx="10538178" cy="2542821"/>
          </a:xfrm>
        </p:spPr>
        <p:txBody>
          <a:bodyPr>
            <a:normAutofit/>
          </a:bodyPr>
          <a:lstStyle/>
          <a:p>
            <a:pPr lvl="0" algn="r" defTabSz="457200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rgbClr val="83992A"/>
              </a:buClr>
              <a:buSzPct val="115000"/>
            </a:pPr>
            <a:r>
              <a:rPr lang="ru-RU" sz="16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anose="02020404030301010803"/>
              </a:rPr>
              <a:t>ГБДОУ детский сад № 53</a:t>
            </a:r>
          </a:p>
          <a:p>
            <a:pPr lvl="0" algn="r" defTabSz="457200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rgbClr val="83992A"/>
              </a:buClr>
              <a:buSzPct val="115000"/>
            </a:pPr>
            <a:r>
              <a:rPr lang="ru-RU" sz="16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anose="02020404030301010803"/>
              </a:rPr>
              <a:t>Петроградского района</a:t>
            </a:r>
          </a:p>
          <a:p>
            <a:pPr lvl="0" algn="r" defTabSz="457200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rgbClr val="83992A"/>
              </a:buClr>
              <a:buSzPct val="115000"/>
            </a:pPr>
            <a:r>
              <a:rPr lang="ru-RU" sz="16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anose="02020404030301010803"/>
              </a:rPr>
              <a:t>г. Санкт-Петербурга</a:t>
            </a:r>
          </a:p>
          <a:p>
            <a:pPr lvl="0" algn="r" defTabSz="457200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rgbClr val="83992A"/>
              </a:buClr>
              <a:buSzPct val="115000"/>
            </a:pPr>
            <a:r>
              <a:rPr lang="ru-RU" sz="16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anose="02020404030301010803"/>
              </a:rPr>
              <a:t>Учитель-логопед Кремнева М.С.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3733" y="2736679"/>
            <a:ext cx="2781299" cy="20561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2909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/>
              <a:t>заключение</a:t>
            </a:r>
            <a:endParaRPr lang="ru-RU" b="1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/>
              <a:t>Конечно, развитие мелкой моторики - не единственный фактор, способствующий развитию </a:t>
            </a:r>
            <a:r>
              <a:rPr lang="ru-RU" dirty="0" smtClean="0"/>
              <a:t>речи.</a:t>
            </a:r>
          </a:p>
          <a:p>
            <a:pPr marL="0" indent="0">
              <a:buNone/>
            </a:pPr>
            <a:r>
              <a:rPr lang="ru-RU" dirty="0" smtClean="0"/>
              <a:t>Если </a:t>
            </a:r>
            <a:r>
              <a:rPr lang="ru-RU" dirty="0"/>
              <a:t>у ребенка будет прекрасно развитая моторика, но с ним не будут разговаривать, то и речь малыша будет недостаточно </a:t>
            </a:r>
            <a:r>
              <a:rPr lang="ru-RU" dirty="0" smtClean="0"/>
              <a:t>развита.</a:t>
            </a:r>
          </a:p>
          <a:p>
            <a:pPr marL="0" indent="0">
              <a:buNone/>
            </a:pPr>
            <a:r>
              <a:rPr lang="ru-RU" dirty="0" smtClean="0"/>
              <a:t>То </a:t>
            </a:r>
            <a:r>
              <a:rPr lang="ru-RU" dirty="0"/>
              <a:t>есть необходимо развивать речь ребенка в комплексе: много и активно общаться с ним в быту, вызывая его на разговор, стимулируя вопросами, </a:t>
            </a:r>
            <a:r>
              <a:rPr lang="ru-RU" dirty="0" smtClean="0"/>
              <a:t>просьбами.</a:t>
            </a:r>
          </a:p>
          <a:p>
            <a:pPr marL="0" indent="0">
              <a:buNone/>
            </a:pPr>
            <a:r>
              <a:rPr lang="ru-RU" dirty="0" smtClean="0"/>
              <a:t>Необходимо </a:t>
            </a:r>
            <a:r>
              <a:rPr lang="ru-RU" dirty="0"/>
              <a:t>читать ребенку, рассказывать обо всем, что его окружает, показывать картинки, которые малыши обычно с удовольствием рассматривают. И плюс к этому, развивать мелкую моторику рук.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19122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Comic Sans MS" panose="030F0702030302020204" pitchFamily="66" charset="0"/>
              </a:rPr>
              <a:t>Моторика бывает</a:t>
            </a:r>
            <a:endParaRPr lang="ru-RU" dirty="0">
              <a:latin typeface="Comic Sans MS" panose="030F0702030302020204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lnSpc>
                <a:spcPct val="150000"/>
              </a:lnSpc>
              <a:buNone/>
            </a:pPr>
            <a: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Крупная моторика </a:t>
            </a:r>
            <a:r>
              <a:rPr lang="ru-RU" dirty="0" smtClean="0">
                <a:latin typeface="Comic Sans MS" panose="030F0702030302020204" pitchFamily="66" charset="0"/>
              </a:rPr>
              <a:t>- движения всей рукой и всем телом.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Мелкая моторика рук </a:t>
            </a:r>
            <a:r>
              <a:rPr lang="ru-RU" dirty="0" smtClean="0">
                <a:latin typeface="Comic Sans MS" panose="030F0702030302020204" pitchFamily="66" charset="0"/>
              </a:rPr>
              <a:t>- это разнообразные движения пальчиками и ладонями.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Тонкая </a:t>
            </a:r>
            <a:r>
              <a:rPr lang="ru-RU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моторика </a:t>
            </a:r>
            <a:r>
              <a:rPr lang="ru-RU" dirty="0">
                <a:latin typeface="Comic Sans MS" panose="030F0702030302020204" pitchFamily="66" charset="0"/>
              </a:rPr>
              <a:t>- развитие мелких мышц пальцев, способность выполнять ими тонкие координированные </a:t>
            </a:r>
            <a:r>
              <a:rPr lang="ru-RU" dirty="0" smtClean="0">
                <a:latin typeface="Comic Sans MS" panose="030F0702030302020204" pitchFamily="66" charset="0"/>
              </a:rPr>
              <a:t>движения </a:t>
            </a:r>
            <a:r>
              <a:rPr lang="ru-RU" dirty="0">
                <a:latin typeface="Comic Sans MS" panose="030F0702030302020204" pitchFamily="66" charset="0"/>
              </a:rPr>
              <a:t>малой амплитуды.</a:t>
            </a:r>
          </a:p>
          <a:p>
            <a:pPr>
              <a:lnSpc>
                <a:spcPct val="150000"/>
              </a:lnSpc>
            </a:pPr>
            <a:endParaRPr lang="ru-RU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22837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i="1" dirty="0" smtClean="0"/>
              <a:t>Значение </a:t>
            </a:r>
            <a:br>
              <a:rPr lang="ru-RU" i="1" dirty="0" smtClean="0"/>
            </a:br>
            <a:r>
              <a:rPr lang="ru-RU" i="1" dirty="0" smtClean="0"/>
              <a:t>мелкой </a:t>
            </a:r>
            <a:r>
              <a:rPr lang="ru-RU" i="1" dirty="0"/>
              <a:t>моторики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5800" y="1399822"/>
            <a:ext cx="10820400" cy="4818864"/>
          </a:xfrm>
        </p:spPr>
        <p:txBody>
          <a:bodyPr>
            <a:normAutofit/>
          </a:bodyPr>
          <a:lstStyle/>
          <a:p>
            <a:endParaRPr lang="ru-RU" dirty="0"/>
          </a:p>
          <a:p>
            <a:pPr marL="0" indent="0">
              <a:buNone/>
            </a:pPr>
            <a:r>
              <a:rPr lang="ru-RU" dirty="0" smtClean="0">
                <a:latin typeface="Comic Sans MS" panose="030F0702030302020204" pitchFamily="66" charset="0"/>
              </a:rPr>
              <a:t>• Повышает </a:t>
            </a:r>
            <a:r>
              <a:rPr lang="ru-RU" dirty="0">
                <a:latin typeface="Comic Sans MS" panose="030F0702030302020204" pitchFamily="66" charset="0"/>
              </a:rPr>
              <a:t>тонус коры головного мозга</a:t>
            </a:r>
            <a:r>
              <a:rPr lang="ru-RU" dirty="0" smtClean="0">
                <a:latin typeface="Comic Sans MS" panose="030F0702030302020204" pitchFamily="66" charset="0"/>
              </a:rPr>
              <a:t>.</a:t>
            </a:r>
            <a:endParaRPr lang="ru-RU" dirty="0">
              <a:latin typeface="Comic Sans MS" panose="030F0702030302020204" pitchFamily="66" charset="0"/>
            </a:endParaRPr>
          </a:p>
          <a:p>
            <a:pPr marL="0" indent="0">
              <a:buNone/>
            </a:pPr>
            <a:r>
              <a:rPr lang="ru-RU" dirty="0">
                <a:latin typeface="Comic Sans MS" panose="030F0702030302020204" pitchFamily="66" charset="0"/>
              </a:rPr>
              <a:t>• Развивает речевые центры коры головного мозга</a:t>
            </a:r>
            <a:r>
              <a:rPr lang="ru-RU" dirty="0" smtClean="0">
                <a:latin typeface="Comic Sans MS" panose="030F0702030302020204" pitchFamily="66" charset="0"/>
              </a:rPr>
              <a:t>.</a:t>
            </a:r>
            <a:endParaRPr lang="ru-RU" dirty="0">
              <a:latin typeface="Comic Sans MS" panose="030F0702030302020204" pitchFamily="66" charset="0"/>
            </a:endParaRPr>
          </a:p>
          <a:p>
            <a:pPr marL="0" indent="0">
              <a:buNone/>
            </a:pPr>
            <a:r>
              <a:rPr lang="ru-RU" dirty="0">
                <a:latin typeface="Comic Sans MS" panose="030F0702030302020204" pitchFamily="66" charset="0"/>
              </a:rPr>
              <a:t>• Стимулирует развитие речи ребенка</a:t>
            </a:r>
            <a:r>
              <a:rPr lang="ru-RU" dirty="0" smtClean="0">
                <a:latin typeface="Comic Sans MS" panose="030F0702030302020204" pitchFamily="66" charset="0"/>
              </a:rPr>
              <a:t>.</a:t>
            </a:r>
            <a:endParaRPr lang="ru-RU" dirty="0">
              <a:latin typeface="Comic Sans MS" panose="030F0702030302020204" pitchFamily="66" charset="0"/>
            </a:endParaRPr>
          </a:p>
          <a:p>
            <a:pPr marL="0" indent="0">
              <a:buNone/>
            </a:pPr>
            <a:r>
              <a:rPr lang="ru-RU" dirty="0">
                <a:latin typeface="Comic Sans MS" panose="030F0702030302020204" pitchFamily="66" charset="0"/>
              </a:rPr>
              <a:t>• Согласовывает работу понятийного и двигательного центров речи.</a:t>
            </a:r>
          </a:p>
          <a:p>
            <a:pPr marL="0" indent="0">
              <a:buNone/>
            </a:pPr>
            <a:r>
              <a:rPr lang="ru-RU" dirty="0" smtClean="0">
                <a:latin typeface="Comic Sans MS" panose="030F0702030302020204" pitchFamily="66" charset="0"/>
              </a:rPr>
              <a:t>• </a:t>
            </a:r>
            <a:r>
              <a:rPr lang="ru-RU" dirty="0">
                <a:latin typeface="Comic Sans MS" panose="030F0702030302020204" pitchFamily="66" charset="0"/>
              </a:rPr>
              <a:t>Способствует улучшению артикуляционной моторики</a:t>
            </a:r>
            <a:r>
              <a:rPr lang="ru-RU" dirty="0" smtClean="0">
                <a:latin typeface="Comic Sans MS" panose="030F0702030302020204" pitchFamily="66" charset="0"/>
              </a:rPr>
              <a:t>.</a:t>
            </a:r>
            <a:endParaRPr lang="ru-RU" dirty="0">
              <a:latin typeface="Comic Sans MS" panose="030F0702030302020204" pitchFamily="66" charset="0"/>
            </a:endParaRPr>
          </a:p>
          <a:p>
            <a:pPr marL="0" indent="0">
              <a:buNone/>
            </a:pPr>
            <a:r>
              <a:rPr lang="ru-RU" dirty="0">
                <a:latin typeface="Comic Sans MS" panose="030F0702030302020204" pitchFamily="66" charset="0"/>
              </a:rPr>
              <a:t>• Развивает чувство ритма и координацию движений</a:t>
            </a:r>
            <a:r>
              <a:rPr lang="ru-RU" dirty="0" smtClean="0">
                <a:latin typeface="Comic Sans MS" panose="030F0702030302020204" pitchFamily="66" charset="0"/>
              </a:rPr>
              <a:t>.</a:t>
            </a:r>
            <a:endParaRPr lang="ru-RU" dirty="0">
              <a:latin typeface="Comic Sans MS" panose="030F0702030302020204" pitchFamily="66" charset="0"/>
            </a:endParaRPr>
          </a:p>
          <a:p>
            <a:pPr marL="0" indent="0">
              <a:buNone/>
            </a:pPr>
            <a:r>
              <a:rPr lang="ru-RU" dirty="0">
                <a:latin typeface="Comic Sans MS" panose="030F0702030302020204" pitchFamily="66" charset="0"/>
              </a:rPr>
              <a:t>• Подготавливает руку к письму</a:t>
            </a:r>
            <a:r>
              <a:rPr lang="ru-RU" dirty="0" smtClean="0">
                <a:latin typeface="Comic Sans MS" panose="030F0702030302020204" pitchFamily="66" charset="0"/>
              </a:rPr>
              <a:t>.</a:t>
            </a:r>
            <a:endParaRPr lang="ru-RU" dirty="0">
              <a:latin typeface="Comic Sans MS" panose="030F0702030302020204" pitchFamily="66" charset="0"/>
            </a:endParaRPr>
          </a:p>
          <a:p>
            <a:pPr marL="0" indent="0">
              <a:buNone/>
            </a:pPr>
            <a:r>
              <a:rPr lang="ru-RU" dirty="0">
                <a:latin typeface="Comic Sans MS" panose="030F0702030302020204" pitchFamily="66" charset="0"/>
              </a:rPr>
              <a:t>• Поднимает настроение </a:t>
            </a:r>
            <a:r>
              <a:rPr lang="ru-RU" dirty="0" smtClean="0">
                <a:latin typeface="Comic Sans MS" panose="030F0702030302020204" pitchFamily="66" charset="0"/>
              </a:rPr>
              <a:t>ребенка.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90908" y="4303184"/>
            <a:ext cx="4057650" cy="2247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6552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/>
              <a:t>Упражнения по выработке обобщенного </a:t>
            </a:r>
            <a:r>
              <a:rPr lang="ru-RU" b="1" i="1" dirty="0">
                <a:solidFill>
                  <a:srgbClr val="0070C0"/>
                </a:solidFill>
              </a:rPr>
              <a:t>зрительного</a:t>
            </a:r>
            <a:r>
              <a:rPr lang="ru-RU" b="1" i="1" dirty="0"/>
              <a:t> образа </a:t>
            </a:r>
            <a:r>
              <a:rPr lang="ru-RU" b="1" i="1" dirty="0" smtClean="0"/>
              <a:t>предмета</a:t>
            </a:r>
            <a:endParaRPr lang="ru-RU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ru-RU" dirty="0"/>
          </a:p>
          <a:p>
            <a:r>
              <a:rPr lang="ru-RU" dirty="0" smtClean="0"/>
              <a:t>внутренние </a:t>
            </a:r>
            <a:r>
              <a:rPr lang="ru-RU" dirty="0"/>
              <a:t>и внешние обводки плоских фигур, их штриховка;</a:t>
            </a:r>
          </a:p>
          <a:p>
            <a:r>
              <a:rPr lang="ru-RU" dirty="0" smtClean="0"/>
              <a:t>графические </a:t>
            </a:r>
            <a:r>
              <a:rPr lang="ru-RU" dirty="0"/>
              <a:t>упражнения;</a:t>
            </a:r>
          </a:p>
          <a:p>
            <a:r>
              <a:rPr lang="ru-RU" dirty="0" smtClean="0"/>
              <a:t>дорисовывание </a:t>
            </a:r>
            <a:r>
              <a:rPr lang="ru-RU" dirty="0"/>
              <a:t>второй половины </a:t>
            </a:r>
            <a:r>
              <a:rPr lang="ru-RU" dirty="0" smtClean="0"/>
              <a:t>рисунка;</a:t>
            </a:r>
            <a:endParaRPr lang="ru-RU" dirty="0"/>
          </a:p>
          <a:p>
            <a:r>
              <a:rPr lang="ru-RU" dirty="0" smtClean="0"/>
              <a:t>соединение </a:t>
            </a:r>
            <a:r>
              <a:rPr lang="ru-RU" dirty="0"/>
              <a:t>по точкам;</a:t>
            </a:r>
          </a:p>
          <a:p>
            <a:r>
              <a:rPr lang="ru-RU" dirty="0" smtClean="0"/>
              <a:t>рисование </a:t>
            </a:r>
            <a:r>
              <a:rPr lang="ru-RU" dirty="0"/>
              <a:t>по образцу и т. д.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56974" y="3293733"/>
            <a:ext cx="3164181" cy="306211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615" y="156104"/>
            <a:ext cx="2143125" cy="2143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3805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/>
              <a:t>Упражнения по выработке обобщенного </a:t>
            </a:r>
            <a:r>
              <a:rPr lang="ru-RU" b="1" i="1" dirty="0">
                <a:solidFill>
                  <a:srgbClr val="0070C0"/>
                </a:solidFill>
              </a:rPr>
              <a:t>двигательного</a:t>
            </a:r>
            <a:r>
              <a:rPr lang="ru-RU" b="1" i="1" dirty="0"/>
              <a:t> образа предмета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шнуровка</a:t>
            </a:r>
            <a:r>
              <a:rPr lang="ru-RU" dirty="0"/>
              <a:t>, завязывание и развязывание бантиков, застёгивание и расстёгивание пуговиц, узелки – перебирать верёвочки с узлами пальцами, называя по порядку день недели, месяцы и т. д. (упражнение проводится с педагогами)</a:t>
            </a:r>
          </a:p>
          <a:p>
            <a:r>
              <a:rPr lang="ru-RU" dirty="0" smtClean="0"/>
              <a:t>вышивание</a:t>
            </a:r>
            <a:r>
              <a:rPr lang="ru-RU" dirty="0"/>
              <a:t>, вязание;</a:t>
            </a:r>
          </a:p>
          <a:p>
            <a:r>
              <a:rPr lang="ru-RU" dirty="0" smtClean="0"/>
              <a:t>имитация </a:t>
            </a:r>
            <a:r>
              <a:rPr lang="ru-RU" dirty="0"/>
              <a:t>жестом различных конкретных предметов, действий (рассказывание стихов руками); </a:t>
            </a:r>
            <a:endParaRPr lang="ru-RU" dirty="0" smtClean="0"/>
          </a:p>
          <a:p>
            <a:r>
              <a:rPr lang="ru-RU" dirty="0" smtClean="0"/>
              <a:t>театр </a:t>
            </a:r>
            <a:r>
              <a:rPr lang="ru-RU" dirty="0"/>
              <a:t>в руке (кукольный, пальчиковый, </a:t>
            </a:r>
            <a:r>
              <a:rPr lang="ru-RU" dirty="0" err="1"/>
              <a:t>варежковый</a:t>
            </a:r>
            <a:r>
              <a:rPr lang="ru-RU" dirty="0"/>
              <a:t>, перчаточный, театр теней);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912" y="166569"/>
            <a:ext cx="2043539" cy="143565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08708" y="5046132"/>
            <a:ext cx="2375292" cy="16745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947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/>
              <a:t>Упражнения по выработке мускульной памяти</a:t>
            </a:r>
            <a:br>
              <a:rPr lang="ru-RU" b="1" i="1" dirty="0"/>
            </a:br>
            <a:endParaRPr lang="ru-RU" b="1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массаж </a:t>
            </a:r>
            <a:r>
              <a:rPr lang="ru-RU" dirty="0"/>
              <a:t>и самомассаж кистей и пальцев рук </a:t>
            </a:r>
            <a:r>
              <a:rPr lang="ru-RU" dirty="0" smtClean="0"/>
              <a:t>мячиками-ёжиками</a:t>
            </a:r>
            <a:r>
              <a:rPr lang="ru-RU" dirty="0"/>
              <a:t>, </a:t>
            </a:r>
            <a:r>
              <a:rPr lang="ru-RU" dirty="0" err="1"/>
              <a:t>прыгунками</a:t>
            </a:r>
            <a:r>
              <a:rPr lang="ru-RU" dirty="0"/>
              <a:t> </a:t>
            </a:r>
            <a:r>
              <a:rPr lang="ru-RU" dirty="0"/>
              <a:t>(</a:t>
            </a:r>
            <a:r>
              <a:rPr lang="ru-RU" dirty="0" smtClean="0"/>
              <a:t>вертеть </a:t>
            </a:r>
            <a:r>
              <a:rPr lang="ru-RU" dirty="0"/>
              <a:t>их в руках, щёлкать по ним пальцами и «стрелять», состязаясь в </a:t>
            </a:r>
            <a:r>
              <a:rPr lang="ru-RU" dirty="0" smtClean="0"/>
              <a:t>меткости).</a:t>
            </a:r>
            <a:endParaRPr lang="ru-RU" dirty="0"/>
          </a:p>
          <a:p>
            <a:r>
              <a:rPr lang="ru-RU" dirty="0" smtClean="0"/>
              <a:t>пальчиковые </a:t>
            </a:r>
            <a:r>
              <a:rPr lang="ru-RU" dirty="0"/>
              <a:t>игры с грецкими </a:t>
            </a:r>
            <a:r>
              <a:rPr lang="ru-RU" dirty="0" smtClean="0"/>
              <a:t>орехами </a:t>
            </a:r>
            <a:r>
              <a:rPr lang="ru-RU" dirty="0"/>
              <a:t>(</a:t>
            </a:r>
            <a:r>
              <a:rPr lang="ru-RU" dirty="0" smtClean="0"/>
              <a:t>вращать </a:t>
            </a:r>
            <a:r>
              <a:rPr lang="ru-RU" dirty="0"/>
              <a:t>между ладоней (один или два</a:t>
            </a:r>
            <a:r>
              <a:rPr lang="ru-RU" dirty="0" smtClean="0"/>
              <a:t>), </a:t>
            </a:r>
            <a:r>
              <a:rPr lang="ru-RU" dirty="0"/>
              <a:t>перекатывать по тыльной стороне каждой </a:t>
            </a:r>
            <a:r>
              <a:rPr lang="ru-RU" dirty="0" smtClean="0"/>
              <a:t>ладони, вращать </a:t>
            </a:r>
            <a:r>
              <a:rPr lang="ru-RU" dirty="0"/>
              <a:t>внутри одной ладони (перебирая пальцами</a:t>
            </a:r>
            <a:r>
              <a:rPr lang="ru-RU" dirty="0" smtClean="0"/>
              <a:t>), </a:t>
            </a:r>
            <a:r>
              <a:rPr lang="ru-RU" dirty="0"/>
              <a:t>удерживать поочерёдно между пальцев </a:t>
            </a:r>
            <a:r>
              <a:rPr lang="ru-RU" dirty="0" smtClean="0"/>
              <a:t>рук.</a:t>
            </a:r>
          </a:p>
          <a:p>
            <a:r>
              <a:rPr lang="ru-RU" dirty="0" smtClean="0"/>
              <a:t>шестигранными </a:t>
            </a:r>
            <a:r>
              <a:rPr lang="ru-RU" dirty="0"/>
              <a:t>карандашами </a:t>
            </a:r>
            <a:r>
              <a:rPr lang="ru-RU" dirty="0"/>
              <a:t>(</a:t>
            </a:r>
            <a:r>
              <a:rPr lang="ru-RU" dirty="0" smtClean="0"/>
              <a:t>грани </a:t>
            </a:r>
            <a:r>
              <a:rPr lang="ru-RU" dirty="0"/>
              <a:t>карандаша легко укалывают ладони, активизируют нервные окончания, снимают </a:t>
            </a:r>
            <a:r>
              <a:rPr lang="ru-RU" dirty="0" smtClean="0"/>
              <a:t>напряжение). </a:t>
            </a:r>
            <a:r>
              <a:rPr lang="ru-RU" dirty="0"/>
              <a:t>Можно пропускать карандаш между одним и двумя-тремя пальцами, удерживая его в определённом положении в правой и левой руке.</a:t>
            </a:r>
          </a:p>
          <a:p>
            <a:r>
              <a:rPr lang="ru-RU" dirty="0" smtClean="0"/>
              <a:t>зубными </a:t>
            </a:r>
            <a:r>
              <a:rPr lang="ru-RU" dirty="0"/>
              <a:t>щётками </a:t>
            </a:r>
            <a:r>
              <a:rPr lang="ru-RU" dirty="0"/>
              <a:t>(</a:t>
            </a:r>
            <a:r>
              <a:rPr lang="ru-RU" dirty="0" smtClean="0"/>
              <a:t>растирать </a:t>
            </a:r>
            <a:r>
              <a:rPr lang="ru-RU" dirty="0"/>
              <a:t>сначала подушечку пальца, затем медленно опускаться к его </a:t>
            </a:r>
            <a:r>
              <a:rPr lang="ru-RU" dirty="0" smtClean="0"/>
              <a:t>основанию).</a:t>
            </a:r>
            <a:endParaRPr lang="ru-RU" dirty="0"/>
          </a:p>
          <a:p>
            <a:endParaRPr lang="ru-RU" dirty="0"/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603" y="77373"/>
            <a:ext cx="2121886" cy="15847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1383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/>
              <a:t>Упражнения для развития </a:t>
            </a:r>
            <a:r>
              <a:rPr lang="ru-RU" b="1" i="1" dirty="0"/>
              <a:t>головного мозга через </a:t>
            </a:r>
            <a:r>
              <a:rPr lang="ru-RU" b="1" i="1" dirty="0" smtClean="0"/>
              <a:t>движение</a:t>
            </a:r>
            <a:br>
              <a:rPr lang="ru-RU" b="1" i="1" dirty="0" smtClean="0"/>
            </a:br>
            <a:r>
              <a:rPr lang="ru-RU" b="1" i="1" dirty="0" smtClean="0"/>
              <a:t>(</a:t>
            </a:r>
            <a:r>
              <a:rPr lang="ru-RU" b="1" dirty="0" err="1" smtClean="0"/>
              <a:t>Кинезиологические</a:t>
            </a:r>
            <a:r>
              <a:rPr lang="ru-RU" b="1" i="1" dirty="0" smtClean="0"/>
              <a:t>)</a:t>
            </a:r>
            <a:endParaRPr lang="ru-RU" b="1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Повышают </a:t>
            </a:r>
            <a:r>
              <a:rPr lang="ru-RU" dirty="0"/>
              <a:t>стрессоустойчивость, синхронизируют работу полушарий, улучшают мыслительную деятельность, способствуют улучшению памяти и внимания, облегчают процесс чтения и письма.</a:t>
            </a:r>
          </a:p>
          <a:p>
            <a:r>
              <a:rPr lang="ru-RU" dirty="0" smtClean="0"/>
              <a:t>мозаика</a:t>
            </a:r>
            <a:r>
              <a:rPr lang="ru-RU" dirty="0"/>
              <a:t>, конструкторы, </a:t>
            </a:r>
            <a:r>
              <a:rPr lang="ru-RU" dirty="0" err="1"/>
              <a:t>пазлы</a:t>
            </a:r>
            <a:r>
              <a:rPr lang="ru-RU" dirty="0"/>
              <a:t>, пирамиды, волчки;</a:t>
            </a:r>
          </a:p>
          <a:p>
            <a:r>
              <a:rPr lang="ru-RU" dirty="0" smtClean="0"/>
              <a:t>отвинчивание </a:t>
            </a:r>
            <a:r>
              <a:rPr lang="ru-RU" dirty="0"/>
              <a:t>и завинчивание пробок разной величины и конфигурации;</a:t>
            </a:r>
          </a:p>
          <a:p>
            <a:r>
              <a:rPr lang="ru-RU" dirty="0" smtClean="0"/>
              <a:t>работа </a:t>
            </a:r>
            <a:r>
              <a:rPr lang="ru-RU" dirty="0"/>
              <a:t>с пластилином, бумагой, тканью;</a:t>
            </a:r>
          </a:p>
          <a:p>
            <a:r>
              <a:rPr lang="ru-RU" dirty="0" smtClean="0"/>
              <a:t>игры </a:t>
            </a:r>
            <a:r>
              <a:rPr lang="ru-RU" dirty="0"/>
              <a:t>с бусами, чётками — перебирание бус развивает пальцы, успокаивает нервы. Считать количество бус (в прямом и обратном порядке).</a:t>
            </a:r>
          </a:p>
          <a:p>
            <a:r>
              <a:rPr lang="ru-RU" dirty="0" smtClean="0"/>
              <a:t>игры </a:t>
            </a:r>
            <a:r>
              <a:rPr lang="ru-RU" dirty="0"/>
              <a:t>с канцелярскими резинками или резинками для волос (для этого нужно резинку надеть на большой и указательный пальцы и растягивать её из стороны в сторону);</a:t>
            </a:r>
          </a:p>
          <a:p>
            <a:r>
              <a:rPr lang="ru-RU" dirty="0" smtClean="0"/>
              <a:t>выкладывание </a:t>
            </a:r>
            <a:r>
              <a:rPr lang="ru-RU" dirty="0"/>
              <a:t>букв из счетных палочек и шнурка;</a:t>
            </a:r>
          </a:p>
          <a:p>
            <a:r>
              <a:rPr lang="ru-RU" dirty="0" smtClean="0"/>
              <a:t>игра </a:t>
            </a:r>
            <a:r>
              <a:rPr lang="ru-RU" dirty="0"/>
              <a:t>на воображаемом пианино, выкладывание «колодца» из палочек (держать каждую палочку нужно только одноименными пальцами обеих рук);</a:t>
            </a:r>
          </a:p>
          <a:p>
            <a:r>
              <a:rPr lang="ru-RU" dirty="0" smtClean="0"/>
              <a:t>игры </a:t>
            </a:r>
            <a:r>
              <a:rPr lang="ru-RU" dirty="0"/>
              <a:t>с эспандерами, губками;</a:t>
            </a:r>
          </a:p>
          <a:p>
            <a:r>
              <a:rPr lang="ru-RU" dirty="0" smtClean="0"/>
              <a:t>игры </a:t>
            </a:r>
            <a:r>
              <a:rPr lang="ru-RU" dirty="0"/>
              <a:t>с </a:t>
            </a:r>
            <a:r>
              <a:rPr lang="ru-RU" dirty="0" smtClean="0"/>
              <a:t>прищепками.</a:t>
            </a:r>
            <a:endParaRPr lang="ru-RU" dirty="0"/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238" y="84948"/>
            <a:ext cx="4344238" cy="21096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6644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/>
              <a:t>Упражнения для развития тактильной чувствительности</a:t>
            </a:r>
            <a:r>
              <a:rPr lang="ru-RU" i="1" dirty="0"/>
              <a:t/>
            </a:r>
            <a:br>
              <a:rPr lang="ru-RU" i="1" dirty="0"/>
            </a:br>
            <a:endParaRPr lang="ru-RU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ru-RU" dirty="0" smtClean="0"/>
              <a:t>работа </a:t>
            </a:r>
            <a:r>
              <a:rPr lang="ru-RU" dirty="0"/>
              <a:t>с природным и бросовым материалом, где с помощью мелких предметов (ореховая скорлупа, чешуйки от шишек и т. д.) выкладывается узор по пластилину, нанесенному тонким слоем на фанеру;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ru-RU" dirty="0" smtClean="0"/>
              <a:t>мозаика </a:t>
            </a:r>
            <a:r>
              <a:rPr lang="ru-RU" dirty="0"/>
              <a:t>из пластилиновых шариков;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ru-RU" dirty="0" smtClean="0"/>
              <a:t>ощупать </a:t>
            </a:r>
            <a:r>
              <a:rPr lang="ru-RU" dirty="0"/>
              <a:t>на бумаге закрытыми глазами узор, нанесенный иголочкой на лист бумаги (можно начинать с простых геометрических фигур (круг, квадрат и т. д.);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ru-RU" dirty="0" smtClean="0"/>
              <a:t>с </a:t>
            </a:r>
            <a:r>
              <a:rPr lang="ru-RU" dirty="0"/>
              <a:t>закрытыми глазами ощупать фактуру материала рукой и найти в комнате предмет, сделанный из этого материала (любой рукой);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64765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/>
              <a:t>Упражнения для развития тактильной чувствительности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ru-RU" dirty="0" smtClean="0"/>
              <a:t>«</a:t>
            </a:r>
            <a:r>
              <a:rPr lang="ru-RU" dirty="0"/>
              <a:t>Тактильное домино». Деревянные пластинки прямоугольной формы 2х4, разделенные ограничителем на две части. На каждую часть приклеиваются кружочки из различных материалов: шерсти, наждачной бумаги, </a:t>
            </a:r>
            <a:r>
              <a:rPr lang="ru-RU" dirty="0" smtClean="0"/>
              <a:t>плёнки-</a:t>
            </a:r>
            <a:r>
              <a:rPr lang="ru-RU" dirty="0" err="1" smtClean="0"/>
              <a:t>самоклейки</a:t>
            </a:r>
            <a:r>
              <a:rPr lang="ru-RU" dirty="0"/>
              <a:t>, ткани и т. п.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ru-RU" dirty="0"/>
              <a:t>«Волшебный мешочек</a:t>
            </a:r>
            <a:r>
              <a:rPr lang="ru-RU" dirty="0" smtClean="0"/>
              <a:t>». С </a:t>
            </a:r>
            <a:r>
              <a:rPr lang="ru-RU" dirty="0"/>
              <a:t>закрытыми глазами, на ощупь, опознать предмет как правой, так и левой рукой;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ru-RU" dirty="0"/>
              <a:t>закрыв глаза, ощупать предмет одной рукой и найти его среди прочих другой;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ru-RU" dirty="0"/>
              <a:t>с закрытыми глазами опознать фигуры, цифры или буквы, «написанные» на его правой и левой руке </a:t>
            </a:r>
            <a:r>
              <a:rPr lang="ru-RU" dirty="0" smtClean="0"/>
              <a:t>взрослым;</a:t>
            </a:r>
            <a:endParaRPr lang="ru-RU" dirty="0"/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ru-RU" dirty="0"/>
              <a:t>игры с крупами (дети очень любят играть руками в сухом пальчиковом бассейне из гречки, гороха, фасоли).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79063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След самолета">
  <a:themeElements>
    <a:clrScheme name="След самолета">
      <a:dk1>
        <a:sysClr val="windowText" lastClr="000000"/>
      </a:dk1>
      <a:lt1>
        <a:sysClr val="window" lastClr="FFFFFF"/>
      </a:lt1>
      <a:dk2>
        <a:srgbClr val="454545"/>
      </a:dk2>
      <a:lt2>
        <a:srgbClr val="DADADA"/>
      </a:lt2>
      <a:accent1>
        <a:srgbClr val="E5224E"/>
      </a:accent1>
      <a:accent2>
        <a:srgbClr val="9D074E"/>
      </a:accent2>
      <a:accent3>
        <a:srgbClr val="7F2294"/>
      </a:accent3>
      <a:accent4>
        <a:srgbClr val="8D65EA"/>
      </a:accent4>
      <a:accent5>
        <a:srgbClr val="588FE2"/>
      </a:accent5>
      <a:accent6>
        <a:srgbClr val="127CA4"/>
      </a:accent6>
      <a:hlink>
        <a:srgbClr val="FB4AB6"/>
      </a:hlink>
      <a:folHlink>
        <a:srgbClr val="F98FE9"/>
      </a:folHlink>
    </a:clrScheme>
    <a:fontScheme name="След самолета">
      <a:maj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лед самолета">
      <a:fillStyleLst>
        <a:solidFill>
          <a:schemeClr val="phClr"/>
        </a:solidFill>
        <a:gradFill rotWithShape="1">
          <a:gsLst>
            <a:gs pos="0">
              <a:schemeClr val="phClr">
                <a:tint val="69000"/>
                <a:alpha val="100000"/>
                <a:satMod val="109000"/>
                <a:lumMod val="110000"/>
              </a:schemeClr>
            </a:gs>
            <a:gs pos="52000">
              <a:schemeClr val="phClr">
                <a:tint val="74000"/>
                <a:satMod val="100000"/>
                <a:lumMod val="104000"/>
              </a:schemeClr>
            </a:gs>
            <a:gs pos="100000">
              <a:schemeClr val="phClr">
                <a:tint val="78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00000"/>
                <a:lumMod val="104000"/>
              </a:schemeClr>
            </a:gs>
            <a:gs pos="78000">
              <a:schemeClr val="phClr">
                <a:shade val="100000"/>
                <a:satMod val="11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threePt" dir="t"/>
          </a:scene3d>
          <a:sp3d>
            <a:bevelT w="25400" h="12700"/>
          </a:sp3d>
        </a:effectStyle>
        <a:effectStyle>
          <a:effectLst>
            <a:outerShdw blurRad="57150" dist="19050" dir="5400000" algn="ctr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508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apor Trail" id="{4FDF2955-7D9C-493C-B9F9-C205151B46CD}" vid="{6DB8EB18-3657-4051-A897-2ED38832359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След самолета</Template>
  <TotalTime>56</TotalTime>
  <Words>801</Words>
  <Application>Microsoft Office PowerPoint</Application>
  <PresentationFormat>Широкоэкранный</PresentationFormat>
  <Paragraphs>64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5" baseType="lpstr">
      <vt:lpstr>Arial</vt:lpstr>
      <vt:lpstr>Century Gothic</vt:lpstr>
      <vt:lpstr>Comic Sans MS</vt:lpstr>
      <vt:lpstr>Garamond</vt:lpstr>
      <vt:lpstr>След самолета</vt:lpstr>
      <vt:lpstr>   мелкая моторика рук  и речь </vt:lpstr>
      <vt:lpstr>Моторика бывает</vt:lpstr>
      <vt:lpstr>Значение  мелкой моторики </vt:lpstr>
      <vt:lpstr>Упражнения по выработке обобщенного зрительного образа предмета</vt:lpstr>
      <vt:lpstr>Упражнения по выработке обобщенного двигательного образа предмета </vt:lpstr>
      <vt:lpstr>Упражнения по выработке мускульной памяти </vt:lpstr>
      <vt:lpstr>Упражнения для развития головного мозга через движение (Кинезиологические)</vt:lpstr>
      <vt:lpstr>Упражнения для развития тактильной чувствительности </vt:lpstr>
      <vt:lpstr>Упражнения для развития тактильной чувствительности</vt:lpstr>
      <vt:lpstr>заключение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мелкая моторика рук  и речь</dc:title>
  <dc:creator>Пользователь Windows</dc:creator>
  <cp:lastModifiedBy>Пользователь Windows</cp:lastModifiedBy>
  <cp:revision>6</cp:revision>
  <dcterms:created xsi:type="dcterms:W3CDTF">2017-04-18T08:37:06Z</dcterms:created>
  <dcterms:modified xsi:type="dcterms:W3CDTF">2017-04-18T09:33:49Z</dcterms:modified>
</cp:coreProperties>
</file>