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56-75D7-4F0A-A93F-74CD8C90332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33286-E3A4-44B0-8CBA-A3AFAED32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88;&#1072;&#1089;&#1082;&#1088;&#1099;&#1090;&#1072;&#1103;%20&#1082;&#1085;&#1080;&#1075;&#1072;%20&#1082;&#1072;&#1088;&#1090;&#1080;&#1085;&#1082;&#1080;&amp;stype=image&amp;lr=128452&amp;noreask=1&amp;source=wiz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ndex.ru/images/search?text=&#1089;&#1088;&#1072;&#1085;&#1080;&#1094;&#1072;+&#1074;+&#1082;&#1083;&#1077;&#1090;&#1082;&#1091;+&#1089;+&#1094;&#1074;&#1077;&#1090;&#1085;&#1099;&#1084;&#1080;+&#1082;&#1072;&#1088;&#1072;&#1085;&#1076;&#1072;&#1096;&#1072;&#1084;&#1080;" TargetMode="External"/><Relationship Id="rId5" Type="http://schemas.openxmlformats.org/officeDocument/2006/relationships/hyperlink" Target="https://yandex.ru/images/search?text=&#1089;&#1074;&#1077;&#1095;&#1072;%20&#1072;&#1085;&#1080;&#1084;&#1072;&#1096;&#1082;&#1080;&amp;stype=image&amp;lr=128452&amp;noreask=1&amp;source=wiz" TargetMode="External"/><Relationship Id="rId4" Type="http://schemas.openxmlformats.org/officeDocument/2006/relationships/hyperlink" Target="https://yandex.ru/images/search?text=&#1087;&#1077;&#1088;&#1086;%20&#1080;%20&#1095;&#1077;&#1088;&#1085;&#1080;&#1083;&#1072;%20&#1072;&#1085;&#1080;&#1084;&#1072;&#1096;&#1082;&#1080;&amp;stype=image&amp;lr=128452&amp;noreask=1&amp;source=wiz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91;&#1096;&#1080;&#1085;&#1089;&#1082;&#1080;&#1081;%20&#1087;&#1086;&#1088;&#1090;&#1088;&#1077;&#1090;%20&#1092;&#1086;&#1090;&#1086;&amp;img_url=https%3A%2F%2Fds04.infourok.ru%2Fuploads%2Fex%2F0326%2F00067f4d-25759612%2Fhello_html_m6090845.png&amp;pos=2&amp;rpt=simage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hyperlink" Target="https://yandex.ru/images/search?text=&#1086;&#1088;&#1105;&#1083;+&#1080;+&#1082;&#1086;&#1096;&#1082;&#1072;+&#1080;&#1083;&#1083;&#1102;&#1089;&#1090;&#1088;&#1072;&#1094;&#1080;&#1080;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on_s_bloknot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" y="857232"/>
            <a:ext cx="91439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Учимся читать и понимать тексты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884" y="3214686"/>
            <a:ext cx="2239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Segoe Script" pitchFamily="34" charset="0"/>
              </a:rPr>
              <a:t>р</a:t>
            </a:r>
            <a:r>
              <a:rPr lang="ru-RU" sz="3600" b="1" dirty="0" smtClean="0">
                <a:solidFill>
                  <a:srgbClr val="FF0000"/>
                </a:solidFill>
                <a:latin typeface="Segoe Script" pitchFamily="34" charset="0"/>
              </a:rPr>
              <a:t>азных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Segoe Script" pitchFamily="34" charset="0"/>
              </a:rPr>
              <a:t>стилей.</a:t>
            </a:r>
            <a:endParaRPr lang="ru-RU" sz="3600" b="1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5786454"/>
            <a:ext cx="39600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Артёмова Елена Геннадьевна,</a:t>
            </a:r>
          </a:p>
          <a:p>
            <a:r>
              <a:rPr lang="ru-RU" b="1" dirty="0" smtClean="0">
                <a:latin typeface="Monotype Corsiva" pitchFamily="66" charset="0"/>
              </a:rPr>
              <a:t>Учитель русского языка и литературы</a:t>
            </a:r>
          </a:p>
          <a:p>
            <a:r>
              <a:rPr lang="ru-RU" b="1" dirty="0" smtClean="0">
                <a:latin typeface="Monotype Corsiva" pitchFamily="66" charset="0"/>
              </a:rPr>
              <a:t>МБОУ «Гаванская ООШ».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ock-photo-6126747-notepad-page-on-textile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214422"/>
            <a:ext cx="692948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Хищник бросил котёнка и схватился со старой кошкой. Закипела битва насмерть. Могучие крылья, крепкий клюв, сильные лапы с длинными кривыми когтями давали орлу большое преимущество: он рвал кожу кошки и выклевал ей один глаз. Но кошка не потеряла мужества, крепко вцепилась в орла когтями и перекусила ему правое крыло.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_0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ock-photo-6126747-notepad-page-on-textile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9" y="1000108"/>
            <a:ext cx="6286543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Теперь уже победа стала клониться на сторону кошки; но орёл всё ещё был очень силён, а кошка уже устала; однако же она собрала свои последние силы, сделала ловкий прыжок и повалила орла на землю. В ту же минуту откусила она ему голову и, забыв свои собственные раны, принялась облизывать своего израненного котёнка.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_0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928670"/>
            <a:ext cx="72152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1.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Составьте простой план   текста.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___________________________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___________________________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___________________________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___________________________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1071546"/>
            <a:ext cx="76438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2.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 какой целью автор рассказывает нам о битве насмерть кошки и орла?</a:t>
            </a:r>
          </a:p>
          <a:p>
            <a:endParaRPr lang="ru-RU" sz="28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Чтобы показать силу кошки.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Чтобы предупредить о неожиданности атак орла – хищника.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Чтобы показать силу материнской любви.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Чтобы рассказать о жизни животных и птиц.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1000108"/>
            <a:ext cx="7715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3.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Почему автор использовал в этом тексте тип речи </a:t>
            </a:r>
            <a:r>
              <a:rPr lang="ru-RU" sz="4400" b="1" dirty="0" smtClean="0">
                <a:latin typeface="+mj-lt"/>
              </a:rPr>
              <a:t>повествование  ?</a:t>
            </a:r>
            <a:endParaRPr lang="ru-RU" sz="4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928670"/>
            <a:ext cx="735811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4.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Какие слова в тексте говорят о стремительности и неожиданности нападения орла?</a:t>
            </a:r>
          </a:p>
          <a:p>
            <a:r>
              <a:rPr lang="ru-RU" sz="2800" b="1" dirty="0" smtClean="0">
                <a:latin typeface="Monotype Corsiva" pitchFamily="66" charset="0"/>
              </a:rPr>
              <a:t>________________________________________</a:t>
            </a:r>
          </a:p>
          <a:p>
            <a:r>
              <a:rPr lang="ru-RU" sz="2800" b="1" dirty="0" smtClean="0">
                <a:latin typeface="Monotype Corsiva" pitchFamily="66" charset="0"/>
              </a:rPr>
              <a:t>________________________________________________________________________________________________________________________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857232"/>
            <a:ext cx="77153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5.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Вставьте определения в следующие описания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(используйте информацию текста).</a:t>
            </a:r>
          </a:p>
          <a:p>
            <a:endParaRPr lang="ru-RU" sz="2800" b="1" dirty="0" smtClean="0">
              <a:latin typeface="Monotype Corsiva" pitchFamily="66" charset="0"/>
            </a:endParaRPr>
          </a:p>
          <a:p>
            <a:r>
              <a:rPr lang="ru-RU" sz="2800" b="1" dirty="0" smtClean="0">
                <a:latin typeface="Monotype Corsiva" pitchFamily="66" charset="0"/>
              </a:rPr>
              <a:t>Вдруг откуда ни возьмись с вышины </a:t>
            </a:r>
            <a:r>
              <a:rPr lang="ru-RU" sz="2800" b="1" dirty="0" err="1" smtClean="0">
                <a:latin typeface="Monotype Corsiva" pitchFamily="66" charset="0"/>
              </a:rPr>
              <a:t>спустился________________________орёл</a:t>
            </a:r>
            <a:r>
              <a:rPr lang="ru-RU" sz="2800" b="1" dirty="0" smtClean="0">
                <a:latin typeface="Monotype Corsiva" pitchFamily="66" charset="0"/>
              </a:rPr>
              <a:t>. </a:t>
            </a:r>
            <a:endParaRPr lang="ru-RU" sz="2800" b="1" dirty="0">
              <a:latin typeface="Monotype Corsiva" pitchFamily="66" charset="0"/>
            </a:endParaRPr>
          </a:p>
          <a:p>
            <a:r>
              <a:rPr lang="ru-RU" sz="2800" b="1" dirty="0" smtClean="0">
                <a:latin typeface="Monotype Corsiva" pitchFamily="66" charset="0"/>
              </a:rPr>
              <a:t>У хищника </a:t>
            </a:r>
            <a:r>
              <a:rPr lang="ru-RU" sz="2800" b="1" dirty="0" err="1" smtClean="0">
                <a:latin typeface="Monotype Corsiva" pitchFamily="66" charset="0"/>
              </a:rPr>
              <a:t>были_________________</a:t>
            </a:r>
            <a:r>
              <a:rPr lang="ru-RU" sz="2800" b="1" dirty="0" smtClean="0">
                <a:latin typeface="Monotype Corsiva" pitchFamily="66" charset="0"/>
              </a:rPr>
              <a:t> крылья,</a:t>
            </a:r>
          </a:p>
          <a:p>
            <a:r>
              <a:rPr lang="ru-RU" sz="2800" b="1" dirty="0" smtClean="0">
                <a:latin typeface="Monotype Corsiva" pitchFamily="66" charset="0"/>
              </a:rPr>
              <a:t>__________________ </a:t>
            </a:r>
            <a:r>
              <a:rPr lang="ru-RU" sz="2800" b="1" dirty="0" err="1" smtClean="0">
                <a:latin typeface="Monotype Corsiva" pitchFamily="66" charset="0"/>
              </a:rPr>
              <a:t>клюв,_________________</a:t>
            </a:r>
            <a:endParaRPr lang="ru-RU" sz="2800" b="1" dirty="0" smtClean="0">
              <a:latin typeface="Monotype Corsiva" pitchFamily="66" charset="0"/>
            </a:endParaRPr>
          </a:p>
          <a:p>
            <a:r>
              <a:rPr lang="ru-RU" sz="2800" b="1" dirty="0">
                <a:latin typeface="Monotype Corsiva" pitchFamily="66" charset="0"/>
              </a:rPr>
              <a:t>л</a:t>
            </a:r>
            <a:r>
              <a:rPr lang="ru-RU" sz="2800" b="1" dirty="0" smtClean="0">
                <a:latin typeface="Monotype Corsiva" pitchFamily="66" charset="0"/>
              </a:rPr>
              <a:t>апы с ____________________ когтями.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5" y="928670"/>
            <a:ext cx="73581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6.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Как автор описывает напряжённость битвы кошки с орлом?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Выпишите основные слова  (фразы).</a:t>
            </a:r>
          </a:p>
          <a:p>
            <a:r>
              <a:rPr lang="ru-RU" sz="2800" b="1" dirty="0" smtClean="0">
                <a:latin typeface="Monotype Corsiva" pitchFamily="66" charset="0"/>
              </a:rPr>
              <a:t>________________________________________________________________________________________________________________________________________________________________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ервая страница (обратная сторона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page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087" y="142852"/>
            <a:ext cx="4459069" cy="657229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-357222" y="500042"/>
            <a:ext cx="51435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К.Д. Ушинский.</a:t>
            </a:r>
          </a:p>
          <a:p>
            <a:pPr algn="ctr"/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Орёл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и кошка.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142984"/>
            <a:ext cx="7366119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7.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Почему кошка победила орла?</a:t>
            </a:r>
          </a:p>
          <a:p>
            <a:r>
              <a:rPr lang="ru-RU" sz="2800" b="1" dirty="0" smtClean="0">
                <a:latin typeface="Monotype Corsiva" pitchFamily="66" charset="0"/>
              </a:rPr>
              <a:t>________________________________________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________________________________________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________________________________________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________________________________________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1000108"/>
            <a:ext cx="764386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Задание 8.</a:t>
            </a:r>
          </a:p>
          <a:p>
            <a:endParaRPr lang="ru-RU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Прочитайте фрагмент текста о степном орле.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Можно  ли в текст «Орёл и кошка» вставить приведённое описание орла?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Обоснуйте свой ответ.</a:t>
            </a:r>
          </a:p>
          <a:p>
            <a:endParaRPr lang="ru-RU" b="1" dirty="0" smtClean="0">
              <a:latin typeface="Monotype Corsiva" pitchFamily="66" charset="0"/>
            </a:endParaRPr>
          </a:p>
          <a:p>
            <a:r>
              <a:rPr lang="ru-RU" b="1" dirty="0" smtClean="0">
                <a:latin typeface="Monotype Corsiva" pitchFamily="66" charset="0"/>
              </a:rPr>
              <a:t>Степной орёл – крупный представитель рода настоящих орлов</a:t>
            </a:r>
            <a:r>
              <a:rPr lang="en-US" b="1" dirty="0" smtClean="0">
                <a:latin typeface="Monotype Corsiva" pitchFamily="66" charset="0"/>
              </a:rPr>
              <a:t> </a:t>
            </a:r>
            <a:r>
              <a:rPr lang="en-US" b="1" dirty="0" err="1" smtClean="0">
                <a:latin typeface="Monotype Corsiva" pitchFamily="66" charset="0"/>
              </a:rPr>
              <a:t>Fquila</a:t>
            </a:r>
            <a:r>
              <a:rPr lang="ru-RU" b="1" dirty="0" smtClean="0">
                <a:latin typeface="Monotype Corsiva" pitchFamily="66" charset="0"/>
              </a:rPr>
              <a:t>.</a:t>
            </a:r>
          </a:p>
          <a:p>
            <a:r>
              <a:rPr lang="ru-RU" b="1" dirty="0" smtClean="0">
                <a:latin typeface="Monotype Corsiva" pitchFamily="66" charset="0"/>
              </a:rPr>
              <a:t> Вес его колеблется от 2,7 до 4, 9 килограммов, размах крыльев – от 175</a:t>
            </a:r>
          </a:p>
          <a:p>
            <a:r>
              <a:rPr lang="ru-RU" b="1" dirty="0" smtClean="0">
                <a:latin typeface="Monotype Corsiva" pitchFamily="66" charset="0"/>
              </a:rPr>
              <a:t> до 210 сантиметров. Окраска однотонная от светлой до тёмно – бурой. </a:t>
            </a:r>
          </a:p>
          <a:p>
            <a:r>
              <a:rPr lang="ru-RU" b="1" dirty="0" smtClean="0">
                <a:latin typeface="Monotype Corsiva" pitchFamily="66" charset="0"/>
              </a:rPr>
              <a:t>Молодые орлы отличаются от взрослых наличием чётких полос на нижней  поверхности </a:t>
            </a:r>
            <a:r>
              <a:rPr lang="ru-RU" b="1" dirty="0" err="1" smtClean="0">
                <a:latin typeface="Monotype Corsiva" pitchFamily="66" charset="0"/>
              </a:rPr>
              <a:t>крыльев,продольными</a:t>
            </a:r>
            <a:r>
              <a:rPr lang="ru-RU" b="1" dirty="0" smtClean="0">
                <a:latin typeface="Monotype Corsiva" pitchFamily="66" charset="0"/>
              </a:rPr>
              <a:t> </a:t>
            </a:r>
            <a:r>
              <a:rPr lang="ru-RU" b="1" dirty="0" err="1" smtClean="0">
                <a:latin typeface="Monotype Corsiva" pitchFamily="66" charset="0"/>
              </a:rPr>
              <a:t>пестринами</a:t>
            </a:r>
            <a:r>
              <a:rPr lang="ru-RU" b="1" dirty="0" smtClean="0">
                <a:latin typeface="Monotype Corsiva" pitchFamily="66" charset="0"/>
              </a:rPr>
              <a:t> на брюхе и штанах, более яркими тонами окраски оперения.</a:t>
            </a:r>
          </a:p>
          <a:p>
            <a:r>
              <a:rPr lang="ru-RU" b="1" dirty="0" smtClean="0">
                <a:latin typeface="Monotype Corsiva" pitchFamily="66" charset="0"/>
              </a:rPr>
              <a:t>Окончательный (взрослый) наряд они приобретают на пятом году жизни.</a:t>
            </a:r>
          </a:p>
          <a:p>
            <a:r>
              <a:rPr lang="ru-RU" b="1" dirty="0" smtClean="0">
                <a:latin typeface="Monotype Corsiva" pitchFamily="66" charset="0"/>
              </a:rPr>
              <a:t>Заселяют степи, лесостепи, пустыни и полупустыни Евразии на огромных пространствах от </a:t>
            </a:r>
            <a:r>
              <a:rPr lang="ru-RU" b="1" dirty="0" err="1" smtClean="0">
                <a:latin typeface="Monotype Corsiva" pitchFamily="66" charset="0"/>
              </a:rPr>
              <a:t>Юго</a:t>
            </a:r>
            <a:r>
              <a:rPr lang="ru-RU" b="1" dirty="0" smtClean="0">
                <a:latin typeface="Monotype Corsiva" pitchFamily="66" charset="0"/>
              </a:rPr>
              <a:t> – восточной Европы до </a:t>
            </a:r>
            <a:r>
              <a:rPr lang="ru-RU" b="1" dirty="0" err="1" smtClean="0">
                <a:latin typeface="Monotype Corsiva" pitchFamily="66" charset="0"/>
              </a:rPr>
              <a:t>юго</a:t>
            </a:r>
            <a:r>
              <a:rPr lang="ru-RU" b="1" dirty="0" smtClean="0">
                <a:latin typeface="Monotype Corsiva" pitchFamily="66" charset="0"/>
              </a:rPr>
              <a:t> – восточного Забайкалья, на юг вплоть до </a:t>
            </a:r>
            <a:r>
              <a:rPr lang="ru-RU" b="1" dirty="0">
                <a:latin typeface="Monotype Corsiva" pitchFamily="66" charset="0"/>
              </a:rPr>
              <a:t>Ю</a:t>
            </a:r>
            <a:r>
              <a:rPr lang="ru-RU" b="1" dirty="0" smtClean="0">
                <a:latin typeface="Monotype Corsiva" pitchFamily="66" charset="0"/>
              </a:rPr>
              <a:t>жной Аравии и Индии, а также значительную часть Африканского материка.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9" y="857232"/>
            <a:ext cx="700092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9.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Как вы думаете, из какого источника взят текст об орле (задание 8)?</a:t>
            </a:r>
          </a:p>
          <a:p>
            <a:endParaRPr lang="ru-RU" sz="28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Из другого рассказа К.Ушинского.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Из статьи энциклопедии о птицах.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Из сказок о животных.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Из мифов о происхождении животных и птиц.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otkritoy-knigi-dlya-fotoshopa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785794"/>
            <a:ext cx="764386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10.</a:t>
            </a:r>
          </a:p>
          <a:p>
            <a:endParaRPr lang="ru-RU" sz="2800" dirty="0" smtClean="0"/>
          </a:p>
          <a:p>
            <a:r>
              <a:rPr lang="ru-RU" sz="2800" b="1" dirty="0" smtClean="0">
                <a:latin typeface="Monotype Corsiva" pitchFamily="66" charset="0"/>
              </a:rPr>
              <a:t>Теперь уже победа стала клониться на сторону кошки; но орёл всё ещё был очень силён, а кошка уже устала; однако же она собрала свои последние силы, сделала ловкий прыжок и повалила орла на землю.</a:t>
            </a: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Почему в этом предложении перед сочинительными союзами 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но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,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однако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стоят точки с запятыми, хотя в сложносочинённом предложении части должны разделяться запятой?</a:t>
            </a:r>
            <a:endParaRPr lang="ru-RU" sz="28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1846985-Old-open-bo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1643050"/>
            <a:ext cx="733726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Спасибо за работу!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93175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357818" y="3214686"/>
            <a:ext cx="1604978" cy="2383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ook-border-clip-art-open-book-clip-art-vector-clip-art-online-with-books-clipart-border-best-books-clipart-border-collec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61555" y="214290"/>
            <a:ext cx="46393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Источники: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928670"/>
            <a:ext cx="8129895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5426"/>
              </a:solidFill>
              <a:latin typeface="Monotype Corsiva" pitchFamily="66" charset="0"/>
            </a:endParaRPr>
          </a:p>
          <a:p>
            <a:r>
              <a:rPr lang="ru-RU" sz="2400" b="1" dirty="0" smtClean="0">
                <a:solidFill>
                  <a:srgbClr val="005426"/>
                </a:solidFill>
                <a:latin typeface="Monotype Corsiva" pitchFamily="66" charset="0"/>
              </a:rPr>
              <a:t>                                             О.Н</a:t>
            </a:r>
            <a:r>
              <a:rPr lang="ru-RU" sz="2400" b="1" dirty="0" smtClean="0">
                <a:solidFill>
                  <a:srgbClr val="005426"/>
                </a:solidFill>
                <a:latin typeface="Monotype Corsiva" pitchFamily="66" charset="0"/>
              </a:rPr>
              <a:t>. Зайцева.</a:t>
            </a:r>
          </a:p>
          <a:p>
            <a:r>
              <a:rPr lang="ru-RU" sz="2400" b="1" dirty="0" smtClean="0">
                <a:solidFill>
                  <a:srgbClr val="005426"/>
                </a:solidFill>
                <a:latin typeface="Monotype Corsiva" pitchFamily="66" charset="0"/>
              </a:rPr>
              <a:t>Рабочая тетрадь по русскому языку. Задания на понимание текста. 5 класс.</a:t>
            </a:r>
          </a:p>
          <a:p>
            <a:r>
              <a:rPr lang="ru-RU" sz="2400" b="1" dirty="0" smtClean="0">
                <a:solidFill>
                  <a:srgbClr val="005426"/>
                </a:solidFill>
                <a:latin typeface="Monotype Corsiva" pitchFamily="66" charset="0"/>
              </a:rPr>
              <a:t>Издательство «Экзамен», Москва, 2013 г</a:t>
            </a:r>
            <a:r>
              <a:rPr lang="ru-RU" sz="2400" b="1" dirty="0" smtClean="0">
                <a:solidFill>
                  <a:srgbClr val="005426"/>
                </a:solidFill>
                <a:latin typeface="Monotype Corsiva" pitchFamily="66" charset="0"/>
              </a:rPr>
              <a:t>.</a:t>
            </a:r>
          </a:p>
          <a:p>
            <a:endParaRPr lang="ru-RU" sz="2400" b="1" dirty="0" smtClean="0">
              <a:solidFill>
                <a:srgbClr val="005426"/>
              </a:solidFill>
              <a:latin typeface="Monotype Corsiva" pitchFamily="66" charset="0"/>
            </a:endParaRPr>
          </a:p>
          <a:p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3"/>
              </a:rPr>
              <a:t>https://yandex.ru/images/search?text=</a:t>
            </a:r>
            <a:r>
              <a:rPr lang="ru-RU" sz="2400" b="1" dirty="0" smtClean="0">
                <a:solidFill>
                  <a:srgbClr val="005426"/>
                </a:solidFill>
                <a:latin typeface="Monotype Corsiva" pitchFamily="66" charset="0"/>
                <a:hlinkClick r:id="rId3"/>
              </a:rPr>
              <a:t>раскрытая%20книга%20картинки&amp;</a:t>
            </a:r>
            <a:r>
              <a:rPr lang="en-US" sz="2400" b="1" dirty="0" err="1" smtClean="0">
                <a:solidFill>
                  <a:srgbClr val="005426"/>
                </a:solidFill>
                <a:latin typeface="Monotype Corsiva" pitchFamily="66" charset="0"/>
                <a:hlinkClick r:id="rId3"/>
              </a:rPr>
              <a:t>stype</a:t>
            </a:r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3"/>
              </a:rPr>
              <a:t>=</a:t>
            </a:r>
            <a:r>
              <a:rPr lang="en-US" sz="2400" b="1" dirty="0" err="1" smtClean="0">
                <a:solidFill>
                  <a:srgbClr val="005426"/>
                </a:solidFill>
                <a:latin typeface="Monotype Corsiva" pitchFamily="66" charset="0"/>
                <a:hlinkClick r:id="rId3"/>
              </a:rPr>
              <a:t>image&amp;lr</a:t>
            </a:r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3"/>
              </a:rPr>
              <a:t>=128452&amp;noreask=1&amp;source=wiz</a:t>
            </a:r>
            <a:endParaRPr lang="ru-RU" sz="2400" b="1" dirty="0" smtClean="0">
              <a:solidFill>
                <a:srgbClr val="005426"/>
              </a:solidFill>
              <a:latin typeface="Monotype Corsiva" pitchFamily="66" charset="0"/>
            </a:endParaRPr>
          </a:p>
          <a:p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4"/>
              </a:rPr>
              <a:t>https://yandex.ru/images/search?text=</a:t>
            </a:r>
            <a:r>
              <a:rPr lang="ru-RU" sz="2400" b="1" dirty="0" smtClean="0">
                <a:solidFill>
                  <a:srgbClr val="005426"/>
                </a:solidFill>
                <a:latin typeface="Monotype Corsiva" pitchFamily="66" charset="0"/>
                <a:hlinkClick r:id="rId4"/>
              </a:rPr>
              <a:t>перо%20и%20чернила%20анимашки&amp;</a:t>
            </a:r>
            <a:r>
              <a:rPr lang="en-US" sz="2400" b="1" dirty="0" err="1" smtClean="0">
                <a:solidFill>
                  <a:srgbClr val="005426"/>
                </a:solidFill>
                <a:latin typeface="Monotype Corsiva" pitchFamily="66" charset="0"/>
                <a:hlinkClick r:id="rId4"/>
              </a:rPr>
              <a:t>stype</a:t>
            </a:r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4"/>
              </a:rPr>
              <a:t>=</a:t>
            </a:r>
            <a:r>
              <a:rPr lang="en-US" sz="2400" b="1" dirty="0" err="1" smtClean="0">
                <a:solidFill>
                  <a:srgbClr val="005426"/>
                </a:solidFill>
                <a:latin typeface="Monotype Corsiva" pitchFamily="66" charset="0"/>
                <a:hlinkClick r:id="rId4"/>
              </a:rPr>
              <a:t>image&amp;lr</a:t>
            </a:r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4"/>
              </a:rPr>
              <a:t>=128452&amp;noreask=1&amp;source=wiz</a:t>
            </a:r>
            <a:endParaRPr lang="ru-RU" sz="2400" b="1" dirty="0" smtClean="0">
              <a:solidFill>
                <a:srgbClr val="005426"/>
              </a:solidFill>
              <a:latin typeface="Monotype Corsiva" pitchFamily="66" charset="0"/>
            </a:endParaRPr>
          </a:p>
          <a:p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5"/>
              </a:rPr>
              <a:t>https://yandex.ru/images/search?text=</a:t>
            </a:r>
            <a:r>
              <a:rPr lang="ru-RU" sz="2400" b="1" dirty="0" smtClean="0">
                <a:solidFill>
                  <a:srgbClr val="005426"/>
                </a:solidFill>
                <a:latin typeface="Monotype Corsiva" pitchFamily="66" charset="0"/>
                <a:hlinkClick r:id="rId5"/>
              </a:rPr>
              <a:t>свеча%20анимашки&amp;</a:t>
            </a:r>
            <a:r>
              <a:rPr lang="en-US" sz="2400" b="1" dirty="0" err="1" smtClean="0">
                <a:solidFill>
                  <a:srgbClr val="005426"/>
                </a:solidFill>
                <a:latin typeface="Monotype Corsiva" pitchFamily="66" charset="0"/>
                <a:hlinkClick r:id="rId5"/>
              </a:rPr>
              <a:t>stype</a:t>
            </a:r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5"/>
              </a:rPr>
              <a:t>=</a:t>
            </a:r>
            <a:r>
              <a:rPr lang="en-US" sz="2400" b="1" dirty="0" err="1" smtClean="0">
                <a:solidFill>
                  <a:srgbClr val="005426"/>
                </a:solidFill>
                <a:latin typeface="Monotype Corsiva" pitchFamily="66" charset="0"/>
                <a:hlinkClick r:id="rId5"/>
              </a:rPr>
              <a:t>image&amp;lr</a:t>
            </a:r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5"/>
              </a:rPr>
              <a:t>=128452&amp;noreask=1&amp;source=wiz</a:t>
            </a:r>
            <a:endParaRPr lang="ru-RU" sz="2400" b="1" dirty="0" smtClean="0">
              <a:solidFill>
                <a:srgbClr val="005426"/>
              </a:solidFill>
              <a:latin typeface="Monotype Corsiva" pitchFamily="66" charset="0"/>
            </a:endParaRPr>
          </a:p>
          <a:p>
            <a:r>
              <a:rPr lang="en-US" sz="2400" b="1" dirty="0" smtClean="0">
                <a:solidFill>
                  <a:srgbClr val="005426"/>
                </a:solidFill>
                <a:latin typeface="Monotype Corsiva" pitchFamily="66" charset="0"/>
                <a:hlinkClick r:id="rId6"/>
              </a:rPr>
              <a:t>https://yandex.ru/images/search?text=</a:t>
            </a:r>
            <a:r>
              <a:rPr lang="ru-RU" sz="2400" b="1" dirty="0" err="1" smtClean="0">
                <a:solidFill>
                  <a:srgbClr val="005426"/>
                </a:solidFill>
                <a:latin typeface="Monotype Corsiva" pitchFamily="66" charset="0"/>
                <a:hlinkClick r:id="rId6"/>
              </a:rPr>
              <a:t>сраница+в+клетку+с+цветными+карандашами</a:t>
            </a:r>
            <a:endParaRPr lang="ru-RU" sz="2400" b="1" dirty="0" smtClean="0">
              <a:solidFill>
                <a:srgbClr val="005426"/>
              </a:solidFill>
              <a:latin typeface="Monotype Corsiva" pitchFamily="66" charset="0"/>
            </a:endParaRPr>
          </a:p>
          <a:p>
            <a:endParaRPr lang="ru-RU" sz="2400" b="1" dirty="0" smtClean="0">
              <a:solidFill>
                <a:srgbClr val="005426"/>
              </a:solidFill>
              <a:latin typeface="Monotype Corsiva" pitchFamily="66" charset="0"/>
            </a:endParaRPr>
          </a:p>
          <a:p>
            <a:endParaRPr lang="ru-RU" sz="2400" b="1" dirty="0" smtClean="0">
              <a:solidFill>
                <a:srgbClr val="005426"/>
              </a:solidFill>
              <a:latin typeface="Monotype Corsiva" pitchFamily="66" charset="0"/>
            </a:endParaRPr>
          </a:p>
          <a:p>
            <a:endParaRPr lang="ru-RU" sz="2400" b="1" dirty="0" smtClean="0">
              <a:solidFill>
                <a:srgbClr val="005426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ook-border-clip-art-open-book-clip-art-vector-clip-art-online-with-books-clipart-border-best-books-clipart-border-collec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1" y="857232"/>
            <a:ext cx="7500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https://yandex.ru/images/search?text=</a:t>
            </a:r>
            <a:r>
              <a:rPr lang="ru-RU" dirty="0" smtClean="0">
                <a:hlinkClick r:id="rId3"/>
              </a:rPr>
              <a:t>ушинский%20портрет%20фото&amp;</a:t>
            </a:r>
            <a:r>
              <a:rPr lang="en-US" dirty="0" err="1" smtClean="0">
                <a:hlinkClick r:id="rId3"/>
              </a:rPr>
              <a:t>img_url</a:t>
            </a:r>
            <a:r>
              <a:rPr lang="en-US" dirty="0" smtClean="0">
                <a:hlinkClick r:id="rId3"/>
              </a:rPr>
              <a:t>=https%3A%2F%2Fds04.infourok.ru%2Fuploads%2Fex%2F0326%2F00067f4d-25759612%2Fhello_html_m6090845.png&amp;pos=2&amp;rpt=</a:t>
            </a:r>
            <a:r>
              <a:rPr lang="en-US" dirty="0" err="1" smtClean="0">
                <a:hlinkClick r:id="rId3"/>
              </a:rPr>
              <a:t>simage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https://yandex.ru/images/search?text=</a:t>
            </a:r>
            <a:r>
              <a:rPr lang="ru-RU" dirty="0" err="1" smtClean="0">
                <a:hlinkClick r:id="rId4"/>
              </a:rPr>
              <a:t>орёл+и+кошка+иллюстрации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g21069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7356" y="4214818"/>
            <a:ext cx="5643602" cy="1681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78021731_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50" y="238125"/>
            <a:ext cx="4762500" cy="6381750"/>
          </a:xfrm>
          <a:prstGeom prst="rect">
            <a:avLst/>
          </a:prstGeom>
        </p:spPr>
      </p:pic>
      <p:pic>
        <p:nvPicPr>
          <p:cNvPr id="4" name="Рисунок 3" descr="5f47f5b61a4c34b2c7ce3f20dd86a01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2786058"/>
            <a:ext cx="3571868" cy="407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tock-photo-6126747-notepad-page-on-textile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0166" y="1500174"/>
            <a:ext cx="60722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За деревней весело играла кошка со своими котятами. Весеннее солнышко грело, и маленькая семья была очень счастлива.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7513816-Happy-cats-family-Cat-and-kitte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57f05a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ock-photo-6126747-notepad-page-on-textile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3" y="1357298"/>
            <a:ext cx="65008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Вдруг откуда ни возьмись — огромный степной орёл: как молния, спустился он с вышины и схватил одного котёнка. Но не успел ещё орёл подняться, как мать вцепилась уже в него.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sh_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442912"/>
            <a:ext cx="4762500" cy="597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671</Words>
  <Application>Microsoft Office PowerPoint</Application>
  <PresentationFormat>Экран (4:3)</PresentationFormat>
  <Paragraphs>97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узер</dc:creator>
  <cp:lastModifiedBy>узер</cp:lastModifiedBy>
  <cp:revision>18</cp:revision>
  <dcterms:created xsi:type="dcterms:W3CDTF">2017-05-15T00:56:56Z</dcterms:created>
  <dcterms:modified xsi:type="dcterms:W3CDTF">2017-05-15T08:11:23Z</dcterms:modified>
</cp:coreProperties>
</file>