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6" d="100"/>
          <a:sy n="106" d="100"/>
        </p:scale>
        <p:origin x="-176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BFDE53BE-6DAB-4496-9800-D4C453AD05DB}" type="datetimeFigureOut">
              <a:rPr lang="ru-RU" smtClean="0"/>
              <a:t>15.05.2017</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0A931A85-EFB1-439E-82B6-87AC3A58E8D7}" type="slidenum">
              <a:rPr lang="ru-RU" smtClean="0"/>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FDE53BE-6DAB-4496-9800-D4C453AD05DB}" type="datetimeFigureOut">
              <a:rPr lang="ru-RU" smtClean="0"/>
              <a:t>15.05.2017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A931A85-EFB1-439E-82B6-87AC3A58E8D7}"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FDE53BE-6DAB-4496-9800-D4C453AD05DB}" type="datetimeFigureOut">
              <a:rPr lang="ru-RU" smtClean="0"/>
              <a:t>15.05.2017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A931A85-EFB1-439E-82B6-87AC3A58E8D7}"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FDE53BE-6DAB-4496-9800-D4C453AD05DB}" type="datetimeFigureOut">
              <a:rPr lang="ru-RU" smtClean="0"/>
              <a:t>15.05.2017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A931A85-EFB1-439E-82B6-87AC3A58E8D7}"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BFDE53BE-6DAB-4496-9800-D4C453AD05DB}" type="datetimeFigureOut">
              <a:rPr lang="ru-RU" smtClean="0"/>
              <a:t>15.05.2017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A931A85-EFB1-439E-82B6-87AC3A58E8D7}" type="slidenum">
              <a:rPr lang="ru-RU" smtClean="0"/>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FDE53BE-6DAB-4496-9800-D4C453AD05DB}" type="datetimeFigureOut">
              <a:rPr lang="ru-RU" smtClean="0"/>
              <a:t>15.05.2017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0A931A85-EFB1-439E-82B6-87AC3A58E8D7}"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BFDE53BE-6DAB-4496-9800-D4C453AD05DB}" type="datetimeFigureOut">
              <a:rPr lang="ru-RU" smtClean="0"/>
              <a:t>15.05.2017</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0A931A85-EFB1-439E-82B6-87AC3A58E8D7}"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BFDE53BE-6DAB-4496-9800-D4C453AD05DB}" type="datetimeFigureOut">
              <a:rPr lang="ru-RU" smtClean="0"/>
              <a:t>15.05.2017</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0A931A85-EFB1-439E-82B6-87AC3A58E8D7}"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BFDE53BE-6DAB-4496-9800-D4C453AD05DB}" type="datetimeFigureOut">
              <a:rPr lang="ru-RU" smtClean="0"/>
              <a:t>15.05.2017</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0A931A85-EFB1-439E-82B6-87AC3A58E8D7}" type="slidenum">
              <a:rPr lang="ru-RU" smtClean="0"/>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FDE53BE-6DAB-4496-9800-D4C453AD05DB}" type="datetimeFigureOut">
              <a:rPr lang="ru-RU" smtClean="0"/>
              <a:t>15.05.2017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0A931A85-EFB1-439E-82B6-87AC3A58E8D7}"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BFDE53BE-6DAB-4496-9800-D4C453AD05DB}" type="datetimeFigureOut">
              <a:rPr lang="ru-RU" smtClean="0"/>
              <a:t>15.05.2017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0A931A85-EFB1-439E-82B6-87AC3A58E8D7}" type="slidenum">
              <a:rPr lang="ru-RU" smtClean="0"/>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BFDE53BE-6DAB-4496-9800-D4C453AD05DB}" type="datetimeFigureOut">
              <a:rPr lang="ru-RU" smtClean="0"/>
              <a:t>15.05.2017</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A931A85-EFB1-439E-82B6-87AC3A58E8D7}" type="slidenum">
              <a:rPr lang="ru-RU" smtClean="0"/>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03648" y="0"/>
            <a:ext cx="6408712" cy="2204864"/>
          </a:xfrm>
        </p:spPr>
        <p:txBody>
          <a:bodyPr>
            <a:normAutofit fontScale="90000"/>
          </a:bodyPr>
          <a:lstStyle/>
          <a:p>
            <a:pPr algn="ctr"/>
            <a:r>
              <a:rPr lang="ru-RU" dirty="0" smtClean="0">
                <a:effectLst/>
                <a:latin typeface="Calibri Light" pitchFamily="34" charset="0"/>
                <a:cs typeface="Times New Roman" pitchFamily="18" charset="0"/>
              </a:rPr>
              <a:t>Особенности рабочей программы по «Физической культуре» по В.И. Ляху</a:t>
            </a:r>
            <a:endParaRPr lang="ru-RU" dirty="0">
              <a:effectLst/>
              <a:latin typeface="Calibri Light" pitchFamily="34" charset="0"/>
              <a:cs typeface="Times New Roman" pitchFamily="18" charset="0"/>
            </a:endParaRPr>
          </a:p>
        </p:txBody>
      </p:sp>
      <p:sp>
        <p:nvSpPr>
          <p:cNvPr id="3" name="Подзаголовок 2"/>
          <p:cNvSpPr>
            <a:spLocks noGrp="1"/>
          </p:cNvSpPr>
          <p:nvPr>
            <p:ph type="subTitle" idx="1"/>
          </p:nvPr>
        </p:nvSpPr>
        <p:spPr>
          <a:xfrm>
            <a:off x="4247456" y="6237312"/>
            <a:ext cx="4896544" cy="504056"/>
          </a:xfrm>
        </p:spPr>
        <p:txBody>
          <a:bodyPr>
            <a:normAutofit/>
          </a:bodyPr>
          <a:lstStyle/>
          <a:p>
            <a:r>
              <a:rPr lang="ru-RU" sz="1800" dirty="0" smtClean="0">
                <a:solidFill>
                  <a:schemeClr val="tx1"/>
                </a:solidFill>
                <a:latin typeface="Calibri Light" pitchFamily="34" charset="0"/>
                <a:cs typeface="Times New Roman" pitchFamily="18" charset="0"/>
              </a:rPr>
              <a:t>Выполнил: Качан Роман, студент группы 49</a:t>
            </a:r>
            <a:endParaRPr lang="ru-RU" sz="1800" dirty="0">
              <a:solidFill>
                <a:schemeClr val="tx1"/>
              </a:solidFill>
              <a:latin typeface="Calibri Light" pitchFamily="34" charset="0"/>
              <a:cs typeface="Times New Roman" pitchFamily="18" charset="0"/>
            </a:endParaRPr>
          </a:p>
        </p:txBody>
      </p:sp>
      <p:pic>
        <p:nvPicPr>
          <p:cNvPr id="4" name="Рисунок 3" descr="9cc2e6ac-6406-e611-80d1-00505601057f.jpg"/>
          <p:cNvPicPr>
            <a:picLocks noChangeAspect="1"/>
          </p:cNvPicPr>
          <p:nvPr/>
        </p:nvPicPr>
        <p:blipFill>
          <a:blip r:embed="rId2" cstate="print"/>
          <a:stretch>
            <a:fillRect/>
          </a:stretch>
        </p:blipFill>
        <p:spPr>
          <a:xfrm>
            <a:off x="3059832" y="2204864"/>
            <a:ext cx="3668007" cy="3816424"/>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115616" y="188640"/>
            <a:ext cx="7818072" cy="6552728"/>
          </a:xfrm>
        </p:spPr>
        <p:txBody>
          <a:bodyPr>
            <a:normAutofit fontScale="40000" lnSpcReduction="20000"/>
          </a:bodyPr>
          <a:lstStyle/>
          <a:p>
            <a:pPr marL="0">
              <a:buNone/>
            </a:pPr>
            <a:r>
              <a:rPr lang="ru-RU" dirty="0" smtClean="0">
                <a:latin typeface="Calibri Light" pitchFamily="34" charset="0"/>
              </a:rPr>
              <a:t>По окончании изучения курса «Физическая культура» </a:t>
            </a:r>
            <a:r>
              <a:rPr lang="ru-RU" b="1" dirty="0" smtClean="0">
                <a:latin typeface="Calibri Light" pitchFamily="34" charset="0"/>
              </a:rPr>
              <a:t>во </a:t>
            </a:r>
            <a:r>
              <a:rPr lang="ru-RU" sz="4000" b="1" dirty="0" smtClean="0">
                <a:latin typeface="Calibri Light" pitchFamily="34" charset="0"/>
              </a:rPr>
              <a:t>2 классе</a:t>
            </a:r>
            <a:r>
              <a:rPr lang="ru-RU" dirty="0" smtClean="0">
                <a:latin typeface="Calibri Light" pitchFamily="34" charset="0"/>
              </a:rPr>
              <a:t> </a:t>
            </a:r>
            <a:r>
              <a:rPr lang="ru-RU" dirty="0" smtClean="0">
                <a:latin typeface="Calibri Light" pitchFamily="34" charset="0"/>
              </a:rPr>
              <a:t> должны </a:t>
            </a:r>
            <a:r>
              <a:rPr lang="ru-RU" dirty="0" smtClean="0">
                <a:latin typeface="Calibri Light" pitchFamily="34" charset="0"/>
              </a:rPr>
              <a:t>быть достигнуты определённые результаты.</a:t>
            </a:r>
          </a:p>
          <a:p>
            <a:pPr marL="0">
              <a:buNone/>
            </a:pPr>
            <a:r>
              <a:rPr lang="ru-RU" sz="3500" b="1" dirty="0" smtClean="0">
                <a:latin typeface="Calibri Light" pitchFamily="34" charset="0"/>
              </a:rPr>
              <a:t>Личностными</a:t>
            </a:r>
            <a:r>
              <a:rPr lang="ru-RU" dirty="0" smtClean="0">
                <a:latin typeface="Calibri Light" pitchFamily="34" charset="0"/>
              </a:rPr>
              <a:t> результатами освоения учащимися содержания программы по физической культуре являются следующие умения:</a:t>
            </a:r>
          </a:p>
          <a:p>
            <a:pPr marL="0"/>
            <a:r>
              <a:rPr lang="ru-RU" dirty="0" smtClean="0">
                <a:latin typeface="Calibri Light" pitchFamily="34" charset="0"/>
              </a:rPr>
              <a:t>- активно включаться в общение и взаимодействие со сверстниками на принципах уважения и доброжелательности, взаимопомощи и сопереживания;</a:t>
            </a:r>
          </a:p>
          <a:p>
            <a:pPr marL="0"/>
            <a:r>
              <a:rPr lang="ru-RU" dirty="0" smtClean="0">
                <a:latin typeface="Calibri Light" pitchFamily="34" charset="0"/>
              </a:rPr>
              <a:t>- проявлять положительные качества личности и управлять своими эмоциями в различных (нестандартных) ситуациях и условиях;</a:t>
            </a:r>
          </a:p>
          <a:p>
            <a:pPr marL="0"/>
            <a:r>
              <a:rPr lang="ru-RU" dirty="0" smtClean="0">
                <a:latin typeface="Calibri Light" pitchFamily="34" charset="0"/>
              </a:rPr>
              <a:t>- проявлять дисциплинированность, трудолюбие и упорство в достижении поставленных целей;</a:t>
            </a:r>
          </a:p>
          <a:p>
            <a:pPr marL="0">
              <a:buNone/>
            </a:pPr>
            <a:r>
              <a:rPr lang="ru-RU" dirty="0" smtClean="0">
                <a:latin typeface="Calibri Light" pitchFamily="34" charset="0"/>
              </a:rPr>
              <a:t>- оказывать бескорыстную помощь своим сверстникам, находить с ними общий язык и общие интересы.</a:t>
            </a:r>
          </a:p>
          <a:p>
            <a:pPr marL="0">
              <a:buNone/>
            </a:pPr>
            <a:r>
              <a:rPr lang="ru-RU" sz="3500" b="1" dirty="0" smtClean="0">
                <a:latin typeface="Calibri Light" pitchFamily="34" charset="0"/>
              </a:rPr>
              <a:t>Метапредметными</a:t>
            </a:r>
            <a:r>
              <a:rPr lang="ru-RU" dirty="0" smtClean="0">
                <a:latin typeface="Calibri Light" pitchFamily="34" charset="0"/>
              </a:rPr>
              <a:t> результатами освоения учащимися содержания программы по физической культуре являются следующие умения:</a:t>
            </a:r>
          </a:p>
          <a:p>
            <a:pPr marL="0"/>
            <a:r>
              <a:rPr lang="ru-RU" dirty="0" smtClean="0">
                <a:latin typeface="Calibri Light" pitchFamily="34" charset="0"/>
              </a:rPr>
              <a:t>- характеризовать явления (действия и поступки), давать им объективную оценку на основе освоенных знаний и имеющегося опыта;</a:t>
            </a:r>
          </a:p>
          <a:p>
            <a:pPr marL="0"/>
            <a:r>
              <a:rPr lang="ru-RU" dirty="0" smtClean="0">
                <a:latin typeface="Calibri Light" pitchFamily="34" charset="0"/>
              </a:rPr>
              <a:t>- находить ошибки при выполнении учебных заданий, отбирать способы их исправления;</a:t>
            </a:r>
          </a:p>
          <a:p>
            <a:pPr marL="0"/>
            <a:r>
              <a:rPr lang="ru-RU" dirty="0" smtClean="0">
                <a:latin typeface="Calibri Light" pitchFamily="34" charset="0"/>
              </a:rPr>
              <a:t>- общаться и взаимодействовать со сверстниками на принципах взаимоуважения и взаимопомощи, дружбы и толерантности;</a:t>
            </a:r>
          </a:p>
          <a:p>
            <a:pPr marL="0"/>
            <a:r>
              <a:rPr lang="ru-RU" dirty="0" smtClean="0">
                <a:latin typeface="Calibri Light" pitchFamily="34" charset="0"/>
              </a:rPr>
              <a:t>- обеспечивать защиту и сохранность природы во время активного отдыха и занятий физической культурой;</a:t>
            </a:r>
          </a:p>
          <a:p>
            <a:pPr marL="0"/>
            <a:r>
              <a:rPr lang="ru-RU" dirty="0" smtClean="0">
                <a:latin typeface="Calibri Light" pitchFamily="34" charset="0"/>
              </a:rPr>
              <a:t>- организовывать самостоятельную деятельность с учётом требований её безопасности, сохранности инвентаря и оборудования, организации места занятий;</a:t>
            </a:r>
          </a:p>
          <a:p>
            <a:pPr marL="0"/>
            <a:r>
              <a:rPr lang="ru-RU" dirty="0" smtClean="0">
                <a:latin typeface="Calibri Light" pitchFamily="34" charset="0"/>
              </a:rPr>
              <a:t>- планировать собственную деятельность, распределять нагрузку и отдых в процессе ее выполнения;</a:t>
            </a:r>
          </a:p>
          <a:p>
            <a:pPr marL="0"/>
            <a:r>
              <a:rPr lang="ru-RU" dirty="0" smtClean="0">
                <a:latin typeface="Calibri Light" pitchFamily="34" charset="0"/>
              </a:rPr>
              <a:t>- анализировать и объективно оценивать результаты собственного труда, находить возможности и способы их улучшения;</a:t>
            </a:r>
          </a:p>
          <a:p>
            <a:pPr marL="0"/>
            <a:r>
              <a:rPr lang="ru-RU" dirty="0" smtClean="0">
                <a:latin typeface="Calibri Light" pitchFamily="34" charset="0"/>
              </a:rPr>
              <a:t>- видеть красоту движений, выделять и обосновывать эстетические признаки в движениях и передвижениях человека;</a:t>
            </a:r>
          </a:p>
          <a:p>
            <a:pPr marL="0"/>
            <a:r>
              <a:rPr lang="ru-RU" dirty="0" smtClean="0">
                <a:latin typeface="Calibri Light" pitchFamily="34" charset="0"/>
              </a:rPr>
              <a:t>- оценивать красоту телосложения и осанки, сравнивать их с эталонными образцами;</a:t>
            </a:r>
          </a:p>
          <a:p>
            <a:pPr marL="0"/>
            <a:r>
              <a:rPr lang="ru-RU" dirty="0" smtClean="0">
                <a:latin typeface="Calibri Light" pitchFamily="34" charset="0"/>
              </a:rPr>
              <a:t>- управлять эмоциями при общении со сверстниками и взрослыми, сохранять хладнокровие, сдержанность, рассудительность;</a:t>
            </a:r>
          </a:p>
          <a:p>
            <a:pPr marL="0"/>
            <a:r>
              <a:rPr lang="ru-RU" dirty="0" smtClean="0">
                <a:latin typeface="Calibri Light" pitchFamily="34" charset="0"/>
              </a:rPr>
              <a:t>- технически правильно выполнять двигательные действия из базовых видов спорта, использовать их в игровой и соревновательной деятельности.</a:t>
            </a:r>
          </a:p>
          <a:p>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187624" y="260648"/>
            <a:ext cx="7746064" cy="5616624"/>
          </a:xfrm>
        </p:spPr>
        <p:txBody>
          <a:bodyPr>
            <a:normAutofit fontScale="47500" lnSpcReduction="20000"/>
          </a:bodyPr>
          <a:lstStyle/>
          <a:p>
            <a:pPr marL="0">
              <a:buNone/>
            </a:pPr>
            <a:r>
              <a:rPr lang="ru-RU" b="1" dirty="0" smtClean="0">
                <a:latin typeface="Calibri Light" pitchFamily="34" charset="0"/>
              </a:rPr>
              <a:t>Предметными</a:t>
            </a:r>
            <a:r>
              <a:rPr lang="ru-RU" dirty="0" smtClean="0">
                <a:latin typeface="Calibri Light" pitchFamily="34" charset="0"/>
              </a:rPr>
              <a:t> результатами освоения учащимися содержания программы по физической культуре являются следующие умения:</a:t>
            </a:r>
          </a:p>
          <a:p>
            <a:pPr marL="0"/>
            <a:r>
              <a:rPr lang="ru-RU" dirty="0" smtClean="0">
                <a:latin typeface="Calibri Light" pitchFamily="34" charset="0"/>
              </a:rPr>
              <a:t>- планировать занятия физическими упражнениями в режиме дня, организовывать отдых и досуг с использованием средств физической культуры;</a:t>
            </a:r>
          </a:p>
          <a:p>
            <a:pPr marL="0"/>
            <a:r>
              <a:rPr lang="ru-RU" dirty="0" smtClean="0">
                <a:latin typeface="Calibri Light" pitchFamily="34" charset="0"/>
              </a:rPr>
              <a:t>- излагать факты истории развития физической культуры, характеризовать её роль и значение в жизнедеятельности человека, связь с трудовой и военной деятельностью;</a:t>
            </a:r>
          </a:p>
          <a:p>
            <a:pPr marL="0"/>
            <a:r>
              <a:rPr lang="ru-RU" dirty="0" smtClean="0">
                <a:latin typeface="Calibri Light" pitchFamily="34" charset="0"/>
              </a:rPr>
              <a:t>- представлять физическую культуру как средство укрепления здоровья, физического развития и физической подготовки человека;</a:t>
            </a:r>
          </a:p>
          <a:p>
            <a:pPr marL="0"/>
            <a:r>
              <a:rPr lang="ru-RU" dirty="0" smtClean="0">
                <a:latin typeface="Calibri Light" pitchFamily="34" charset="0"/>
              </a:rPr>
              <a:t>- бережно обращаться с инвентарём и оборудованием, соблюдать требования техники безопасности к местам проведения;</a:t>
            </a:r>
          </a:p>
          <a:p>
            <a:pPr marL="0"/>
            <a:r>
              <a:rPr lang="ru-RU" dirty="0" smtClean="0">
                <a:latin typeface="Calibri Light" pitchFamily="34" charset="0"/>
              </a:rPr>
              <a:t>- организовывать и проводить занятия физической культурой с разной целевой направленностью, подбирать для них физические упражнения и выполнять их с заданной дозировкой нагрузки;</a:t>
            </a:r>
          </a:p>
          <a:p>
            <a:pPr marL="0"/>
            <a:r>
              <a:rPr lang="ru-RU" dirty="0" smtClean="0">
                <a:latin typeface="Calibri Light" pitchFamily="34" charset="0"/>
              </a:rPr>
              <a:t>- в доступной форме объяснять правила (технику) выполнения двигательных действий, анализировать и находить ошибки, эффективно их исправлять;</a:t>
            </a:r>
          </a:p>
          <a:p>
            <a:pPr marL="0"/>
            <a:r>
              <a:rPr lang="ru-RU" dirty="0" smtClean="0">
                <a:latin typeface="Calibri Light" pitchFamily="34" charset="0"/>
              </a:rPr>
              <a:t>- подавать строевые команды, вести подсчёт при выполнении </a:t>
            </a:r>
            <a:r>
              <a:rPr lang="ru-RU" dirty="0" err="1" smtClean="0">
                <a:latin typeface="Calibri Light" pitchFamily="34" charset="0"/>
              </a:rPr>
              <a:t>общеразвивающих</a:t>
            </a:r>
            <a:r>
              <a:rPr lang="ru-RU" dirty="0" smtClean="0">
                <a:latin typeface="Calibri Light" pitchFamily="34" charset="0"/>
              </a:rPr>
              <a:t> упражнений;</a:t>
            </a:r>
          </a:p>
          <a:p>
            <a:pPr marL="0"/>
            <a:r>
              <a:rPr lang="ru-RU" dirty="0" smtClean="0">
                <a:latin typeface="Calibri Light" pitchFamily="34" charset="0"/>
              </a:rPr>
              <a:t>- находить отличительные особенности в выполнении двигательного действия разными учениками, выделять отличительные признаки и элементы;</a:t>
            </a:r>
          </a:p>
          <a:p>
            <a:pPr marL="0"/>
            <a:r>
              <a:rPr lang="ru-RU" dirty="0" smtClean="0">
                <a:latin typeface="Calibri Light" pitchFamily="34" charset="0"/>
              </a:rPr>
              <a:t>- выполнять акробатические и гимнастические комбинации на необходимом техничном уровне, характеризовать признаки техничного исполнения;</a:t>
            </a:r>
          </a:p>
          <a:p>
            <a:pPr marL="0"/>
            <a:r>
              <a:rPr lang="ru-RU" dirty="0" smtClean="0">
                <a:latin typeface="Calibri Light" pitchFamily="34" charset="0"/>
              </a:rPr>
              <a:t>- выполнять технические действия из базовых видов спорта, применять их в игровой и соревновательной деятельности;</a:t>
            </a:r>
          </a:p>
          <a:p>
            <a:pPr marL="0"/>
            <a:r>
              <a:rPr lang="ru-RU" dirty="0" smtClean="0">
                <a:latin typeface="Calibri Light" pitchFamily="34" charset="0"/>
              </a:rPr>
              <a:t>- применять жизненно важные двигательные навыки и умения различными способами, в различных изменяющихся, вариативных условий.</a:t>
            </a:r>
          </a:p>
          <a:p>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87624" y="188640"/>
            <a:ext cx="7498080" cy="490066"/>
          </a:xfrm>
        </p:spPr>
        <p:txBody>
          <a:bodyPr>
            <a:normAutofit/>
          </a:bodyPr>
          <a:lstStyle/>
          <a:p>
            <a:r>
              <a:rPr lang="ru-RU" sz="2400" b="1" dirty="0" smtClean="0">
                <a:effectLst/>
                <a:latin typeface="Calibri Light" pitchFamily="34" charset="0"/>
              </a:rPr>
              <a:t>Планируемые результаты</a:t>
            </a:r>
            <a:endParaRPr lang="ru-RU" sz="2400" dirty="0">
              <a:effectLst/>
              <a:latin typeface="Calibri Light" pitchFamily="34" charset="0"/>
            </a:endParaRPr>
          </a:p>
        </p:txBody>
      </p:sp>
      <p:sp>
        <p:nvSpPr>
          <p:cNvPr id="3" name="Содержимое 2"/>
          <p:cNvSpPr>
            <a:spLocks noGrp="1"/>
          </p:cNvSpPr>
          <p:nvPr>
            <p:ph idx="1"/>
          </p:nvPr>
        </p:nvSpPr>
        <p:spPr>
          <a:xfrm>
            <a:off x="1187624" y="836712"/>
            <a:ext cx="7746064" cy="2592288"/>
          </a:xfrm>
        </p:spPr>
        <p:txBody>
          <a:bodyPr>
            <a:normAutofit fontScale="55000" lnSpcReduction="20000"/>
          </a:bodyPr>
          <a:lstStyle/>
          <a:p>
            <a:pPr marL="0">
              <a:buNone/>
            </a:pPr>
            <a:r>
              <a:rPr lang="ru-RU" sz="2200" b="1" dirty="0" smtClean="0">
                <a:latin typeface="Calibri Light" pitchFamily="34" charset="0"/>
              </a:rPr>
              <a:t>Ученик научится:</a:t>
            </a:r>
            <a:endParaRPr lang="ru-RU" sz="2200" dirty="0" smtClean="0">
              <a:latin typeface="Calibri Light" pitchFamily="34" charset="0"/>
            </a:endParaRPr>
          </a:p>
          <a:p>
            <a:pPr marL="0"/>
            <a:r>
              <a:rPr lang="ru-RU" sz="2200" dirty="0" smtClean="0">
                <a:latin typeface="Calibri Light" pitchFamily="34" charset="0"/>
              </a:rPr>
              <a:t>понимать роль и значение регулярных занятий физическими упражнениями для укрепления здоровья человека;</a:t>
            </a:r>
          </a:p>
          <a:p>
            <a:pPr marL="0"/>
            <a:r>
              <a:rPr lang="ru-RU" sz="2200" dirty="0" smtClean="0">
                <a:latin typeface="Calibri Light" pitchFamily="34" charset="0"/>
              </a:rPr>
              <a:t>правилам и последовательности выполнения упражнений утренней гимнастики, физкультминуток, физкультпауз, простейших комплексов для развития физических качеств и формирования правильной осанки; в комплексах по профилактике остроты зрения и дыхательной гимнастики</a:t>
            </a:r>
            <a:r>
              <a:rPr lang="ru-RU" sz="2200" dirty="0" smtClean="0">
                <a:latin typeface="Calibri Light" pitchFamily="34" charset="0"/>
              </a:rPr>
              <a:t>.</a:t>
            </a:r>
          </a:p>
          <a:p>
            <a:pPr marL="0">
              <a:buNone/>
            </a:pPr>
            <a:endParaRPr lang="ru-RU" sz="2200" dirty="0" smtClean="0">
              <a:latin typeface="Calibri Light" pitchFamily="34" charset="0"/>
            </a:endParaRPr>
          </a:p>
          <a:p>
            <a:pPr marL="0">
              <a:buNone/>
            </a:pPr>
            <a:r>
              <a:rPr lang="ru-RU" sz="2200" b="1" dirty="0" smtClean="0">
                <a:latin typeface="Calibri Light" pitchFamily="34" charset="0"/>
              </a:rPr>
              <a:t>Получит возможность научиться:</a:t>
            </a:r>
            <a:endParaRPr lang="ru-RU" sz="2200" dirty="0" smtClean="0">
              <a:latin typeface="Calibri Light" pitchFamily="34" charset="0"/>
            </a:endParaRPr>
          </a:p>
          <a:p>
            <a:pPr marL="0"/>
            <a:r>
              <a:rPr lang="ru-RU" sz="2200" dirty="0" smtClean="0">
                <a:latin typeface="Calibri Light" pitchFamily="34" charset="0"/>
              </a:rPr>
              <a:t>передвигаться различными способами (ходьба, бег, прыжки) в различных условиях;</a:t>
            </a:r>
          </a:p>
          <a:p>
            <a:pPr marL="0"/>
            <a:r>
              <a:rPr lang="ru-RU" sz="2200" dirty="0" smtClean="0">
                <a:latin typeface="Calibri Light" pitchFamily="34" charset="0"/>
              </a:rPr>
              <a:t>выполнять акробатические и гимнастические упражнения;</a:t>
            </a:r>
          </a:p>
          <a:p>
            <a:pPr marL="0"/>
            <a:r>
              <a:rPr lang="ru-RU" sz="2200" dirty="0" smtClean="0">
                <a:latin typeface="Calibri Light" pitchFamily="34" charset="0"/>
              </a:rPr>
              <a:t>выполнять </a:t>
            </a:r>
            <a:r>
              <a:rPr lang="ru-RU" sz="2200" dirty="0" err="1" smtClean="0">
                <a:latin typeface="Calibri Light" pitchFamily="34" charset="0"/>
              </a:rPr>
              <a:t>общеразвивающие</a:t>
            </a:r>
            <a:r>
              <a:rPr lang="ru-RU" sz="2200" dirty="0" smtClean="0">
                <a:latin typeface="Calibri Light" pitchFamily="34" charset="0"/>
              </a:rPr>
              <a:t> упражнения (с предметами и без предметов) для развития основных физических качеств (силы, быстроты, гибкости, ловкости, координации и выносливости);</a:t>
            </a:r>
          </a:p>
          <a:p>
            <a:pPr marL="0"/>
            <a:r>
              <a:rPr lang="ru-RU" sz="2200" dirty="0" smtClean="0">
                <a:latin typeface="Calibri Light" pitchFamily="34" charset="0"/>
              </a:rPr>
              <a:t>осуществлять индивидуальные и групповые действия в подвижных играх.</a:t>
            </a:r>
          </a:p>
          <a:p>
            <a:endParaRPr lang="ru-RU" dirty="0"/>
          </a:p>
        </p:txBody>
      </p:sp>
      <p:pic>
        <p:nvPicPr>
          <p:cNvPr id="4" name="Рисунок 3" descr="6c22fec441c293875caa3d3cfc44b96a.jpg"/>
          <p:cNvPicPr>
            <a:picLocks noChangeAspect="1"/>
          </p:cNvPicPr>
          <p:nvPr/>
        </p:nvPicPr>
        <p:blipFill>
          <a:blip r:embed="rId2" cstate="print"/>
          <a:stretch>
            <a:fillRect/>
          </a:stretch>
        </p:blipFill>
        <p:spPr>
          <a:xfrm>
            <a:off x="4283968" y="3573016"/>
            <a:ext cx="4641453" cy="3098031"/>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115616" y="188640"/>
            <a:ext cx="7818072" cy="6480720"/>
          </a:xfrm>
        </p:spPr>
        <p:txBody>
          <a:bodyPr>
            <a:normAutofit fontScale="32500" lnSpcReduction="20000"/>
          </a:bodyPr>
          <a:lstStyle/>
          <a:p>
            <a:pPr marL="0">
              <a:buNone/>
            </a:pPr>
            <a:r>
              <a:rPr lang="ru-RU" sz="3700" dirty="0" smtClean="0">
                <a:latin typeface="Calibri Light" pitchFamily="34" charset="0"/>
              </a:rPr>
              <a:t>По окончании изучения курса «Физическая культура» </a:t>
            </a:r>
            <a:r>
              <a:rPr lang="ru-RU" sz="4900" b="1" dirty="0" smtClean="0">
                <a:latin typeface="Calibri Light" pitchFamily="34" charset="0"/>
              </a:rPr>
              <a:t>в 3 классе</a:t>
            </a:r>
            <a:r>
              <a:rPr lang="ru-RU" sz="4900" dirty="0" smtClean="0">
                <a:latin typeface="Calibri Light" pitchFamily="34" charset="0"/>
              </a:rPr>
              <a:t> </a:t>
            </a:r>
            <a:r>
              <a:rPr lang="ru-RU" sz="3700" dirty="0" smtClean="0">
                <a:latin typeface="Calibri Light" pitchFamily="34" charset="0"/>
              </a:rPr>
              <a:t> должны </a:t>
            </a:r>
            <a:r>
              <a:rPr lang="ru-RU" sz="3700" dirty="0" smtClean="0">
                <a:latin typeface="Calibri Light" pitchFamily="34" charset="0"/>
              </a:rPr>
              <a:t>быть достигнуты определённые результаты.</a:t>
            </a:r>
          </a:p>
          <a:p>
            <a:pPr marL="0"/>
            <a:r>
              <a:rPr lang="ru-RU" sz="3700" b="1" dirty="0" smtClean="0">
                <a:latin typeface="Calibri Light" pitchFamily="34" charset="0"/>
              </a:rPr>
              <a:t>Личностные</a:t>
            </a:r>
            <a:r>
              <a:rPr lang="ru-RU" sz="3700" dirty="0" smtClean="0">
                <a:latin typeface="Calibri Light" pitchFamily="34" charset="0"/>
              </a:rPr>
              <a:t> </a:t>
            </a:r>
            <a:r>
              <a:rPr lang="ru-RU" sz="3700" dirty="0" smtClean="0">
                <a:latin typeface="Calibri Light" pitchFamily="34" charset="0"/>
              </a:rPr>
              <a:t> результаты </a:t>
            </a:r>
            <a:r>
              <a:rPr lang="ru-RU" sz="3700" dirty="0" smtClean="0">
                <a:latin typeface="Calibri Light" pitchFamily="34" charset="0"/>
              </a:rPr>
              <a:t>включают готовность и способность учащихся к саморазвитию, </a:t>
            </a:r>
            <a:r>
              <a:rPr lang="ru-RU" sz="3700" dirty="0" err="1" smtClean="0">
                <a:latin typeface="Calibri Light" pitchFamily="34" charset="0"/>
              </a:rPr>
              <a:t>сформированность</a:t>
            </a:r>
            <a:r>
              <a:rPr lang="ru-RU" sz="3700" dirty="0" smtClean="0">
                <a:latin typeface="Calibri Light" pitchFamily="34" charset="0"/>
              </a:rPr>
              <a:t> мотивации к обучению и познанию, ценностно-смысловые установки и отражают:</a:t>
            </a:r>
          </a:p>
          <a:p>
            <a:pPr marL="0"/>
            <a:r>
              <a:rPr lang="ru-RU" sz="3700" dirty="0" smtClean="0">
                <a:latin typeface="Calibri Light" pitchFamily="34" charset="0"/>
              </a:rPr>
              <a:t>— формирование чувства гордости за свою Родину, формирование ценностей многонационального российского общества;</a:t>
            </a:r>
          </a:p>
          <a:p>
            <a:pPr marL="0"/>
            <a:r>
              <a:rPr lang="ru-RU" sz="3700" dirty="0" smtClean="0">
                <a:latin typeface="Calibri Light" pitchFamily="34" charset="0"/>
              </a:rPr>
              <a:t>— формирование уважительного  отношения  к иному  мнению, истории и культуре других народов;</a:t>
            </a:r>
          </a:p>
          <a:p>
            <a:pPr marL="0"/>
            <a:r>
              <a:rPr lang="ru-RU" sz="3700" dirty="0" smtClean="0">
                <a:latin typeface="Calibri Light" pitchFamily="34" charset="0"/>
              </a:rPr>
              <a:t>— развитие мотивов учебной деятельности и формирование личностного смысла учения;</a:t>
            </a:r>
          </a:p>
          <a:p>
            <a:pPr marL="0"/>
            <a:r>
              <a:rPr lang="ru-RU" sz="3700" dirty="0" smtClean="0">
                <a:latin typeface="Calibri Light" pitchFamily="34" charset="0"/>
              </a:rPr>
              <a:t>— развитие самостоятельности и личной ответственности за свои поступки на основе представлений о нравственных нормах, социальной справедливости и свободе;</a:t>
            </a:r>
          </a:p>
          <a:p>
            <a:pPr marL="0"/>
            <a:r>
              <a:rPr lang="ru-RU" sz="3700" dirty="0" smtClean="0">
                <a:latin typeface="Calibri Light" pitchFamily="34" charset="0"/>
              </a:rPr>
              <a:t>— формирование эстетических потребностей, ценностей и чувств;</a:t>
            </a:r>
          </a:p>
          <a:p>
            <a:pPr marL="0"/>
            <a:r>
              <a:rPr lang="ru-RU" sz="3700" dirty="0" smtClean="0">
                <a:latin typeface="Calibri Light" pitchFamily="34" charset="0"/>
              </a:rPr>
              <a:t>— развитие этических качеств, доброжелательности и эмоционально-нравственной отзывчивости,  понимания  и сопереживания чувствам других людей;</a:t>
            </a:r>
          </a:p>
          <a:p>
            <a:pPr marL="0"/>
            <a:r>
              <a:rPr lang="ru-RU" sz="3700" dirty="0" smtClean="0">
                <a:latin typeface="Calibri Light" pitchFamily="34" charset="0"/>
              </a:rPr>
              <a:t>— развитие навыков сотрудничества со взрослыми и сверстниками, умения не создавать конфликтов и находить выходы из спорных ситуаций;</a:t>
            </a:r>
          </a:p>
          <a:p>
            <a:pPr marL="0"/>
            <a:r>
              <a:rPr lang="ru-RU" sz="3700" dirty="0" smtClean="0">
                <a:latin typeface="Calibri Light" pitchFamily="34" charset="0"/>
              </a:rPr>
              <a:t>— формирование установки на безопасный, здоровый образ жизни.</a:t>
            </a:r>
          </a:p>
          <a:p>
            <a:pPr marL="0">
              <a:buNone/>
            </a:pPr>
            <a:r>
              <a:rPr lang="ru-RU" sz="3700" b="1" dirty="0" smtClean="0">
                <a:latin typeface="Calibri Light" pitchFamily="34" charset="0"/>
              </a:rPr>
              <a:t>Метапредметные</a:t>
            </a:r>
            <a:r>
              <a:rPr lang="ru-RU" sz="3700" dirty="0" smtClean="0">
                <a:latin typeface="Calibri Light" pitchFamily="34" charset="0"/>
              </a:rPr>
              <a:t> </a:t>
            </a:r>
            <a:r>
              <a:rPr lang="ru-RU" sz="3700" dirty="0" smtClean="0">
                <a:latin typeface="Calibri Light" pitchFamily="34" charset="0"/>
              </a:rPr>
              <a:t> результаты </a:t>
            </a:r>
            <a:r>
              <a:rPr lang="ru-RU" sz="3700" dirty="0" smtClean="0">
                <a:latin typeface="Calibri Light" pitchFamily="34" charset="0"/>
              </a:rPr>
              <a:t>включают освоенные школьниками универсальные учебные действия (познавательные, регулятивные, коммуникативные), которые обеспечивают овладение ключевыми компетенциями, составляющими основу умения учиться, </a:t>
            </a:r>
            <a:r>
              <a:rPr lang="ru-RU" sz="3700" dirty="0" err="1" smtClean="0">
                <a:latin typeface="Calibri Light" pitchFamily="34" charset="0"/>
              </a:rPr>
              <a:t>межпредметные</a:t>
            </a:r>
            <a:r>
              <a:rPr lang="ru-RU" sz="3700" dirty="0" smtClean="0">
                <a:latin typeface="Calibri Light" pitchFamily="34" charset="0"/>
              </a:rPr>
              <a:t> понятия и отражают:</a:t>
            </a:r>
          </a:p>
          <a:p>
            <a:pPr marL="0"/>
            <a:r>
              <a:rPr lang="ru-RU" sz="3700" dirty="0" smtClean="0">
                <a:latin typeface="Calibri Light" pitchFamily="34" charset="0"/>
              </a:rPr>
              <a:t>— овладение способностью принимать и сохранять цели и задачи учебной деятельности, поиска средств её осуществления;</a:t>
            </a:r>
          </a:p>
          <a:p>
            <a:pPr marL="0"/>
            <a:r>
              <a:rPr lang="ru-RU" sz="3700" dirty="0" smtClean="0">
                <a:latin typeface="Calibri Light" pitchFamily="34" charset="0"/>
              </a:rPr>
              <a:t>— формирование умения планировать, контролировать и оценивать учебные действия в соответствии с поставленной задачей и условиями её реализации; определять наиболее эффективные способы достижения результата;</a:t>
            </a:r>
          </a:p>
          <a:p>
            <a:pPr marL="0"/>
            <a:r>
              <a:rPr lang="ru-RU" sz="3700" dirty="0" smtClean="0">
                <a:latin typeface="Calibri Light" pitchFamily="34" charset="0"/>
              </a:rPr>
              <a:t>— формирование  умения  понимать  причины  </a:t>
            </a:r>
            <a:r>
              <a:rPr lang="ru-RU" sz="3700" dirty="0" smtClean="0">
                <a:latin typeface="Calibri Light" pitchFamily="34" charset="0"/>
              </a:rPr>
              <a:t>успеха/неуспеха учебной</a:t>
            </a:r>
            <a:r>
              <a:rPr lang="ru-RU" sz="3700" dirty="0" smtClean="0">
                <a:latin typeface="Calibri Light" pitchFamily="34" charset="0"/>
              </a:rPr>
              <a:t>   деятельности   и   способности   конструктивно действовать даже в ситуациях неуспеха;</a:t>
            </a:r>
          </a:p>
          <a:p>
            <a:pPr marL="0"/>
            <a:r>
              <a:rPr lang="ru-RU" sz="3700" dirty="0" smtClean="0">
                <a:latin typeface="Calibri Light" pitchFamily="34" charset="0"/>
              </a:rPr>
              <a:t>— определение   общей   цели   и   путей   её   достижения;   умение договариваться о распределении функций и ролей в совместной деятельности; осуществлять взаимный контроль в совместной деятельности, адекватно оценивать собственное поведение и поведение окружающих;</a:t>
            </a:r>
          </a:p>
          <a:p>
            <a:pPr marL="0"/>
            <a:r>
              <a:rPr lang="ru-RU" sz="3700" dirty="0" smtClean="0">
                <a:latin typeface="Calibri Light" pitchFamily="34" charset="0"/>
              </a:rPr>
              <a:t>— готовность конструктивно разрешать конфликты посредством учёта интересов сторон и сотрудничества;</a:t>
            </a:r>
          </a:p>
          <a:p>
            <a:pPr marL="0"/>
            <a:r>
              <a:rPr lang="ru-RU" sz="3700" dirty="0" smtClean="0">
                <a:latin typeface="Calibri Light" pitchFamily="34" charset="0"/>
              </a:rPr>
              <a:t>— овладение базовыми предметными и </a:t>
            </a:r>
            <a:r>
              <a:rPr lang="ru-RU" sz="3700" dirty="0" err="1" smtClean="0">
                <a:latin typeface="Calibri Light" pitchFamily="34" charset="0"/>
              </a:rPr>
              <a:t>межпредметными</a:t>
            </a:r>
            <a:r>
              <a:rPr lang="ru-RU" sz="3700" dirty="0" smtClean="0">
                <a:latin typeface="Calibri Light" pitchFamily="34" charset="0"/>
              </a:rPr>
              <a:t> понятиями, отражающими существенные связи и отношения между объектами и процессами.</a:t>
            </a:r>
          </a:p>
          <a:p>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115616" y="188640"/>
            <a:ext cx="7818072" cy="6480720"/>
          </a:xfrm>
        </p:spPr>
        <p:txBody>
          <a:bodyPr>
            <a:normAutofit fontScale="55000" lnSpcReduction="20000"/>
          </a:bodyPr>
          <a:lstStyle/>
          <a:p>
            <a:pPr marL="0">
              <a:buNone/>
            </a:pPr>
            <a:r>
              <a:rPr lang="ru-RU" b="1" dirty="0" smtClean="0">
                <a:latin typeface="Calibri Light" pitchFamily="34" charset="0"/>
              </a:rPr>
              <a:t>Предметные</a:t>
            </a:r>
            <a:r>
              <a:rPr lang="ru-RU" dirty="0" smtClean="0">
                <a:latin typeface="Calibri Light" pitchFamily="34" charset="0"/>
              </a:rPr>
              <a:t> результаты включают освоенный школьниками в процессе изучения данного предмета опыт деятельности по получению нового знания, его преобразованию, применению и отражают:</a:t>
            </a:r>
          </a:p>
          <a:p>
            <a:pPr marL="0"/>
            <a:r>
              <a:rPr lang="ru-RU" dirty="0" smtClean="0">
                <a:latin typeface="Calibri Light" pitchFamily="34" charset="0"/>
              </a:rPr>
              <a:t>— формирование   первоначальных   представлений   о   значении физической культуры для укрепления здоровья человека (физического, социального и психологического), о её позитивном влиянии на развитие человека (физическое, интеллектуальное, эмоциональное, социальное), о физической культуре и здоровье как факторах успешной учёбы и социализации;</a:t>
            </a:r>
          </a:p>
          <a:p>
            <a:pPr marL="0"/>
            <a:r>
              <a:rPr lang="ru-RU" dirty="0" smtClean="0">
                <a:latin typeface="Calibri Light" pitchFamily="34" charset="0"/>
              </a:rPr>
              <a:t>— овладение    умениями    организовать    здоровьесберегающую жизнедеятельность (режим дня, утренняя зарядка, оздоровительные мероприятия, подвижные игры и т. д.);</a:t>
            </a:r>
          </a:p>
          <a:p>
            <a:pPr marL="0"/>
            <a:r>
              <a:rPr lang="ru-RU" dirty="0" smtClean="0">
                <a:latin typeface="Calibri Light" pitchFamily="34" charset="0"/>
              </a:rPr>
              <a:t>— формирование навыка систематического наблюдения за своим физическим состоянием, величиной физических нагрузок, данными мониторинга здоровья (длины и массы тела и др.), показателями основных физических качеств (силы, быстроты, выносливости, координации, гибкости);</a:t>
            </a:r>
          </a:p>
          <a:p>
            <a:pPr marL="0"/>
            <a:r>
              <a:rPr lang="ru-RU" dirty="0" smtClean="0">
                <a:latin typeface="Calibri Light" pitchFamily="34" charset="0"/>
              </a:rPr>
              <a:t>—  взаимодействие со сверстниками по правилам проведения подвижных игр и соревнований;</a:t>
            </a:r>
          </a:p>
          <a:p>
            <a:pPr marL="0"/>
            <a:r>
              <a:rPr lang="ru-RU" dirty="0" smtClean="0">
                <a:latin typeface="Calibri Light" pitchFamily="34" charset="0"/>
              </a:rPr>
              <a:t>— выполнение   простейших   акробатических   и   гимнастических комбинаций на высоком качественном уровне; характеристику признаков техничного исполнения;</a:t>
            </a:r>
          </a:p>
          <a:p>
            <a:pPr marL="0"/>
            <a:r>
              <a:rPr lang="ru-RU" dirty="0" smtClean="0">
                <a:latin typeface="Calibri Light" pitchFamily="34" charset="0"/>
              </a:rPr>
              <a:t>— выполнение технических действий из базовых видов спорта; применение их в игровой и соревновательной деятельности.</a:t>
            </a:r>
          </a:p>
          <a:p>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87624" y="116632"/>
            <a:ext cx="7498080" cy="1143000"/>
          </a:xfrm>
        </p:spPr>
        <p:txBody>
          <a:bodyPr>
            <a:normAutofit/>
          </a:bodyPr>
          <a:lstStyle/>
          <a:p>
            <a:r>
              <a:rPr lang="ru-RU" sz="2400" b="1" dirty="0" smtClean="0">
                <a:effectLst/>
              </a:rPr>
              <a:t>Планируемые результаты</a:t>
            </a:r>
            <a:endParaRPr lang="ru-RU" sz="2400" dirty="0">
              <a:effectLst/>
            </a:endParaRPr>
          </a:p>
        </p:txBody>
      </p:sp>
      <p:sp>
        <p:nvSpPr>
          <p:cNvPr id="3" name="Содержимое 2"/>
          <p:cNvSpPr>
            <a:spLocks noGrp="1"/>
          </p:cNvSpPr>
          <p:nvPr>
            <p:ph idx="1"/>
          </p:nvPr>
        </p:nvSpPr>
        <p:spPr>
          <a:xfrm>
            <a:off x="1187624" y="1052736"/>
            <a:ext cx="7746064" cy="5293568"/>
          </a:xfrm>
        </p:spPr>
        <p:txBody>
          <a:bodyPr>
            <a:normAutofit fontScale="47500" lnSpcReduction="20000"/>
          </a:bodyPr>
          <a:lstStyle/>
          <a:p>
            <a:pPr marL="0">
              <a:buNone/>
            </a:pPr>
            <a:r>
              <a:rPr lang="ru-RU" dirty="0" smtClean="0">
                <a:latin typeface="Calibri Light" pitchFamily="34" charset="0"/>
              </a:rPr>
              <a:t>В результате освоения обязательного минимума содержания учебного предмета «Физическая культура» учащиеся третьего класса должны</a:t>
            </a:r>
          </a:p>
          <a:p>
            <a:pPr marL="0">
              <a:buNone/>
            </a:pPr>
            <a:r>
              <a:rPr lang="ru-RU" b="1" dirty="0" smtClean="0">
                <a:latin typeface="Calibri Light" pitchFamily="34" charset="0"/>
              </a:rPr>
              <a:t>Научится:</a:t>
            </a:r>
            <a:endParaRPr lang="ru-RU" dirty="0" smtClean="0">
              <a:latin typeface="Calibri Light" pitchFamily="34" charset="0"/>
            </a:endParaRPr>
          </a:p>
          <a:p>
            <a:pPr marL="0"/>
            <a:r>
              <a:rPr lang="ru-RU" dirty="0" smtClean="0">
                <a:latin typeface="Calibri Light" pitchFamily="34" charset="0"/>
              </a:rPr>
              <a:t>понимать роль и значение регулярных занятий физическими упражнениями для укрепления здоровья человека;</a:t>
            </a:r>
          </a:p>
          <a:p>
            <a:pPr marL="0"/>
            <a:r>
              <a:rPr lang="ru-RU" dirty="0" smtClean="0">
                <a:latin typeface="Calibri Light" pitchFamily="34" charset="0"/>
              </a:rPr>
              <a:t>правилам и последовательности выполнения упражнений утренней гимнастики, физкультпауз (физкультминуток), простейших комплексов для развития физических качеств</a:t>
            </a:r>
            <a:r>
              <a:rPr lang="ru-RU" dirty="0" smtClean="0">
                <a:latin typeface="Calibri Light" pitchFamily="34" charset="0"/>
              </a:rPr>
              <a:t>;</a:t>
            </a:r>
          </a:p>
          <a:p>
            <a:pPr marL="0">
              <a:buNone/>
            </a:pPr>
            <a:r>
              <a:rPr lang="ru-RU" dirty="0" smtClean="0">
                <a:latin typeface="Calibri Light" pitchFamily="34" charset="0"/>
              </a:rPr>
              <a:t/>
            </a:r>
            <a:br>
              <a:rPr lang="ru-RU" dirty="0" smtClean="0">
                <a:latin typeface="Calibri Light" pitchFamily="34" charset="0"/>
              </a:rPr>
            </a:br>
            <a:r>
              <a:rPr lang="ru-RU" b="1" dirty="0" smtClean="0">
                <a:latin typeface="Calibri Light" pitchFamily="34" charset="0"/>
              </a:rPr>
              <a:t>П</a:t>
            </a:r>
            <a:r>
              <a:rPr lang="ru-RU" b="1" dirty="0" smtClean="0">
                <a:latin typeface="Calibri Light" pitchFamily="34" charset="0"/>
              </a:rPr>
              <a:t>олучит </a:t>
            </a:r>
            <a:r>
              <a:rPr lang="ru-RU" b="1" dirty="0" smtClean="0">
                <a:latin typeface="Calibri Light" pitchFamily="34" charset="0"/>
              </a:rPr>
              <a:t>возможность научиться:</a:t>
            </a:r>
            <a:endParaRPr lang="ru-RU" dirty="0" smtClean="0">
              <a:latin typeface="Calibri Light" pitchFamily="34" charset="0"/>
            </a:endParaRPr>
          </a:p>
          <a:p>
            <a:pPr marL="0"/>
            <a:r>
              <a:rPr lang="ru-RU" dirty="0" smtClean="0">
                <a:latin typeface="Calibri Light" pitchFamily="34" charset="0"/>
              </a:rPr>
              <a:t>передвигаться различными способами (ходьба, бег, прыжки) в различных условиях;</a:t>
            </a:r>
          </a:p>
          <a:p>
            <a:pPr marL="0"/>
            <a:r>
              <a:rPr lang="ru-RU" dirty="0" smtClean="0">
                <a:latin typeface="Calibri Light" pitchFamily="34" charset="0"/>
              </a:rPr>
              <a:t>выполнять простейшие акробатические и гимнастические упражнения;</a:t>
            </a:r>
          </a:p>
          <a:p>
            <a:pPr marL="0"/>
            <a:r>
              <a:rPr lang="ru-RU" dirty="0" smtClean="0">
                <a:latin typeface="Calibri Light" pitchFamily="34" charset="0"/>
              </a:rPr>
              <a:t>выполнять комплексы утренней зарядки и дыхательной гимнастики, упражнения для профилактики нарушений зрения и формирования правильной осанки;</a:t>
            </a:r>
          </a:p>
          <a:p>
            <a:pPr marL="0"/>
            <a:r>
              <a:rPr lang="ru-RU" dirty="0" smtClean="0">
                <a:latin typeface="Calibri Light" pitchFamily="34" charset="0"/>
              </a:rPr>
              <a:t>осуществлять индивидуальные и групповые действия в подвижных играх;</a:t>
            </a:r>
          </a:p>
          <a:p>
            <a:pPr marL="0"/>
            <a:r>
              <a:rPr lang="ru-RU" dirty="0" smtClean="0">
                <a:latin typeface="Calibri Light" pitchFamily="34" charset="0"/>
              </a:rPr>
              <a:t>выполнять </a:t>
            </a:r>
            <a:r>
              <a:rPr lang="ru-RU" dirty="0" err="1" smtClean="0">
                <a:latin typeface="Calibri Light" pitchFamily="34" charset="0"/>
              </a:rPr>
              <a:t>общеразвивающие</a:t>
            </a:r>
            <a:r>
              <a:rPr lang="ru-RU" dirty="0" smtClean="0">
                <a:latin typeface="Calibri Light" pitchFamily="34" charset="0"/>
              </a:rPr>
              <a:t> упражнения (с предметами и без предметов) для развития основных физических качеств (силы, быстроты, гибкости, ловкости, координации и выносливости);</a:t>
            </a:r>
            <a:br>
              <a:rPr lang="ru-RU" dirty="0" smtClean="0">
                <a:latin typeface="Calibri Light" pitchFamily="34" charset="0"/>
              </a:rPr>
            </a:br>
            <a:r>
              <a:rPr lang="ru-RU" b="1" i="1" dirty="0" smtClean="0">
                <a:latin typeface="Calibri Light" pitchFamily="34" charset="0"/>
              </a:rPr>
              <a:t>использовать приобретенные знания и умения в практической деятельности и в жизни:</a:t>
            </a:r>
            <a:endParaRPr lang="ru-RU" dirty="0" smtClean="0">
              <a:latin typeface="Calibri Light" pitchFamily="34" charset="0"/>
            </a:endParaRPr>
          </a:p>
          <a:p>
            <a:pPr marL="0"/>
            <a:r>
              <a:rPr lang="ru-RU" dirty="0" smtClean="0">
                <a:latin typeface="Calibri Light" pitchFamily="34" charset="0"/>
              </a:rPr>
              <a:t>выполнения ежедневной утренней гимнастики, корригирующих упражнений и закаливающих процедур;</a:t>
            </a:r>
          </a:p>
          <a:p>
            <a:pPr marL="0"/>
            <a:r>
              <a:rPr lang="ru-RU" dirty="0" smtClean="0">
                <a:latin typeface="Calibri Light" pitchFamily="34" charset="0"/>
              </a:rPr>
              <a:t>преодоления безопасными способами естественных и искусственных препятствий;</a:t>
            </a:r>
          </a:p>
          <a:p>
            <a:pPr marL="0"/>
            <a:r>
              <a:rPr lang="ru-RU" dirty="0" smtClean="0">
                <a:latin typeface="Calibri Light" pitchFamily="34" charset="0"/>
              </a:rPr>
              <a:t>наблюдения за собственным физическим развитием и физической подготовленностью;</a:t>
            </a:r>
          </a:p>
          <a:p>
            <a:pPr marL="0"/>
            <a:r>
              <a:rPr lang="ru-RU" dirty="0" smtClean="0">
                <a:latin typeface="Calibri Light" pitchFamily="34" charset="0"/>
              </a:rPr>
              <a:t>самостоятельной организации активного отдыха и досуга.</a:t>
            </a:r>
          </a:p>
          <a:p>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115616" y="116632"/>
            <a:ext cx="7920880" cy="6624736"/>
          </a:xfrm>
        </p:spPr>
        <p:txBody>
          <a:bodyPr>
            <a:normAutofit fontScale="40000" lnSpcReduction="20000"/>
          </a:bodyPr>
          <a:lstStyle/>
          <a:p>
            <a:pPr marL="0">
              <a:buNone/>
            </a:pPr>
            <a:r>
              <a:rPr lang="ru-RU" dirty="0" smtClean="0"/>
              <a:t>По окончании изучения курса «Физическая культура»</a:t>
            </a:r>
            <a:r>
              <a:rPr lang="ru-RU" sz="4000" dirty="0" smtClean="0"/>
              <a:t> </a:t>
            </a:r>
            <a:r>
              <a:rPr lang="ru-RU" sz="4000" b="1" dirty="0" smtClean="0"/>
              <a:t>в 4 классе</a:t>
            </a:r>
            <a:r>
              <a:rPr lang="ru-RU" dirty="0" smtClean="0"/>
              <a:t> должны быть достигнуты определённые результаты.</a:t>
            </a:r>
          </a:p>
          <a:p>
            <a:pPr marL="0">
              <a:buNone/>
            </a:pPr>
            <a:r>
              <a:rPr lang="ru-RU" b="1" dirty="0" smtClean="0"/>
              <a:t>Личностными</a:t>
            </a:r>
            <a:r>
              <a:rPr lang="ru-RU" dirty="0" smtClean="0"/>
              <a:t> результатами освоения учащимися содержания программы по физической культуре являются следующие умения:</a:t>
            </a:r>
          </a:p>
          <a:p>
            <a:pPr marL="0"/>
            <a:r>
              <a:rPr lang="ru-RU" dirty="0" smtClean="0"/>
              <a:t>— активно включаться в общение и взаимодействие со сверстниками на принципах уважения и доброжелательности, взаимопомощи и сопереживания;</a:t>
            </a:r>
          </a:p>
          <a:p>
            <a:pPr marL="0"/>
            <a:r>
              <a:rPr lang="ru-RU" dirty="0" smtClean="0"/>
              <a:t>— проявлять положительные качества личности и управлять своими эмоциями в различных (нестандартных) ситуациях и условиях;</a:t>
            </a:r>
          </a:p>
          <a:p>
            <a:pPr marL="0"/>
            <a:r>
              <a:rPr lang="ru-RU" dirty="0" smtClean="0"/>
              <a:t>— проявлять дисциплинированность, трудолюбие и упорство в достижении поставленных целей;</a:t>
            </a:r>
          </a:p>
          <a:p>
            <a:pPr marL="0"/>
            <a:r>
              <a:rPr lang="ru-RU" dirty="0" smtClean="0"/>
              <a:t>— оказывать бескорыстную помощь своим сверстникам, находить с ними общий язык и общие интересы.</a:t>
            </a:r>
          </a:p>
          <a:p>
            <a:pPr marL="0">
              <a:buNone/>
            </a:pPr>
            <a:r>
              <a:rPr lang="ru-RU" b="1" dirty="0" smtClean="0"/>
              <a:t>Метапредметными</a:t>
            </a:r>
            <a:r>
              <a:rPr lang="ru-RU" dirty="0" smtClean="0"/>
              <a:t> результатами освоения учащимися содержания программы по физической культуре являются следующие умения:</a:t>
            </a:r>
          </a:p>
          <a:p>
            <a:pPr marL="0"/>
            <a:r>
              <a:rPr lang="ru-RU" dirty="0" smtClean="0"/>
              <a:t>— характеризовать явления (действия и поступки), давать им объективную оценку на основе освоенных знаний и имеющегося опыта;</a:t>
            </a:r>
          </a:p>
          <a:p>
            <a:pPr marL="0"/>
            <a:r>
              <a:rPr lang="ru-RU" dirty="0" smtClean="0"/>
              <a:t>— находить ошибки при выполнении учебных заданий, отбирать способы их исправления;</a:t>
            </a:r>
          </a:p>
          <a:p>
            <a:pPr marL="0"/>
            <a:r>
              <a:rPr lang="ru-RU" dirty="0" smtClean="0"/>
              <a:t>— общаться и взаимодействовать со сверстниками на принципах взаимоуважения и взаимопомощи, дружбы и толерантности;</a:t>
            </a:r>
          </a:p>
          <a:p>
            <a:pPr marL="0"/>
            <a:r>
              <a:rPr lang="ru-RU" dirty="0" smtClean="0"/>
              <a:t>— обеспечивать защиту и сохранность природы во время активного отдыха и занятий физической культурой; — организовывать самостоятельную деятельность с учетом требований ее безопасности, сохранности инвентаря и оборудования, организации места занятий;</a:t>
            </a:r>
          </a:p>
          <a:p>
            <a:pPr marL="0"/>
            <a:r>
              <a:rPr lang="ru-RU" dirty="0" smtClean="0"/>
              <a:t>— планировать собственную деятельность, распределять нагрузку и отдых в процессе ее выполнения;</a:t>
            </a:r>
          </a:p>
          <a:p>
            <a:pPr marL="0"/>
            <a:r>
              <a:rPr lang="ru-RU" dirty="0" smtClean="0"/>
              <a:t>— анализировать и объективно оценивать результаты собственного труда, находить возможности и способы их улучшения;</a:t>
            </a:r>
          </a:p>
          <a:p>
            <a:pPr marL="0"/>
            <a:r>
              <a:rPr lang="ru-RU" dirty="0" smtClean="0"/>
              <a:t>— видеть красоту движений, выделять и обосновывать эстетические признаки в движениях и передвижениях человека;</a:t>
            </a:r>
          </a:p>
          <a:p>
            <a:pPr marL="0"/>
            <a:r>
              <a:rPr lang="ru-RU" dirty="0" smtClean="0"/>
              <a:t>— оценивать красоту телосложения и осанки, сравнивать их с эталонными образцами;</a:t>
            </a:r>
          </a:p>
          <a:p>
            <a:pPr marL="0"/>
            <a:r>
              <a:rPr lang="ru-RU" dirty="0" smtClean="0"/>
              <a:t>— управлять эмоциями при общении со сверстниками и взрослыми, сохранять хладнокровие, сдержанность, рассудительность;</a:t>
            </a:r>
          </a:p>
          <a:p>
            <a:pPr marL="0"/>
            <a:r>
              <a:rPr lang="ru-RU" dirty="0" smtClean="0"/>
              <a:t>— технически правильно выполнять двигательные действия из базовых видов спорта, использовать их в игровой и соревновательной деятельности.</a:t>
            </a:r>
          </a:p>
          <a:p>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115616" y="476672"/>
            <a:ext cx="7920880" cy="6264696"/>
          </a:xfrm>
        </p:spPr>
        <p:txBody>
          <a:bodyPr>
            <a:normAutofit fontScale="40000" lnSpcReduction="20000"/>
          </a:bodyPr>
          <a:lstStyle/>
          <a:p>
            <a:pPr marL="0">
              <a:buNone/>
            </a:pPr>
            <a:r>
              <a:rPr lang="ru-RU" b="1" dirty="0" smtClean="0">
                <a:latin typeface="Calibri Light" pitchFamily="34" charset="0"/>
              </a:rPr>
              <a:t>Предметными</a:t>
            </a:r>
            <a:r>
              <a:rPr lang="ru-RU" dirty="0" smtClean="0">
                <a:latin typeface="Calibri Light" pitchFamily="34" charset="0"/>
              </a:rPr>
              <a:t> результатами освоения учащимися содержания программы по физической культуре являются следующие умения:</a:t>
            </a:r>
          </a:p>
          <a:p>
            <a:pPr marL="0"/>
            <a:r>
              <a:rPr lang="ru-RU" dirty="0" smtClean="0">
                <a:latin typeface="Calibri Light" pitchFamily="34" charset="0"/>
              </a:rPr>
              <a:t>— планировать занятия физическими упражнениями в режиме дня, организовывать отдых и досуг с использованием средств физической культуры;</a:t>
            </a:r>
          </a:p>
          <a:p>
            <a:pPr marL="0"/>
            <a:r>
              <a:rPr lang="ru-RU" dirty="0" smtClean="0">
                <a:latin typeface="Calibri Light" pitchFamily="34" charset="0"/>
              </a:rPr>
              <a:t>— излагать факты истории развития физической культуры, характеризовать ее роль и значение в жизнедеятельности человека, связь с трудовой и военной деятельностью;</a:t>
            </a:r>
          </a:p>
          <a:p>
            <a:pPr marL="0"/>
            <a:r>
              <a:rPr lang="ru-RU" dirty="0" smtClean="0">
                <a:latin typeface="Calibri Light" pitchFamily="34" charset="0"/>
              </a:rPr>
              <a:t>— представлять физическую культуру как средство укрепления здоровья, физического развития и физической подготовки человека;</a:t>
            </a:r>
          </a:p>
          <a:p>
            <a:pPr marL="0"/>
            <a:r>
              <a:rPr lang="ru-RU" dirty="0" smtClean="0">
                <a:latin typeface="Calibri Light" pitchFamily="34" charset="0"/>
              </a:rPr>
              <a:t>— измерять (познавать) индивидуальные показатели физического развития (длину и массу тела), развития основных физических качеств;</a:t>
            </a:r>
          </a:p>
          <a:p>
            <a:pPr marL="0"/>
            <a:r>
              <a:rPr lang="ru-RU" dirty="0" smtClean="0">
                <a:latin typeface="Calibri Light" pitchFamily="34" charset="0"/>
              </a:rPr>
              <a:t>— оказывать посильную помощь и моральную поддержку сверстникам при выполнении учебных заданий, доброжелательно и уважительно объяснять ошибки и способы их устранения;</a:t>
            </a:r>
          </a:p>
          <a:p>
            <a:pPr marL="0"/>
            <a:r>
              <a:rPr lang="ru-RU" dirty="0" smtClean="0">
                <a:latin typeface="Calibri Light" pitchFamily="34" charset="0"/>
              </a:rPr>
              <a:t>— организовывать и проводить со сверстниками подвижные игры и элементы соревнований, осуществлять их объективное судейство;</a:t>
            </a:r>
          </a:p>
          <a:p>
            <a:pPr marL="0"/>
            <a:r>
              <a:rPr lang="ru-RU" dirty="0" smtClean="0">
                <a:latin typeface="Calibri Light" pitchFamily="34" charset="0"/>
              </a:rPr>
              <a:t>— бережно обращаться с инвентарем и оборудованием, соблюдать требования техники безопасности к местам проведения;</a:t>
            </a:r>
          </a:p>
          <a:p>
            <a:pPr marL="0"/>
            <a:r>
              <a:rPr lang="ru-RU" dirty="0" smtClean="0">
                <a:latin typeface="Calibri Light" pitchFamily="34" charset="0"/>
              </a:rPr>
              <a:t>— организовывать и проводить занятия физической культурой с разной целевой направленностью, подбирать для них физические упражнения и выполнять их с заданной дозировкой нагрузки;</a:t>
            </a:r>
          </a:p>
          <a:p>
            <a:pPr marL="0"/>
            <a:r>
              <a:rPr lang="ru-RU" dirty="0" smtClean="0">
                <a:latin typeface="Calibri Light" pitchFamily="34" charset="0"/>
              </a:rPr>
              <a:t>— характеризовать физическую нагрузку по показателю частоты пульса, регулировать ее напряженность во время занятий по развитию физических качеств;</a:t>
            </a:r>
          </a:p>
          <a:p>
            <a:pPr marL="0"/>
            <a:r>
              <a:rPr lang="ru-RU" dirty="0" smtClean="0">
                <a:latin typeface="Calibri Light" pitchFamily="34" charset="0"/>
              </a:rPr>
              <a:t>— взаимодействовать со сверстниками по правилам проведения подвижных игр и соревнований;</a:t>
            </a:r>
          </a:p>
          <a:p>
            <a:pPr marL="0"/>
            <a:r>
              <a:rPr lang="ru-RU" dirty="0" smtClean="0">
                <a:latin typeface="Calibri Light" pitchFamily="34" charset="0"/>
              </a:rPr>
              <a:t>— в доступной форме объяснять правила (технику) выполнения двигательных действий, анализировать и находить ошибки, эффективно их исправлять;</a:t>
            </a:r>
          </a:p>
          <a:p>
            <a:pPr marL="0"/>
            <a:r>
              <a:rPr lang="ru-RU" dirty="0" smtClean="0">
                <a:latin typeface="Calibri Light" pitchFamily="34" charset="0"/>
              </a:rPr>
              <a:t>— подавать строевые команды, вести подсчет при выполнении </a:t>
            </a:r>
            <a:r>
              <a:rPr lang="ru-RU" dirty="0" err="1" smtClean="0">
                <a:latin typeface="Calibri Light" pitchFamily="34" charset="0"/>
              </a:rPr>
              <a:t>общеразвивающих</a:t>
            </a:r>
            <a:r>
              <a:rPr lang="ru-RU" dirty="0" smtClean="0">
                <a:latin typeface="Calibri Light" pitchFamily="34" charset="0"/>
              </a:rPr>
              <a:t> упражнений;</a:t>
            </a:r>
          </a:p>
          <a:p>
            <a:pPr marL="0"/>
            <a:r>
              <a:rPr lang="ru-RU" dirty="0" smtClean="0">
                <a:latin typeface="Calibri Light" pitchFamily="34" charset="0"/>
              </a:rPr>
              <a:t>— находить отличительные особенности в выполнении двигательного действия разными учениками, выделять отличительные признаки и элементы;</a:t>
            </a:r>
          </a:p>
          <a:p>
            <a:pPr marL="0"/>
            <a:r>
              <a:rPr lang="ru-RU" dirty="0" smtClean="0">
                <a:latin typeface="Calibri Light" pitchFamily="34" charset="0"/>
              </a:rPr>
              <a:t>— выполнять акробатические и гимнастические комбинации на высоком техничном уровне, характеризовать признаки техничного исполнения;</a:t>
            </a:r>
          </a:p>
          <a:p>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6" y="188640"/>
            <a:ext cx="7498080" cy="490066"/>
          </a:xfrm>
        </p:spPr>
        <p:txBody>
          <a:bodyPr>
            <a:normAutofit/>
          </a:bodyPr>
          <a:lstStyle/>
          <a:p>
            <a:r>
              <a:rPr lang="ru-RU" sz="2400" dirty="0" smtClean="0">
                <a:effectLst/>
                <a:latin typeface="Calibri Light" pitchFamily="34" charset="0"/>
              </a:rPr>
              <a:t>Планируемые результаты</a:t>
            </a:r>
            <a:endParaRPr lang="ru-RU" sz="2400" dirty="0">
              <a:effectLst/>
              <a:latin typeface="Calibri Light" pitchFamily="34" charset="0"/>
            </a:endParaRPr>
          </a:p>
        </p:txBody>
      </p:sp>
      <p:sp>
        <p:nvSpPr>
          <p:cNvPr id="3" name="Содержимое 2"/>
          <p:cNvSpPr>
            <a:spLocks noGrp="1"/>
          </p:cNvSpPr>
          <p:nvPr>
            <p:ph idx="1"/>
          </p:nvPr>
        </p:nvSpPr>
        <p:spPr>
          <a:xfrm>
            <a:off x="1115616" y="836712"/>
            <a:ext cx="7848872" cy="5832648"/>
          </a:xfrm>
        </p:spPr>
        <p:txBody>
          <a:bodyPr>
            <a:normAutofit fontScale="47500" lnSpcReduction="20000"/>
          </a:bodyPr>
          <a:lstStyle/>
          <a:p>
            <a:pPr marL="0">
              <a:buNone/>
            </a:pPr>
            <a:r>
              <a:rPr lang="ru-RU" b="1" dirty="0" smtClean="0">
                <a:latin typeface="Calibri Light" pitchFamily="34" charset="0"/>
              </a:rPr>
              <a:t>Ученик научится:</a:t>
            </a:r>
            <a:endParaRPr lang="ru-RU" dirty="0" smtClean="0">
              <a:latin typeface="Calibri Light" pitchFamily="34" charset="0"/>
            </a:endParaRPr>
          </a:p>
          <a:p>
            <a:pPr marL="0"/>
            <a:r>
              <a:rPr lang="ru-RU" dirty="0" smtClean="0">
                <a:latin typeface="Calibri Light" pitchFamily="34" charset="0"/>
              </a:rPr>
              <a:t>понимать роль и значение регулярных занятий физическими упражнениями для укрепления здоровья человека;</a:t>
            </a:r>
          </a:p>
          <a:p>
            <a:pPr marL="0"/>
            <a:r>
              <a:rPr lang="ru-RU" dirty="0" smtClean="0">
                <a:latin typeface="Calibri Light" pitchFamily="34" charset="0"/>
              </a:rPr>
              <a:t>правилам и последовательности выполнения упражнений утренней гимнастики, физкультминуток, физкультпауз, простейших комплексов для развития физических качеств и формирования правильной осанки; в комплексах по профилактике остроты зрения и дыхательной гимнастики.</a:t>
            </a:r>
          </a:p>
          <a:p>
            <a:pPr marL="0">
              <a:buNone/>
            </a:pPr>
            <a:r>
              <a:rPr lang="ru-RU" b="1" dirty="0" smtClean="0">
                <a:latin typeface="Calibri Light" pitchFamily="34" charset="0"/>
              </a:rPr>
              <a:t>Получит возможность научиться:</a:t>
            </a:r>
            <a:endParaRPr lang="ru-RU" dirty="0" smtClean="0">
              <a:latin typeface="Calibri Light" pitchFamily="34" charset="0"/>
            </a:endParaRPr>
          </a:p>
          <a:p>
            <a:pPr marL="0"/>
            <a:r>
              <a:rPr lang="ru-RU" dirty="0" smtClean="0">
                <a:latin typeface="Calibri Light" pitchFamily="34" charset="0"/>
              </a:rPr>
              <a:t>передвигаться различными способами (ходьба, бег, прыжки) в различных условиях;</a:t>
            </a:r>
          </a:p>
          <a:p>
            <a:pPr marL="0"/>
            <a:r>
              <a:rPr lang="ru-RU" dirty="0" smtClean="0">
                <a:latin typeface="Calibri Light" pitchFamily="34" charset="0"/>
              </a:rPr>
              <a:t>выполнять акробатические и гимнастические упражнения;</a:t>
            </a:r>
          </a:p>
          <a:p>
            <a:pPr marL="0"/>
            <a:r>
              <a:rPr lang="ru-RU" dirty="0" smtClean="0">
                <a:latin typeface="Calibri Light" pitchFamily="34" charset="0"/>
              </a:rPr>
              <a:t>выполнять </a:t>
            </a:r>
            <a:r>
              <a:rPr lang="ru-RU" dirty="0" err="1" smtClean="0">
                <a:latin typeface="Calibri Light" pitchFamily="34" charset="0"/>
              </a:rPr>
              <a:t>общеразвивающие</a:t>
            </a:r>
            <a:r>
              <a:rPr lang="ru-RU" dirty="0" smtClean="0">
                <a:latin typeface="Calibri Light" pitchFamily="34" charset="0"/>
              </a:rPr>
              <a:t> упражнения (с предметами и без предметов) для развития основных физических качеств (силы, быстроты, гибкости, ловкости, координации и выносливости);</a:t>
            </a:r>
          </a:p>
          <a:p>
            <a:pPr marL="0"/>
            <a:r>
              <a:rPr lang="ru-RU" dirty="0" smtClean="0">
                <a:latin typeface="Calibri Light" pitchFamily="34" charset="0"/>
              </a:rPr>
              <a:t>осуществлять индивидуальные и групповые действия в подвижных играх</a:t>
            </a:r>
            <a:r>
              <a:rPr lang="ru-RU" dirty="0" smtClean="0">
                <a:latin typeface="Calibri Light" pitchFamily="34" charset="0"/>
              </a:rPr>
              <a:t>.</a:t>
            </a:r>
            <a:endParaRPr lang="ru-RU" dirty="0" smtClean="0">
              <a:latin typeface="Calibri Light" pitchFamily="34" charset="0"/>
            </a:endParaRPr>
          </a:p>
          <a:p>
            <a:pPr marL="0">
              <a:buNone/>
            </a:pPr>
            <a:r>
              <a:rPr lang="ru-RU" b="1" dirty="0" smtClean="0">
                <a:latin typeface="Calibri Light" pitchFamily="34" charset="0"/>
              </a:rPr>
              <a:t>Использовать </a:t>
            </a:r>
            <a:r>
              <a:rPr lang="ru-RU" b="1" dirty="0" smtClean="0">
                <a:latin typeface="Calibri Light" pitchFamily="34" charset="0"/>
              </a:rPr>
              <a:t>приобретенные знания и умения в практической деятельности и повседневной жизни для:</a:t>
            </a:r>
            <a:endParaRPr lang="ru-RU" dirty="0" smtClean="0">
              <a:latin typeface="Calibri Light" pitchFamily="34" charset="0"/>
            </a:endParaRPr>
          </a:p>
          <a:p>
            <a:pPr marL="0"/>
            <a:r>
              <a:rPr lang="ru-RU" dirty="0" smtClean="0">
                <a:latin typeface="Calibri Light" pitchFamily="34" charset="0"/>
              </a:rPr>
              <a:t>выполнения ежедневной утренней гимнастики, корригирующих упражнений и закаливающих процедур;</a:t>
            </a:r>
          </a:p>
          <a:p>
            <a:pPr marL="0"/>
            <a:r>
              <a:rPr lang="ru-RU" dirty="0" smtClean="0">
                <a:latin typeface="Calibri Light" pitchFamily="34" charset="0"/>
              </a:rPr>
              <a:t>преодоление безопасными способами естественных и искусственных препятствий;</a:t>
            </a:r>
          </a:p>
          <a:p>
            <a:pPr marL="0"/>
            <a:r>
              <a:rPr lang="ru-RU" dirty="0" smtClean="0">
                <a:latin typeface="Calibri Light" pitchFamily="34" charset="0"/>
              </a:rPr>
              <a:t>соблюдения правил и норм поведения в индивидуальной и коллективной деятельности;</a:t>
            </a:r>
          </a:p>
          <a:p>
            <a:pPr marL="0"/>
            <a:r>
              <a:rPr lang="ru-RU" dirty="0" smtClean="0">
                <a:latin typeface="Calibri Light" pitchFamily="34" charset="0"/>
              </a:rPr>
              <a:t>наблюдения за собственным физическим развитием и физической подготовленностью.</a:t>
            </a:r>
          </a:p>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115616" y="332656"/>
            <a:ext cx="8028384" cy="5256584"/>
          </a:xfrm>
        </p:spPr>
        <p:txBody>
          <a:bodyPr/>
          <a:lstStyle/>
          <a:p>
            <a:pPr marL="0">
              <a:buNone/>
            </a:pPr>
            <a:r>
              <a:rPr lang="ru-RU" sz="2400" b="1" dirty="0" smtClean="0">
                <a:solidFill>
                  <a:srgbClr val="FF0000"/>
                </a:solidFill>
                <a:latin typeface="Calibri Light" pitchFamily="34" charset="0"/>
                <a:cs typeface="Times New Roman" pitchFamily="18" charset="0"/>
              </a:rPr>
              <a:t>Ц</a:t>
            </a:r>
            <a:r>
              <a:rPr lang="ru-RU" sz="2400" b="1" dirty="0" smtClean="0">
                <a:solidFill>
                  <a:srgbClr val="FF0000"/>
                </a:solidFill>
                <a:latin typeface="Calibri Light" pitchFamily="34" charset="0"/>
                <a:cs typeface="Times New Roman" pitchFamily="18" charset="0"/>
              </a:rPr>
              <a:t>елью</a:t>
            </a:r>
            <a:r>
              <a:rPr lang="ru-RU" sz="2400" dirty="0" smtClean="0">
                <a:solidFill>
                  <a:srgbClr val="00FF99"/>
                </a:solidFill>
                <a:latin typeface="Calibri Light" pitchFamily="34" charset="0"/>
                <a:cs typeface="Times New Roman" pitchFamily="18" charset="0"/>
              </a:rPr>
              <a:t> </a:t>
            </a:r>
            <a:r>
              <a:rPr lang="ru-RU" sz="2400" dirty="0" smtClean="0">
                <a:latin typeface="Calibri Light" pitchFamily="34" charset="0"/>
                <a:cs typeface="Times New Roman" pitchFamily="18" charset="0"/>
              </a:rPr>
              <a:t>программы </a:t>
            </a:r>
            <a:r>
              <a:rPr lang="ru-RU" sz="2400" dirty="0" smtClean="0">
                <a:latin typeface="Calibri Light" pitchFamily="34" charset="0"/>
                <a:cs typeface="Times New Roman" pitchFamily="18" charset="0"/>
              </a:rPr>
              <a:t>по физической культуре является формирование у учащихся начальной школы основ здорового образа жизни, развитие творческой самостоятельности посредством освоения двигательной деятельности.</a:t>
            </a:r>
            <a:endParaRPr lang="ru-RU" sz="2400" dirty="0" smtClean="0">
              <a:latin typeface="Calibri Light" pitchFamily="34" charset="0"/>
              <a:cs typeface="Times New Roman" pitchFamily="18" charset="0"/>
            </a:endParaRPr>
          </a:p>
          <a:p>
            <a:pPr>
              <a:buNone/>
            </a:pPr>
            <a:endParaRPr lang="ru-RU" dirty="0"/>
          </a:p>
        </p:txBody>
      </p:sp>
      <p:pic>
        <p:nvPicPr>
          <p:cNvPr id="4" name="Рисунок 3" descr="bigstock-Portrait-of-three-little-child-218337561.jpg"/>
          <p:cNvPicPr>
            <a:picLocks noChangeAspect="1"/>
          </p:cNvPicPr>
          <p:nvPr/>
        </p:nvPicPr>
        <p:blipFill>
          <a:blip r:embed="rId2" cstate="print"/>
          <a:stretch>
            <a:fillRect/>
          </a:stretch>
        </p:blipFill>
        <p:spPr>
          <a:xfrm>
            <a:off x="1691680" y="2420888"/>
            <a:ext cx="6280517" cy="418832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115616" y="404664"/>
            <a:ext cx="7848872" cy="6192687"/>
          </a:xfrm>
        </p:spPr>
        <p:txBody>
          <a:bodyPr>
            <a:normAutofit fontScale="62500" lnSpcReduction="20000"/>
          </a:bodyPr>
          <a:lstStyle/>
          <a:p>
            <a:pPr marL="0">
              <a:buNone/>
            </a:pPr>
            <a:r>
              <a:rPr lang="ru-RU" sz="3400" dirty="0" smtClean="0">
                <a:latin typeface="Calibri Light" pitchFamily="34" charset="0"/>
                <a:cs typeface="Times New Roman" pitchFamily="18" charset="0"/>
              </a:rPr>
              <a:t>Реализация данной цели связана с решением следующих </a:t>
            </a:r>
            <a:r>
              <a:rPr lang="ru-RU" sz="3400" dirty="0" smtClean="0">
                <a:solidFill>
                  <a:srgbClr val="FF0000"/>
                </a:solidFill>
                <a:latin typeface="Calibri Light" pitchFamily="34" charset="0"/>
                <a:cs typeface="Times New Roman" pitchFamily="18" charset="0"/>
              </a:rPr>
              <a:t>образовательных задач</a:t>
            </a:r>
            <a:r>
              <a:rPr lang="ru-RU" sz="3400" dirty="0" smtClean="0">
                <a:latin typeface="Calibri Light" pitchFamily="34" charset="0"/>
                <a:cs typeface="Times New Roman" pitchFamily="18" charset="0"/>
              </a:rPr>
              <a:t>:</a:t>
            </a:r>
          </a:p>
          <a:p>
            <a:pPr marL="514350" indent="-514350"/>
            <a:r>
              <a:rPr lang="ru-RU" sz="3400" dirty="0" smtClean="0">
                <a:latin typeface="Calibri Light" pitchFamily="34" charset="0"/>
                <a:cs typeface="Times New Roman" pitchFamily="18" charset="0"/>
              </a:rPr>
              <a:t>укрепление здоровья школьников посредством развития физических качеств и повышения функциональных возможностей жизнеобеспечивающих систем организма;</a:t>
            </a:r>
          </a:p>
          <a:p>
            <a:pPr marL="514350" indent="-514350"/>
            <a:r>
              <a:rPr lang="ru-RU" sz="3400" dirty="0" smtClean="0">
                <a:latin typeface="Calibri Light" pitchFamily="34" charset="0"/>
                <a:cs typeface="Times New Roman" pitchFamily="18" charset="0"/>
              </a:rPr>
              <a:t>совершенствование жизненно важных навыков и умений посредством обучения подвижным играм, физическим упражнениям и техническим действиям из базовых видов спорта;</a:t>
            </a:r>
          </a:p>
          <a:p>
            <a:pPr marL="514350" indent="-514350"/>
            <a:r>
              <a:rPr lang="ru-RU" sz="3400" dirty="0" smtClean="0">
                <a:latin typeface="Calibri Light" pitchFamily="34" charset="0"/>
                <a:cs typeface="Times New Roman" pitchFamily="18" charset="0"/>
              </a:rPr>
              <a:t>формирование общих представлений о физической культуре, её значении в жизни человека, укреплении здоровья, физическом развитии и физической подготовленности;</a:t>
            </a:r>
          </a:p>
          <a:p>
            <a:pPr marL="514350" indent="-514350"/>
            <a:r>
              <a:rPr lang="ru-RU" sz="3400" dirty="0" smtClean="0">
                <a:latin typeface="Calibri Light" pitchFamily="34" charset="0"/>
                <a:cs typeface="Times New Roman" pitchFamily="18" charset="0"/>
              </a:rPr>
              <a:t>развитие интереса к самостоятельным занятиям физическими упражнениями, подвижным играм, формам активного отдыха и досуга;</a:t>
            </a:r>
          </a:p>
          <a:p>
            <a:pPr marL="514350" indent="-514350"/>
            <a:r>
              <a:rPr lang="ru-RU" sz="3400" dirty="0" smtClean="0">
                <a:latin typeface="Calibri Light" pitchFamily="34" charset="0"/>
                <a:cs typeface="Times New Roman" pitchFamily="18" charset="0"/>
              </a:rPr>
              <a:t>обучение простейшим способам контроля за физической нагрузкой, отдельными показателями физического развития и физической подготовленности.</a:t>
            </a:r>
          </a:p>
          <a:p>
            <a:pPr>
              <a:buNone/>
            </a:pP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87624" y="260648"/>
            <a:ext cx="7498080" cy="1143000"/>
          </a:xfrm>
        </p:spPr>
        <p:txBody>
          <a:bodyPr>
            <a:normAutofit/>
          </a:bodyPr>
          <a:lstStyle/>
          <a:p>
            <a:r>
              <a:rPr lang="ru-RU" sz="2400" b="1" dirty="0" smtClean="0">
                <a:effectLst/>
                <a:latin typeface="Calibri Light" pitchFamily="34" charset="0"/>
                <a:cs typeface="Times New Roman" pitchFamily="18" charset="0"/>
              </a:rPr>
              <a:t>ОПИСАНИЕ МЕСТА УЧЕБНОГО ПРЕДМЕТА В УЧЕБНОМ </a:t>
            </a:r>
            <a:r>
              <a:rPr lang="ru-RU" sz="2400" b="1" dirty="0" smtClean="0">
                <a:effectLst/>
                <a:latin typeface="Calibri Light" pitchFamily="34" charset="0"/>
                <a:cs typeface="Times New Roman" pitchFamily="18" charset="0"/>
              </a:rPr>
              <a:t>ПЛАНЕ:</a:t>
            </a:r>
            <a:endParaRPr lang="ru-RU" sz="2400" dirty="0">
              <a:effectLst/>
              <a:latin typeface="Calibri Light" pitchFamily="34" charset="0"/>
              <a:cs typeface="Times New Roman" pitchFamily="18" charset="0"/>
            </a:endParaRPr>
          </a:p>
        </p:txBody>
      </p:sp>
      <p:sp>
        <p:nvSpPr>
          <p:cNvPr id="3" name="Содержимое 2"/>
          <p:cNvSpPr>
            <a:spLocks noGrp="1"/>
          </p:cNvSpPr>
          <p:nvPr>
            <p:ph idx="1"/>
          </p:nvPr>
        </p:nvSpPr>
        <p:spPr>
          <a:xfrm>
            <a:off x="1187624" y="1447800"/>
            <a:ext cx="7746064" cy="2917304"/>
          </a:xfrm>
        </p:spPr>
        <p:txBody>
          <a:bodyPr>
            <a:normAutofit/>
          </a:bodyPr>
          <a:lstStyle/>
          <a:p>
            <a:pPr marL="0">
              <a:buFont typeface="Wingdings" pitchFamily="2" charset="2"/>
              <a:buChar char="q"/>
            </a:pPr>
            <a:r>
              <a:rPr lang="ru-RU" sz="2400" u="sng" dirty="0" smtClean="0">
                <a:latin typeface="Calibri Light" pitchFamily="34" charset="0"/>
                <a:cs typeface="Times New Roman" pitchFamily="18" charset="0"/>
              </a:rPr>
              <a:t>Срок реализации </a:t>
            </a:r>
            <a:r>
              <a:rPr lang="ru-RU" sz="2400" u="sng" dirty="0" smtClean="0">
                <a:latin typeface="Calibri Light" pitchFamily="34" charset="0"/>
                <a:cs typeface="Times New Roman" pitchFamily="18" charset="0"/>
              </a:rPr>
              <a:t>программы</a:t>
            </a:r>
            <a:r>
              <a:rPr lang="ru-RU" sz="2400" dirty="0" smtClean="0">
                <a:latin typeface="Calibri Light" pitchFamily="34" charset="0"/>
                <a:cs typeface="Times New Roman" pitchFamily="18" charset="0"/>
              </a:rPr>
              <a:t>: 2012-2016гг.</a:t>
            </a:r>
          </a:p>
          <a:p>
            <a:pPr marL="0">
              <a:buNone/>
            </a:pPr>
            <a:endParaRPr lang="ru-RU" sz="2400" dirty="0" smtClean="0">
              <a:latin typeface="Calibri Light" pitchFamily="34" charset="0"/>
            </a:endParaRPr>
          </a:p>
          <a:p>
            <a:pPr marL="0">
              <a:buFont typeface="Wingdings" pitchFamily="2" charset="2"/>
              <a:buChar char="q"/>
            </a:pPr>
            <a:r>
              <a:rPr lang="ru-RU" sz="2400" dirty="0" smtClean="0">
                <a:latin typeface="Calibri Light" pitchFamily="34" charset="0"/>
                <a:cs typeface="Times New Roman" pitchFamily="18" charset="0"/>
              </a:rPr>
              <a:t>Согласно базисному (образовательному) плану образовательных учреждений РФ всего на изучение физической культуры </a:t>
            </a:r>
            <a:r>
              <a:rPr lang="ru-RU" sz="2400" dirty="0" smtClean="0">
                <a:solidFill>
                  <a:schemeClr val="accent5">
                    <a:lumMod val="60000"/>
                    <a:lumOff val="40000"/>
                  </a:schemeClr>
                </a:solidFill>
                <a:latin typeface="Calibri Light" pitchFamily="34" charset="0"/>
                <a:cs typeface="Times New Roman" pitchFamily="18" charset="0"/>
              </a:rPr>
              <a:t>в 1 классе </a:t>
            </a:r>
            <a:r>
              <a:rPr lang="ru-RU" sz="2400" dirty="0" smtClean="0">
                <a:latin typeface="Calibri Light" pitchFamily="34" charset="0"/>
                <a:cs typeface="Times New Roman" pitchFamily="18" charset="0"/>
              </a:rPr>
              <a:t>выделяется </a:t>
            </a:r>
            <a:r>
              <a:rPr lang="ru-RU" sz="2400" dirty="0" smtClean="0">
                <a:solidFill>
                  <a:schemeClr val="accent5">
                    <a:lumMod val="60000"/>
                    <a:lumOff val="40000"/>
                  </a:schemeClr>
                </a:solidFill>
                <a:latin typeface="Calibri Light" pitchFamily="34" charset="0"/>
                <a:cs typeface="Times New Roman" pitchFamily="18" charset="0"/>
              </a:rPr>
              <a:t>99</a:t>
            </a:r>
            <a:r>
              <a:rPr lang="ru-RU" sz="2400" dirty="0" smtClean="0">
                <a:latin typeface="Calibri Light" pitchFamily="34" charset="0"/>
                <a:cs typeface="Times New Roman" pitchFamily="18" charset="0"/>
              </a:rPr>
              <a:t> часов (3 ч в неделю, 33 учебные недели), </a:t>
            </a:r>
            <a:r>
              <a:rPr lang="ru-RU" sz="2400" dirty="0" smtClean="0">
                <a:solidFill>
                  <a:schemeClr val="accent5">
                    <a:lumMod val="60000"/>
                    <a:lumOff val="40000"/>
                  </a:schemeClr>
                </a:solidFill>
                <a:latin typeface="Calibri Light" pitchFamily="34" charset="0"/>
                <a:cs typeface="Times New Roman" pitchFamily="18" charset="0"/>
              </a:rPr>
              <a:t>во 2-4 классах </a:t>
            </a:r>
            <a:r>
              <a:rPr lang="ru-RU" sz="2400" dirty="0" smtClean="0">
                <a:latin typeface="Calibri Light" pitchFamily="34" charset="0"/>
                <a:cs typeface="Times New Roman" pitchFamily="18" charset="0"/>
              </a:rPr>
              <a:t>выделяется </a:t>
            </a:r>
            <a:r>
              <a:rPr lang="ru-RU" sz="2400" dirty="0" smtClean="0">
                <a:solidFill>
                  <a:schemeClr val="accent5">
                    <a:lumMod val="60000"/>
                    <a:lumOff val="40000"/>
                  </a:schemeClr>
                </a:solidFill>
                <a:latin typeface="Calibri Light" pitchFamily="34" charset="0"/>
                <a:cs typeface="Times New Roman" pitchFamily="18" charset="0"/>
              </a:rPr>
              <a:t>102</a:t>
            </a:r>
            <a:r>
              <a:rPr lang="ru-RU" sz="2400" dirty="0" smtClean="0">
                <a:latin typeface="Calibri Light" pitchFamily="34" charset="0"/>
                <a:cs typeface="Times New Roman" pitchFamily="18" charset="0"/>
              </a:rPr>
              <a:t> ч (3 ч в неделю, 34 учебные недели).</a:t>
            </a:r>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0"/>
            <a:ext cx="7674056" cy="1143000"/>
          </a:xfrm>
        </p:spPr>
        <p:txBody>
          <a:bodyPr>
            <a:normAutofit/>
          </a:bodyPr>
          <a:lstStyle/>
          <a:p>
            <a:r>
              <a:rPr lang="ru-RU" sz="2400" b="1" dirty="0" smtClean="0">
                <a:effectLst/>
                <a:latin typeface="Calibri Light" pitchFamily="34" charset="0"/>
              </a:rPr>
              <a:t>ОПИСАНИЕ ЦЕННОСТНЫХ ОРИЕНТИРОВ СОДЕРЖАНИЯ УЧЕБНОГО ПРЕДМЕТА</a:t>
            </a:r>
            <a:endParaRPr lang="ru-RU" sz="2400" dirty="0">
              <a:effectLst/>
              <a:latin typeface="Calibri Light" pitchFamily="34" charset="0"/>
            </a:endParaRPr>
          </a:p>
        </p:txBody>
      </p:sp>
      <p:sp>
        <p:nvSpPr>
          <p:cNvPr id="3" name="Содержимое 2"/>
          <p:cNvSpPr>
            <a:spLocks noGrp="1"/>
          </p:cNvSpPr>
          <p:nvPr>
            <p:ph idx="1"/>
          </p:nvPr>
        </p:nvSpPr>
        <p:spPr>
          <a:xfrm>
            <a:off x="1187624" y="1124744"/>
            <a:ext cx="7746064" cy="5832648"/>
          </a:xfrm>
        </p:spPr>
        <p:txBody>
          <a:bodyPr>
            <a:normAutofit/>
          </a:bodyPr>
          <a:lstStyle/>
          <a:p>
            <a:pPr marL="0">
              <a:buNone/>
            </a:pPr>
            <a:r>
              <a:rPr lang="ru-RU" sz="1200" b="1" dirty="0" smtClean="0">
                <a:latin typeface="Calibri Light" pitchFamily="34" charset="0"/>
              </a:rPr>
              <a:t>Общая характеристика учебного процесса: основные технологии, методы, формы обучения и режим </a:t>
            </a:r>
            <a:r>
              <a:rPr lang="ru-RU" sz="1200" b="1" dirty="0" smtClean="0">
                <a:latin typeface="Calibri Light" pitchFamily="34" charset="0"/>
              </a:rPr>
              <a:t>занятий.</a:t>
            </a:r>
          </a:p>
          <a:p>
            <a:pPr marL="0">
              <a:buNone/>
            </a:pPr>
            <a:r>
              <a:rPr lang="ru-RU" sz="1400" dirty="0" smtClean="0">
                <a:latin typeface="Calibri Light" pitchFamily="34" charset="0"/>
              </a:rPr>
              <a:t>Основная форма организации учебного процесса - урок </a:t>
            </a:r>
            <a:r>
              <a:rPr lang="ru-RU" sz="1400" i="1" dirty="0" smtClean="0">
                <a:latin typeface="Calibri Light" pitchFamily="34" charset="0"/>
              </a:rPr>
              <a:t>(</a:t>
            </a:r>
            <a:r>
              <a:rPr lang="ru-RU" sz="1400" dirty="0" smtClean="0">
                <a:latin typeface="Calibri Light" pitchFamily="34" charset="0"/>
              </a:rPr>
              <a:t>вводные уроки, уроки изучения нового материала, комбинированные уроки, уроки формирования умений, уроки проверки, контроля и коррекции, уроки повторения изученного материала, обобщающие уроки). На занятиях физической культуры для достижения поставленной цели используются различные формы проведения уроков традиционные: словесный, игровой, соревновательный, поточный, наглядный, практические, фронтальная, групповая, индивидуальная работа, работа в парах.</a:t>
            </a:r>
          </a:p>
          <a:p>
            <a:pPr marL="0">
              <a:buNone/>
            </a:pPr>
            <a:r>
              <a:rPr lang="ru-RU" sz="1400" dirty="0" smtClean="0">
                <a:latin typeface="Calibri Light" pitchFamily="34" charset="0"/>
              </a:rPr>
              <a:t>Особое место в овладение данным курсом отводится работе по формированию самоконтроля и самопроверки. Основной формой работы по физическому воспитанию обучающихся третьего класса являются уроки физической культуры, но успехов в физическом воспитании школьников можно достичь лишь при рациональном сочетании всех форм работы, которое составляет четкую согласованную систему.</a:t>
            </a:r>
          </a:p>
          <a:p>
            <a:pPr marL="0">
              <a:buNone/>
            </a:pPr>
            <a:r>
              <a:rPr lang="ru-RU" sz="1400" dirty="0" smtClean="0">
                <a:latin typeface="Calibri Light" pitchFamily="34" charset="0"/>
              </a:rPr>
              <a:t>Для более качественного освоения предметного содержания уроки физической культуры подразделять на три типа: с образовательно-познавательной, образовательно-предметной и образовательно-тренировочной направленностью.</a:t>
            </a:r>
          </a:p>
          <a:p>
            <a:pPr marL="0">
              <a:buNone/>
            </a:pPr>
            <a:r>
              <a:rPr lang="ru-RU" sz="1400" dirty="0" smtClean="0">
                <a:latin typeface="Calibri Light" pitchFamily="34" charset="0"/>
              </a:rPr>
              <a:t>На уроках</a:t>
            </a:r>
            <a:r>
              <a:rPr lang="ru-RU" sz="1400" i="1" dirty="0" smtClean="0">
                <a:latin typeface="Calibri Light" pitchFamily="34" charset="0"/>
              </a:rPr>
              <a:t> с </a:t>
            </a:r>
            <a:r>
              <a:rPr lang="ru-RU" sz="1400" b="1" dirty="0" smtClean="0">
                <a:latin typeface="Calibri Light" pitchFamily="34" charset="0"/>
              </a:rPr>
              <a:t>образовательно-познавательной направленностью </a:t>
            </a:r>
            <a:r>
              <a:rPr lang="ru-RU" sz="1400" b="1" i="1" dirty="0" smtClean="0">
                <a:latin typeface="Calibri Light" pitchFamily="34" charset="0"/>
              </a:rPr>
              <a:t> </a:t>
            </a:r>
            <a:r>
              <a:rPr lang="ru-RU" sz="1400" dirty="0" smtClean="0">
                <a:latin typeface="Calibri Light" pitchFamily="34" charset="0"/>
              </a:rPr>
              <a:t>обучающихся </a:t>
            </a:r>
            <a:r>
              <a:rPr lang="ru-RU" sz="1400" dirty="0" smtClean="0">
                <a:latin typeface="Calibri Light" pitchFamily="34" charset="0"/>
              </a:rPr>
              <a:t>знакомят со способами и правилами организации самостоятельных занятий, обучают навыкам и умениям</a:t>
            </a:r>
            <a:r>
              <a:rPr lang="ru-RU" sz="1400" i="1" dirty="0" smtClean="0">
                <a:latin typeface="Calibri Light" pitchFamily="34" charset="0"/>
              </a:rPr>
              <a:t> </a:t>
            </a:r>
            <a:r>
              <a:rPr lang="ru-RU" sz="1400" dirty="0" smtClean="0">
                <a:latin typeface="Calibri Light" pitchFamily="34" charset="0"/>
              </a:rPr>
              <a:t>по организации и проведению самостоятельных занятий с использованием ранее изученного материала. При освоении знаний и способов деятельности целесообразно </a:t>
            </a:r>
            <a:r>
              <a:rPr lang="ru-RU" sz="1400" dirty="0" smtClean="0">
                <a:latin typeface="Calibri Light" pitchFamily="34" charset="0"/>
              </a:rPr>
              <a:t>использовать учебники </a:t>
            </a:r>
            <a:r>
              <a:rPr lang="ru-RU" sz="1400" dirty="0" smtClean="0">
                <a:latin typeface="Calibri Light" pitchFamily="34" charset="0"/>
              </a:rPr>
              <a:t>по физической культуре, особенно те их разделы,</a:t>
            </a:r>
            <a:r>
              <a:rPr lang="ru-RU" sz="1400" i="1" dirty="0" smtClean="0">
                <a:latin typeface="Calibri Light" pitchFamily="34" charset="0"/>
              </a:rPr>
              <a:t> </a:t>
            </a:r>
            <a:r>
              <a:rPr lang="ru-RU" sz="1400" dirty="0" smtClean="0">
                <a:latin typeface="Calibri Light" pitchFamily="34" charset="0"/>
              </a:rPr>
              <a:t>которые касаются особенностей выполнения </a:t>
            </a:r>
            <a:r>
              <a:rPr lang="ru-RU" sz="1400" dirty="0" smtClean="0">
                <a:latin typeface="Calibri Light" pitchFamily="34" charset="0"/>
              </a:rPr>
              <a:t>самостоятельных заданий </a:t>
            </a:r>
            <a:r>
              <a:rPr lang="ru-RU" sz="1400" dirty="0" smtClean="0">
                <a:latin typeface="Calibri Light" pitchFamily="34" charset="0"/>
              </a:rPr>
              <a:t>или самостоятельного закрепления разучиваемых физических упражнений.</a:t>
            </a:r>
          </a:p>
          <a:p>
            <a:pPr marL="0">
              <a:buNone/>
            </a:pPr>
            <a:endParaRPr lang="ru-RU" sz="1200" b="1" dirty="0">
              <a:latin typeface="Calibri Light"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115616" y="188640"/>
            <a:ext cx="7818072" cy="6480720"/>
          </a:xfrm>
        </p:spPr>
        <p:txBody>
          <a:bodyPr>
            <a:normAutofit fontScale="32500" lnSpcReduction="20000"/>
          </a:bodyPr>
          <a:lstStyle/>
          <a:p>
            <a:pPr marL="0">
              <a:buNone/>
            </a:pPr>
            <a:r>
              <a:rPr lang="ru-RU" sz="5500" b="1" dirty="0" smtClean="0">
                <a:latin typeface="Calibri Light" pitchFamily="34" charset="0"/>
              </a:rPr>
              <a:t>Уроки с образовательно-предметной направленностью </a:t>
            </a:r>
            <a:r>
              <a:rPr lang="ru-RU" sz="5500" dirty="0" smtClean="0">
                <a:latin typeface="Calibri Light" pitchFamily="34" charset="0"/>
              </a:rPr>
              <a:t>используются в основном для обучения практическому материалу разделов гимнастики, легкой атлетики, подвижных игр на основе баскетбола, подвижных игр, лыжных гонок. На этих уроках обучающиеся также осваивают новые знания, но только те, которые касаются предмета обучения (например, название упражнений или описание техники их выполнения и т. п.).</a:t>
            </a:r>
          </a:p>
          <a:p>
            <a:pPr marL="0">
              <a:buNone/>
            </a:pPr>
            <a:r>
              <a:rPr lang="ru-RU" sz="5500" b="1" dirty="0" smtClean="0">
                <a:latin typeface="Calibri Light" pitchFamily="34" charset="0"/>
              </a:rPr>
              <a:t>Уроки с образовательно-тренировочной направленностью</a:t>
            </a:r>
            <a:r>
              <a:rPr lang="ru-RU" sz="5500" dirty="0" smtClean="0">
                <a:latin typeface="Calibri Light" pitchFamily="34" charset="0"/>
              </a:rPr>
              <a:t> преимущественно используются для развития физических качеств и решения соответствующих задач в рамках относительно жесткой регламентации динамики физической нагрузки </a:t>
            </a:r>
            <a:r>
              <a:rPr lang="ru-RU" sz="5500" dirty="0" smtClean="0">
                <a:latin typeface="Calibri Light" pitchFamily="34" charset="0"/>
              </a:rPr>
              <a:t>от начала </a:t>
            </a:r>
            <a:r>
              <a:rPr lang="ru-RU" sz="5500" dirty="0" smtClean="0">
                <a:latin typeface="Calibri Light" pitchFamily="34" charset="0"/>
              </a:rPr>
              <a:t>урока до окончания его основной части. Помимо целенаправленного развития физических качеств, на уроках </a:t>
            </a:r>
            <a:r>
              <a:rPr lang="ru-RU" sz="5500" dirty="0" smtClean="0">
                <a:latin typeface="Calibri Light" pitchFamily="34" charset="0"/>
              </a:rPr>
              <a:t>с образовательно-тренировочной </a:t>
            </a:r>
            <a:r>
              <a:rPr lang="ru-RU" sz="5500" dirty="0" smtClean="0">
                <a:latin typeface="Calibri Light" pitchFamily="34" charset="0"/>
              </a:rPr>
              <a:t>направленностью необходимо</a:t>
            </a:r>
            <a:r>
              <a:rPr lang="ru-RU" sz="5500" i="1" dirty="0" smtClean="0">
                <a:latin typeface="Calibri Light" pitchFamily="34" charset="0"/>
              </a:rPr>
              <a:t> </a:t>
            </a:r>
            <a:r>
              <a:rPr lang="ru-RU" sz="5500" dirty="0" smtClean="0">
                <a:latin typeface="Calibri Light" pitchFamily="34" charset="0"/>
              </a:rPr>
              <a:t>формировать у школьников представления о физической подготовке и физических качествах, физической нагрузке и ее</a:t>
            </a:r>
            <a:r>
              <a:rPr lang="ru-RU" sz="5500" i="1" dirty="0" smtClean="0">
                <a:latin typeface="Calibri Light" pitchFamily="34" charset="0"/>
              </a:rPr>
              <a:t> </a:t>
            </a:r>
            <a:r>
              <a:rPr lang="ru-RU" sz="5500" dirty="0" smtClean="0">
                <a:latin typeface="Calibri Light" pitchFamily="34" charset="0"/>
              </a:rPr>
              <a:t>влиянии на развитие систем организма. Также на этих </a:t>
            </a:r>
            <a:r>
              <a:rPr lang="ru-RU" sz="5500" dirty="0" smtClean="0">
                <a:latin typeface="Calibri Light" pitchFamily="34" charset="0"/>
              </a:rPr>
              <a:t>уроках обучают </a:t>
            </a:r>
            <a:r>
              <a:rPr lang="ru-RU" sz="5500" dirty="0" smtClean="0">
                <a:latin typeface="Calibri Light" pitchFamily="34" charset="0"/>
              </a:rPr>
              <a:t>способам регулирования физической нагрузки и способам контроля над ее величиной (в начальной школе по показателям частоты сердечных сокращений).</a:t>
            </a:r>
          </a:p>
          <a:p>
            <a:pPr marL="0">
              <a:buNone/>
            </a:pPr>
            <a:r>
              <a:rPr lang="ru-RU" sz="5500" dirty="0" smtClean="0">
                <a:latin typeface="Calibri Light" pitchFamily="34" charset="0"/>
              </a:rPr>
              <a:t>В целом каждый из этих типов уроков физической культуры носит образовательную направленность и по возможности включает школьников в выполнение самостоятельных заданий. При этом, развивая самостоятельность, необходимо ориентировать обучающихся на использование учебного материала, не только освоенного ими на уроках физической культуры или на уроках по другим учебным предметам, но и изложенного в учебниках по физической культуре. Путем повышения самостоятельности и познавательной активности обучающихся достигается усиление направленности педагогического процесса на формирование интереса к регулярным занятиям физическими упражнениями, приучение к систематической заботе о своем теле и здоровье.</a:t>
            </a:r>
          </a:p>
          <a:p>
            <a:pPr marL="0">
              <a:buNone/>
            </a:pP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0"/>
            <a:ext cx="7674056" cy="1143000"/>
          </a:xfrm>
        </p:spPr>
        <p:txBody>
          <a:bodyPr>
            <a:noAutofit/>
          </a:bodyPr>
          <a:lstStyle/>
          <a:p>
            <a:r>
              <a:rPr lang="ru-RU" sz="2400" b="1" dirty="0" smtClean="0">
                <a:effectLst/>
              </a:rPr>
              <a:t>ЛИЧНОСТНЫЕ, МЕТАПРЕДМЕТНЫЕ И ПРЕДМЕТНЫЕ РЕЗУЛЬТАТЫ ОСВОЕНИЯ УЧЕБНОГО КУРСА</a:t>
            </a:r>
            <a:endParaRPr lang="ru-RU" sz="2400" dirty="0">
              <a:effectLst/>
            </a:endParaRPr>
          </a:p>
        </p:txBody>
      </p:sp>
      <p:sp>
        <p:nvSpPr>
          <p:cNvPr id="3" name="Содержимое 2"/>
          <p:cNvSpPr>
            <a:spLocks noGrp="1"/>
          </p:cNvSpPr>
          <p:nvPr>
            <p:ph idx="1"/>
          </p:nvPr>
        </p:nvSpPr>
        <p:spPr>
          <a:xfrm>
            <a:off x="1115616" y="1052736"/>
            <a:ext cx="7818072" cy="5544616"/>
          </a:xfrm>
        </p:spPr>
        <p:txBody>
          <a:bodyPr>
            <a:normAutofit fontScale="25000" lnSpcReduction="20000"/>
          </a:bodyPr>
          <a:lstStyle/>
          <a:p>
            <a:pPr marL="0">
              <a:buNone/>
            </a:pPr>
            <a:r>
              <a:rPr lang="ru-RU" sz="4800" dirty="0" smtClean="0">
                <a:latin typeface="Calibri Light" pitchFamily="34" charset="0"/>
              </a:rPr>
              <a:t>По окончании изучения курса «Физическая культура» </a:t>
            </a:r>
            <a:r>
              <a:rPr lang="ru-RU" sz="6400" b="1" dirty="0" smtClean="0">
                <a:latin typeface="Calibri Light" pitchFamily="34" charset="0"/>
              </a:rPr>
              <a:t>в 1 классе</a:t>
            </a:r>
            <a:r>
              <a:rPr lang="ru-RU" sz="6400" dirty="0" smtClean="0">
                <a:latin typeface="Calibri Light" pitchFamily="34" charset="0"/>
              </a:rPr>
              <a:t> </a:t>
            </a:r>
            <a:r>
              <a:rPr lang="ru-RU" sz="6400" dirty="0" smtClean="0">
                <a:latin typeface="Calibri Light" pitchFamily="34" charset="0"/>
              </a:rPr>
              <a:t> </a:t>
            </a:r>
            <a:r>
              <a:rPr lang="ru-RU" sz="4800" dirty="0" smtClean="0">
                <a:latin typeface="Calibri Light" pitchFamily="34" charset="0"/>
              </a:rPr>
              <a:t>должны </a:t>
            </a:r>
            <a:r>
              <a:rPr lang="ru-RU" sz="4800" dirty="0" smtClean="0">
                <a:latin typeface="Calibri Light" pitchFamily="34" charset="0"/>
              </a:rPr>
              <a:t>быть достигнуты определённые результаты.</a:t>
            </a:r>
          </a:p>
          <a:p>
            <a:pPr marL="0">
              <a:buNone/>
            </a:pPr>
            <a:r>
              <a:rPr lang="ru-RU" sz="5600" b="1" dirty="0" smtClean="0">
                <a:latin typeface="Calibri Light" pitchFamily="34" charset="0"/>
              </a:rPr>
              <a:t>Личностные результаты:</a:t>
            </a:r>
            <a:endParaRPr lang="ru-RU" sz="5600" dirty="0" smtClean="0">
              <a:latin typeface="Calibri Light" pitchFamily="34" charset="0"/>
            </a:endParaRPr>
          </a:p>
          <a:p>
            <a:pPr marL="0">
              <a:buNone/>
            </a:pPr>
            <a:r>
              <a:rPr lang="ru-RU" sz="4800" dirty="0" smtClean="0">
                <a:latin typeface="Calibri Light" pitchFamily="34" charset="0"/>
              </a:rPr>
              <a:t>• активное включение в общение и взаимодействие со сверстниками на принципах уважения и доброжелательности, взаимопомощи и сопереживания;</a:t>
            </a:r>
          </a:p>
          <a:p>
            <a:pPr marL="0">
              <a:buNone/>
            </a:pPr>
            <a:r>
              <a:rPr lang="ru-RU" sz="4800" dirty="0" smtClean="0">
                <a:latin typeface="Calibri Light" pitchFamily="34" charset="0"/>
              </a:rPr>
              <a:t>• проявление положительных качеств личности и управление своими эмоциями в различных (</a:t>
            </a:r>
            <a:r>
              <a:rPr lang="ru-RU" sz="4800" dirty="0" smtClean="0">
                <a:latin typeface="Calibri Light" pitchFamily="34" charset="0"/>
              </a:rPr>
              <a:t>нестандартных) ситуациях </a:t>
            </a:r>
            <a:r>
              <a:rPr lang="ru-RU" sz="4800" dirty="0" smtClean="0">
                <a:latin typeface="Calibri Light" pitchFamily="34" charset="0"/>
              </a:rPr>
              <a:t>и условиях;</a:t>
            </a:r>
          </a:p>
          <a:p>
            <a:pPr marL="0">
              <a:buNone/>
            </a:pPr>
            <a:r>
              <a:rPr lang="ru-RU" sz="4800" dirty="0" smtClean="0">
                <a:latin typeface="Calibri Light" pitchFamily="34" charset="0"/>
              </a:rPr>
              <a:t>• проявление дисциплинированности, трудолюбие и упорство в достижении поставленных целей;</a:t>
            </a:r>
          </a:p>
          <a:p>
            <a:pPr marL="0">
              <a:buNone/>
            </a:pPr>
            <a:r>
              <a:rPr lang="ru-RU" sz="4800" dirty="0" smtClean="0">
                <a:latin typeface="Calibri Light" pitchFamily="34" charset="0"/>
              </a:rPr>
              <a:t>• оказание бескорыстной помощи своим сверстникам, нахождение с ними общего языка и общих интересов.</a:t>
            </a:r>
          </a:p>
          <a:p>
            <a:pPr marL="0">
              <a:buNone/>
            </a:pPr>
            <a:r>
              <a:rPr lang="ru-RU" sz="5600" b="1" dirty="0" smtClean="0">
                <a:latin typeface="Calibri Light" pitchFamily="34" charset="0"/>
              </a:rPr>
              <a:t>Метапредметные результаты:</a:t>
            </a:r>
            <a:endParaRPr lang="ru-RU" sz="5600" dirty="0" smtClean="0">
              <a:latin typeface="Calibri Light" pitchFamily="34" charset="0"/>
            </a:endParaRPr>
          </a:p>
          <a:p>
            <a:pPr marL="0">
              <a:buNone/>
            </a:pPr>
            <a:r>
              <a:rPr lang="ru-RU" sz="4800" dirty="0" smtClean="0">
                <a:latin typeface="Calibri Light" pitchFamily="34" charset="0"/>
              </a:rPr>
              <a:t>• характеристика явления (действия и поступков), их объективная оценка на основе освоенных знаний и имеющегося опыта;</a:t>
            </a:r>
          </a:p>
          <a:p>
            <a:pPr marL="0">
              <a:buNone/>
            </a:pPr>
            <a:r>
              <a:rPr lang="ru-RU" sz="4800" dirty="0" smtClean="0">
                <a:latin typeface="Calibri Light" pitchFamily="34" charset="0"/>
              </a:rPr>
              <a:t>• обнаружение ошибок при выполнении учебных заданий, отбор способов их исправления;</a:t>
            </a:r>
          </a:p>
          <a:p>
            <a:pPr marL="0">
              <a:buNone/>
            </a:pPr>
            <a:r>
              <a:rPr lang="ru-RU" sz="4800" dirty="0" smtClean="0">
                <a:latin typeface="Calibri Light" pitchFamily="34" charset="0"/>
              </a:rPr>
              <a:t>• общение и взаимодействие со сверстниками на принципах взаимоуважения и взаимопомощи, дружбы и толерантности;</a:t>
            </a:r>
          </a:p>
          <a:p>
            <a:pPr marL="0">
              <a:buNone/>
            </a:pPr>
            <a:r>
              <a:rPr lang="ru-RU" sz="4800" dirty="0" smtClean="0">
                <a:latin typeface="Calibri Light" pitchFamily="34" charset="0"/>
              </a:rPr>
              <a:t>• обеспечение защиты и сохранности природы во время активного отдыха и занятий физической культурой;</a:t>
            </a:r>
          </a:p>
          <a:p>
            <a:pPr marL="0">
              <a:buNone/>
            </a:pPr>
            <a:r>
              <a:rPr lang="ru-RU" sz="4800" dirty="0" smtClean="0">
                <a:latin typeface="Calibri Light" pitchFamily="34" charset="0"/>
              </a:rPr>
              <a:t>• организация самостоятельной деятельности с учётом требовании её безопасности, сохранности инвентаря и оборудования, организации места занятий;</a:t>
            </a:r>
          </a:p>
          <a:p>
            <a:pPr marL="0">
              <a:buNone/>
            </a:pPr>
            <a:r>
              <a:rPr lang="ru-RU" sz="4800" dirty="0" smtClean="0">
                <a:latin typeface="Calibri Light" pitchFamily="34" charset="0"/>
              </a:rPr>
              <a:t>• планирование собственной деятельности, распределение нагрузки и организация отдыха в процессе её выполнения;</a:t>
            </a:r>
          </a:p>
          <a:p>
            <a:pPr marL="0">
              <a:buNone/>
            </a:pPr>
            <a:r>
              <a:rPr lang="ru-RU" sz="4800" dirty="0" smtClean="0">
                <a:latin typeface="Calibri Light" pitchFamily="34" charset="0"/>
              </a:rPr>
              <a:t>• анализ и объективная оценка результатов собственного труда, поиск возможностей и способов их улучшения;</a:t>
            </a:r>
          </a:p>
          <a:p>
            <a:pPr marL="0">
              <a:buNone/>
            </a:pPr>
            <a:r>
              <a:rPr lang="ru-RU" sz="4800" dirty="0" smtClean="0">
                <a:latin typeface="Calibri Light" pitchFamily="34" charset="0"/>
              </a:rPr>
              <a:t>• видение красоты движений, выделение и обоснование эстетических признаков в движениях и передвижениях человека;</a:t>
            </a:r>
          </a:p>
          <a:p>
            <a:pPr marL="0">
              <a:buNone/>
            </a:pPr>
            <a:r>
              <a:rPr lang="ru-RU" sz="4800" dirty="0" smtClean="0">
                <a:latin typeface="Calibri Light" pitchFamily="34" charset="0"/>
              </a:rPr>
              <a:t>• оценка красоты телосложения и осанки, сравнение их с эталонными образцами;</a:t>
            </a:r>
          </a:p>
          <a:p>
            <a:pPr marL="0">
              <a:buNone/>
            </a:pPr>
            <a:r>
              <a:rPr lang="ru-RU" sz="4800" dirty="0" smtClean="0">
                <a:latin typeface="Calibri Light" pitchFamily="34" charset="0"/>
              </a:rPr>
              <a:t>• управление эмоциями при общении со сверстниками, взрослыми, хладнокровие, сдержанность, рассудительность;</a:t>
            </a:r>
          </a:p>
          <a:p>
            <a:pPr marL="0">
              <a:buNone/>
            </a:pPr>
            <a:r>
              <a:rPr lang="ru-RU" sz="4800" dirty="0" smtClean="0">
                <a:latin typeface="Calibri Light" pitchFamily="34" charset="0"/>
              </a:rPr>
              <a:t>• технически правильное выполнение двигательной . действий из базовых видов спорта, использование их в игровой и соревновательной деятельности.</a:t>
            </a:r>
          </a:p>
          <a:p>
            <a:pPr>
              <a:buNone/>
            </a:pP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187624" y="260648"/>
            <a:ext cx="7746064" cy="6408712"/>
          </a:xfrm>
        </p:spPr>
        <p:txBody>
          <a:bodyPr>
            <a:normAutofit fontScale="40000" lnSpcReduction="20000"/>
          </a:bodyPr>
          <a:lstStyle/>
          <a:p>
            <a:pPr marL="0">
              <a:buNone/>
            </a:pPr>
            <a:r>
              <a:rPr lang="ru-RU" sz="3500" b="1" dirty="0" smtClean="0">
                <a:latin typeface="Calibri Light" pitchFamily="34" charset="0"/>
              </a:rPr>
              <a:t>Предметные результаты:</a:t>
            </a:r>
            <a:endParaRPr lang="ru-RU" sz="3500" dirty="0" smtClean="0">
              <a:latin typeface="Calibri Light" pitchFamily="34" charset="0"/>
            </a:endParaRPr>
          </a:p>
          <a:p>
            <a:pPr marL="0">
              <a:buNone/>
            </a:pPr>
            <a:r>
              <a:rPr lang="ru-RU" dirty="0" smtClean="0">
                <a:latin typeface="Calibri Light" pitchFamily="34" charset="0"/>
              </a:rPr>
              <a:t>• планирование занятий физическими </a:t>
            </a:r>
            <a:r>
              <a:rPr lang="ru-RU" dirty="0" smtClean="0">
                <a:latin typeface="Calibri Light" pitchFamily="34" charset="0"/>
              </a:rPr>
              <a:t>упражнениями режиме </a:t>
            </a:r>
            <a:r>
              <a:rPr lang="ru-RU" dirty="0" smtClean="0">
                <a:latin typeface="Calibri Light" pitchFamily="34" charset="0"/>
              </a:rPr>
              <a:t>дня, организация отдыха и досуга с использование средств физической культуры;</a:t>
            </a:r>
          </a:p>
          <a:p>
            <a:pPr marL="0">
              <a:buNone/>
            </a:pPr>
            <a:r>
              <a:rPr lang="ru-RU" dirty="0" smtClean="0">
                <a:latin typeface="Calibri Light" pitchFamily="34" charset="0"/>
              </a:rPr>
              <a:t>• изложение фактов истории развития физической культуры, характеристика её роли и значения в жизнедеятельности человека, связь с трудовой и военной деятельностью;</a:t>
            </a:r>
          </a:p>
          <a:p>
            <a:pPr marL="0">
              <a:buNone/>
            </a:pPr>
            <a:r>
              <a:rPr lang="ru-RU" dirty="0" smtClean="0">
                <a:latin typeface="Calibri Light" pitchFamily="34" charset="0"/>
              </a:rPr>
              <a:t>• представление физической культуры как средства укрепления здоровья, физического развития и физической подготовки человека;</a:t>
            </a:r>
          </a:p>
          <a:p>
            <a:pPr marL="0">
              <a:buNone/>
            </a:pPr>
            <a:r>
              <a:rPr lang="ru-RU" dirty="0" smtClean="0">
                <a:latin typeface="Calibri Light" pitchFamily="34" charset="0"/>
              </a:rPr>
              <a:t>• измерение (познавание) индивидуальных показателей физического развития (длины и массы тела), развитие основных физических качеств;</a:t>
            </a:r>
          </a:p>
          <a:p>
            <a:pPr marL="0">
              <a:buNone/>
            </a:pPr>
            <a:r>
              <a:rPr lang="ru-RU" dirty="0" smtClean="0">
                <a:latin typeface="Calibri Light" pitchFamily="34" charset="0"/>
              </a:rPr>
              <a:t>• оказание посильной помощи и моральной </a:t>
            </a:r>
            <a:r>
              <a:rPr lang="ru-RU" dirty="0" smtClean="0">
                <a:latin typeface="Calibri Light" pitchFamily="34" charset="0"/>
              </a:rPr>
              <a:t>поддержкам сверстникам </a:t>
            </a:r>
            <a:r>
              <a:rPr lang="ru-RU" dirty="0" smtClean="0">
                <a:latin typeface="Calibri Light" pitchFamily="34" charset="0"/>
              </a:rPr>
              <a:t>при выполнении учебных заданий, доброжелательное и уважительное отношение при объяснении ошибки способов их устранения;</a:t>
            </a:r>
          </a:p>
          <a:p>
            <a:pPr marL="0">
              <a:buNone/>
            </a:pPr>
            <a:r>
              <a:rPr lang="ru-RU" dirty="0" smtClean="0">
                <a:latin typeface="Calibri Light" pitchFamily="34" charset="0"/>
              </a:rPr>
              <a:t>• организация и проведение со сверстниками подвижных  и элементов соревнований, осуществление их объективного судейства;</a:t>
            </a:r>
          </a:p>
          <a:p>
            <a:pPr marL="0">
              <a:buNone/>
            </a:pPr>
            <a:r>
              <a:rPr lang="ru-RU" dirty="0" smtClean="0">
                <a:latin typeface="Calibri Light" pitchFamily="34" charset="0"/>
              </a:rPr>
              <a:t>• бережное обращение с инвентарём и оборудованием, соблюдение требований техники безопасности ;</a:t>
            </a:r>
          </a:p>
          <a:p>
            <a:pPr marL="0">
              <a:buNone/>
            </a:pPr>
            <a:r>
              <a:rPr lang="ru-RU" dirty="0" smtClean="0">
                <a:latin typeface="Calibri Light" pitchFamily="34" charset="0"/>
              </a:rPr>
              <a:t>• организация и проведение занятий физической культурой с разной целевой направленностью, подбор для них физических упражнений и выполнение их с заданной дозировкой нагрузки;</a:t>
            </a:r>
          </a:p>
          <a:p>
            <a:pPr marL="0">
              <a:buNone/>
            </a:pPr>
            <a:r>
              <a:rPr lang="ru-RU" dirty="0" smtClean="0">
                <a:latin typeface="Calibri Light" pitchFamily="34" charset="0"/>
              </a:rPr>
              <a:t>• характеристика физической нагрузки по показателю час- игры пульса, регулирование её напряжённости во время занятий по развитию физических качеств;</a:t>
            </a:r>
          </a:p>
          <a:p>
            <a:pPr marL="0">
              <a:buNone/>
            </a:pPr>
            <a:r>
              <a:rPr lang="ru-RU" dirty="0" smtClean="0">
                <a:latin typeface="Calibri Light" pitchFamily="34" charset="0"/>
              </a:rPr>
              <a:t>• взаимодействие со сверстниками по правилам проведения подвижных игр и соревнований;</a:t>
            </a:r>
          </a:p>
          <a:p>
            <a:pPr marL="0">
              <a:buNone/>
            </a:pPr>
            <a:r>
              <a:rPr lang="ru-RU" dirty="0" smtClean="0">
                <a:latin typeface="Calibri Light" pitchFamily="34" charset="0"/>
              </a:rPr>
              <a:t>• объяснение в доступной форме правил (техники) выполнения двигательных действий, анализ и поиск ошибок, исправление их;</a:t>
            </a:r>
          </a:p>
          <a:p>
            <a:pPr marL="0">
              <a:buNone/>
            </a:pPr>
            <a:r>
              <a:rPr lang="ru-RU" dirty="0" smtClean="0">
                <a:latin typeface="Calibri Light" pitchFamily="34" charset="0"/>
              </a:rPr>
              <a:t>• подача строевых команд, подсчёт при выполнении </a:t>
            </a:r>
            <a:r>
              <a:rPr lang="ru-RU" dirty="0" err="1" smtClean="0">
                <a:latin typeface="Calibri Light" pitchFamily="34" charset="0"/>
              </a:rPr>
              <a:t>общеразвивающих</a:t>
            </a:r>
            <a:r>
              <a:rPr lang="ru-RU" dirty="0" smtClean="0">
                <a:latin typeface="Calibri Light" pitchFamily="34" charset="0"/>
              </a:rPr>
              <a:t> упражнений;</a:t>
            </a:r>
          </a:p>
          <a:p>
            <a:pPr marL="0">
              <a:buNone/>
            </a:pPr>
            <a:r>
              <a:rPr lang="ru-RU" dirty="0" smtClean="0">
                <a:latin typeface="Calibri Light" pitchFamily="34" charset="0"/>
              </a:rPr>
              <a:t>• нахождение отличительных особенностей в выполнении двигательного действия разными учениками, выделение отличительных признаков и элементов;</a:t>
            </a:r>
          </a:p>
          <a:p>
            <a:pPr marL="0">
              <a:buNone/>
            </a:pPr>
            <a:r>
              <a:rPr lang="ru-RU" dirty="0" smtClean="0">
                <a:latin typeface="Calibri Light" pitchFamily="34" charset="0"/>
              </a:rPr>
              <a:t>• выполнение акробатических и гимнастических комбинаций на высоком техничном уровне, характеристика признаков техничного исполнения;</a:t>
            </a:r>
          </a:p>
          <a:p>
            <a:pPr marL="0">
              <a:buNone/>
            </a:pPr>
            <a:r>
              <a:rPr lang="ru-RU" dirty="0" smtClean="0">
                <a:latin typeface="Calibri Light" pitchFamily="34" charset="0"/>
              </a:rPr>
              <a:t>• выполнение технических действий из базовых видов спорта, применение их в игровой и соревновательной деятельной гости;</a:t>
            </a:r>
          </a:p>
          <a:p>
            <a:pPr marL="0">
              <a:buNone/>
            </a:pPr>
            <a:r>
              <a:rPr lang="ru-RU" dirty="0" smtClean="0">
                <a:latin typeface="Calibri Light" pitchFamily="34" charset="0"/>
              </a:rPr>
              <a:t>• выполнение жизненно важных двигательных навыков и умений различными способами, в различных условиях.</a:t>
            </a:r>
          </a:p>
          <a:p>
            <a:pPr>
              <a:buNone/>
            </a:pP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87624" y="116632"/>
            <a:ext cx="7498080" cy="522312"/>
          </a:xfrm>
        </p:spPr>
        <p:txBody>
          <a:bodyPr>
            <a:normAutofit/>
          </a:bodyPr>
          <a:lstStyle/>
          <a:p>
            <a:r>
              <a:rPr lang="ru-RU" sz="2400" b="1" dirty="0" smtClean="0">
                <a:effectLst/>
                <a:latin typeface="Calibri Light" pitchFamily="34" charset="0"/>
              </a:rPr>
              <a:t>Планируемые результаты</a:t>
            </a:r>
            <a:endParaRPr lang="ru-RU" sz="2400" dirty="0">
              <a:effectLst/>
              <a:latin typeface="Calibri Light" pitchFamily="34" charset="0"/>
            </a:endParaRPr>
          </a:p>
        </p:txBody>
      </p:sp>
      <p:sp>
        <p:nvSpPr>
          <p:cNvPr id="3" name="Содержимое 2"/>
          <p:cNvSpPr>
            <a:spLocks noGrp="1"/>
          </p:cNvSpPr>
          <p:nvPr>
            <p:ph idx="1"/>
          </p:nvPr>
        </p:nvSpPr>
        <p:spPr>
          <a:xfrm>
            <a:off x="1115616" y="836712"/>
            <a:ext cx="7746064" cy="2880320"/>
          </a:xfrm>
        </p:spPr>
        <p:txBody>
          <a:bodyPr>
            <a:normAutofit fontScale="92500" lnSpcReduction="10000"/>
          </a:bodyPr>
          <a:lstStyle/>
          <a:p>
            <a:pPr>
              <a:buNone/>
            </a:pPr>
            <a:r>
              <a:rPr lang="ru-RU" sz="1300" b="1" dirty="0" smtClean="0">
                <a:latin typeface="Calibri Light" pitchFamily="34" charset="0"/>
              </a:rPr>
              <a:t>Ученик научится:</a:t>
            </a:r>
            <a:endParaRPr lang="ru-RU" sz="1300" dirty="0" smtClean="0">
              <a:latin typeface="Calibri Light" pitchFamily="34" charset="0"/>
            </a:endParaRPr>
          </a:p>
          <a:p>
            <a:r>
              <a:rPr lang="ru-RU" sz="1200" dirty="0" smtClean="0">
                <a:latin typeface="Calibri Light" pitchFamily="34" charset="0"/>
              </a:rPr>
              <a:t>правилам и последовательности выполнения упражнений утренней гимнастики, физкультпауз (физкультминуток), простейших комплексов для развития физических качеств;</a:t>
            </a:r>
          </a:p>
          <a:p>
            <a:r>
              <a:rPr lang="ru-RU" sz="1200" dirty="0" smtClean="0">
                <a:latin typeface="Calibri Light" pitchFamily="34" charset="0"/>
              </a:rPr>
              <a:t>понимать роль и значение регулярных занятий физическими упражнениями для укрепления здоровья человека;</a:t>
            </a:r>
          </a:p>
          <a:p>
            <a:pPr>
              <a:buNone/>
            </a:pPr>
            <a:r>
              <a:rPr lang="ru-RU" sz="1300" b="1" dirty="0" smtClean="0">
                <a:latin typeface="Calibri Light" pitchFamily="34" charset="0"/>
              </a:rPr>
              <a:t>Получит </a:t>
            </a:r>
            <a:r>
              <a:rPr lang="ru-RU" sz="1300" b="1" dirty="0" smtClean="0">
                <a:latin typeface="Calibri Light" pitchFamily="34" charset="0"/>
              </a:rPr>
              <a:t>возможность научиться:</a:t>
            </a:r>
            <a:endParaRPr lang="ru-RU" sz="1300" dirty="0" smtClean="0">
              <a:latin typeface="Calibri Light" pitchFamily="34" charset="0"/>
            </a:endParaRPr>
          </a:p>
          <a:p>
            <a:r>
              <a:rPr lang="ru-RU" sz="1200" dirty="0" smtClean="0">
                <a:latin typeface="Calibri Light" pitchFamily="34" charset="0"/>
              </a:rPr>
              <a:t>выполнять простейшие акробатические и гимнастические упражнения;</a:t>
            </a:r>
          </a:p>
          <a:p>
            <a:r>
              <a:rPr lang="ru-RU" sz="1200" dirty="0" smtClean="0">
                <a:latin typeface="Calibri Light" pitchFamily="34" charset="0"/>
              </a:rPr>
              <a:t>выполнять комплексы утренней зарядки и дыхательной гимнастики, упражнения для профилактики нарушений зрения и формирования правильной осанки;</a:t>
            </a:r>
          </a:p>
          <a:p>
            <a:r>
              <a:rPr lang="ru-RU" sz="1200" dirty="0" smtClean="0">
                <a:latin typeface="Calibri Light" pitchFamily="34" charset="0"/>
              </a:rPr>
              <a:t>осуществлять индивидуальные и групповые действия в подвижных играх;</a:t>
            </a:r>
          </a:p>
          <a:p>
            <a:pPr>
              <a:buNone/>
            </a:pPr>
            <a:r>
              <a:rPr lang="ru-RU" dirty="0" smtClean="0"/>
              <a:t/>
            </a:r>
            <a:br>
              <a:rPr lang="ru-RU" dirty="0" smtClean="0"/>
            </a:br>
            <a:endParaRPr lang="ru-RU" dirty="0"/>
          </a:p>
        </p:txBody>
      </p:sp>
      <p:pic>
        <p:nvPicPr>
          <p:cNvPr id="4" name="Рисунок 3" descr="afa24527-5764-4b80-b876-c2d2e28c9934_1.jpg"/>
          <p:cNvPicPr>
            <a:picLocks noChangeAspect="1"/>
          </p:cNvPicPr>
          <p:nvPr/>
        </p:nvPicPr>
        <p:blipFill>
          <a:blip r:embed="rId2" cstate="print"/>
          <a:stretch>
            <a:fillRect/>
          </a:stretch>
        </p:blipFill>
        <p:spPr>
          <a:xfrm>
            <a:off x="2987824" y="2996952"/>
            <a:ext cx="5945804" cy="3672408"/>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61</TotalTime>
  <Words>515</Words>
  <Application>Microsoft Office PowerPoint</Application>
  <PresentationFormat>Экран (4:3)</PresentationFormat>
  <Paragraphs>192</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Солнцестояние</vt:lpstr>
      <vt:lpstr>Особенности рабочей программы по «Физической культуре» по В.И. Ляху</vt:lpstr>
      <vt:lpstr>Слайд 2</vt:lpstr>
      <vt:lpstr>Слайд 3</vt:lpstr>
      <vt:lpstr>ОПИСАНИЕ МЕСТА УЧЕБНОГО ПРЕДМЕТА В УЧЕБНОМ ПЛАНЕ:</vt:lpstr>
      <vt:lpstr>ОПИСАНИЕ ЦЕННОСТНЫХ ОРИЕНТИРОВ СОДЕРЖАНИЯ УЧЕБНОГО ПРЕДМЕТА</vt:lpstr>
      <vt:lpstr>Слайд 6</vt:lpstr>
      <vt:lpstr>ЛИЧНОСТНЫЕ, МЕТАПРЕДМЕТНЫЕ И ПРЕДМЕТНЫЕ РЕЗУЛЬТАТЫ ОСВОЕНИЯ УЧЕБНОГО КУРСА</vt:lpstr>
      <vt:lpstr>Слайд 8</vt:lpstr>
      <vt:lpstr>Планируемые результаты</vt:lpstr>
      <vt:lpstr>Слайд 10</vt:lpstr>
      <vt:lpstr>Слайд 11</vt:lpstr>
      <vt:lpstr>Планируемые результаты</vt:lpstr>
      <vt:lpstr>Слайд 13</vt:lpstr>
      <vt:lpstr>Слайд 14</vt:lpstr>
      <vt:lpstr>Планируемые результаты</vt:lpstr>
      <vt:lpstr>Слайд 16</vt:lpstr>
      <vt:lpstr>Слайд 17</vt:lpstr>
      <vt:lpstr>Планируемые результаты</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Особенности рабочей программы по «Физической культуре» по В.И. Ляху</dc:title>
  <dc:creator>CR7</dc:creator>
  <cp:lastModifiedBy>CR7</cp:lastModifiedBy>
  <cp:revision>7</cp:revision>
  <dcterms:created xsi:type="dcterms:W3CDTF">2017-05-15T13:56:55Z</dcterms:created>
  <dcterms:modified xsi:type="dcterms:W3CDTF">2017-05-15T14:58:13Z</dcterms:modified>
</cp:coreProperties>
</file>