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2" r:id="rId3"/>
    <p:sldId id="277" r:id="rId4"/>
    <p:sldId id="258" r:id="rId5"/>
    <p:sldId id="271" r:id="rId6"/>
    <p:sldId id="265" r:id="rId7"/>
    <p:sldId id="268" r:id="rId8"/>
    <p:sldId id="266" r:id="rId9"/>
    <p:sldId id="269" r:id="rId10"/>
    <p:sldId id="264" r:id="rId11"/>
    <p:sldId id="273" r:id="rId12"/>
    <p:sldId id="274" r:id="rId13"/>
    <p:sldId id="275" r:id="rId14"/>
    <p:sldId id="270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37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683568" y="2420888"/>
            <a:ext cx="7742664" cy="2245218"/>
            <a:chOff x="1115616" y="3056726"/>
            <a:chExt cx="7165477" cy="236521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3056726"/>
              <a:ext cx="7165477" cy="106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Одарённый ребёнок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298115" y="4741066"/>
              <a:ext cx="1973676" cy="6808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Воспитатель: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Русецкая</a:t>
              </a:r>
              <a:r>
                <a:rPr lang="ru-RU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И.А.</a:t>
              </a:r>
              <a:endParaRPr lang="ru-RU" dirty="0">
                <a:solidFill>
                  <a:schemeClr val="tx2"/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Памятка воспитателю по работе с одаренными детьми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 детей действовать самостоятельно, независимо. Избегайте прямых инструкций.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сдерживайте инициативы детей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делайте за них то, что они могут делать самостоятельно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Максимально насыщайте жизнь детей игрой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Радуйтесь результатами детского творчества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спешите с вынесением суждений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Помогайте детям учиться управлять процессом усвоения знаний: прослеживать связи между предметами, событиями, явлениями; формировать навыки самостоятельного решения проблем исследования; анализировать и синтезировать, классифицировать и обобщать информацию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Открывайте возможность детскому экспериментированию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Развивайте природную любознательность ребят, формируйте активное отношение к окружающему миру.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Существует мнение, что среди одарённых    и талантливых людей большинство левшей. Какое доминирование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латеральность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полушарий мозга влияет на развитие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сверхспособностей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О превосходстве левшей над правшами говорят много. Ученые выяснили, что выпускники вузов, у которых более развита левая рука, зарабатывают на 13-21% больше, чем их однокашники-правши.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000" dirty="0" smtClean="0"/>
              <a:t>Если предложить левше и правше одну и ту же задачу, то левша почти всегда найдет несколько способов решения.</a:t>
            </a:r>
          </a:p>
          <a:p>
            <a:pPr algn="just">
              <a:buNone/>
            </a:pPr>
            <a:r>
              <a:rPr lang="ru-RU" sz="2000" b="1" i="1" dirty="0" smtClean="0"/>
              <a:t>Исторические персоны: </a:t>
            </a:r>
            <a:r>
              <a:rPr lang="ru-RU" sz="2000" dirty="0" smtClean="0"/>
              <a:t>Александр Македонский, Юлий Цезарь, Жанна </a:t>
            </a:r>
            <a:r>
              <a:rPr lang="ru-RU" sz="2000" dirty="0" err="1" smtClean="0"/>
              <a:t>Д’Арк</a:t>
            </a:r>
            <a:r>
              <a:rPr lang="ru-RU" sz="2000" dirty="0" smtClean="0"/>
              <a:t>, Карл Великий, Наполеон, Моцарт и Бетховен, Лев Толстой. Леонардо да Винчи, Альберт Эйнштейн Мэрилин Монро Исаак Ньютон</a:t>
            </a:r>
          </a:p>
          <a:p>
            <a:pPr>
              <a:buNone/>
            </a:pPr>
            <a:r>
              <a:rPr lang="ru-RU" sz="2000" b="1" i="1" dirty="0" smtClean="0"/>
              <a:t>А так же и наши соотечественники: </a:t>
            </a:r>
            <a:r>
              <a:rPr lang="ru-RU" sz="2000" dirty="0" smtClean="0"/>
              <a:t>Ксения Собчак, Валерий </a:t>
            </a:r>
            <a:r>
              <a:rPr lang="ru-RU" sz="2000" dirty="0" err="1" smtClean="0"/>
              <a:t>Меладзе</a:t>
            </a:r>
            <a:r>
              <a:rPr lang="ru-RU" sz="2000" dirty="0" smtClean="0"/>
              <a:t>, Мария Шарапова, Юрий Любимов, Майя Плисецкая,</a:t>
            </a:r>
            <a:br>
              <a:rPr lang="ru-RU" sz="2000" dirty="0" smtClean="0"/>
            </a:br>
            <a:endParaRPr lang="ru-RU" sz="2400" dirty="0" smtClean="0"/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stov\Desktop\одаренн с нтернета\123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09496" cy="6171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Известно, что левшей больше среди мужчин, чем среди женщин, что левши чаще страдают определенными заболеваниями, например шизофренией, и чаще, чем правши, становятся алкоголиками. Причины разделения человечества на левшей и правшей точно неизвестны.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stov\Desktop\одаренн с нтернета\efa8535873fba56c439c587c530010ff_RSZ_69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172908" cy="6111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 anchor="ctr" anchorCtr="1">
            <a:normAutofit/>
            <a:scene3d>
              <a:camera prst="orthographicFront"/>
              <a:lightRig rig="freezing" dir="t"/>
            </a:scene3d>
            <a:sp3d prstMaterial="flat"/>
          </a:bodyPr>
          <a:lstStyle/>
          <a:p>
            <a:pPr algn="ctr">
              <a:buNone/>
            </a:pPr>
            <a:r>
              <a:rPr lang="ru-RU" sz="5400" dirty="0" smtClean="0">
                <a:ln cap="sq">
                  <a:solidFill>
                    <a:schemeClr val="accent1"/>
                  </a:solidFill>
                </a:ln>
                <a:gradFill flip="none" rotWithShape="1">
                  <a:gsLst>
                    <a:gs pos="25000">
                      <a:schemeClr val="accent1">
                        <a:tint val="66000"/>
                        <a:satMod val="160000"/>
                        <a:alpha val="73000"/>
                      </a:schemeClr>
                    </a:gs>
                    <a:gs pos="25000">
                      <a:schemeClr val="accent1">
                        <a:tint val="66000"/>
                        <a:satMod val="160000"/>
                        <a:alpha val="73000"/>
                      </a:schemeClr>
                    </a:gs>
                    <a:gs pos="25000">
                      <a:schemeClr val="accent1">
                        <a:tint val="66000"/>
                        <a:satMod val="160000"/>
                        <a:alpha val="73000"/>
                      </a:schemeClr>
                    </a:gs>
                    <a:gs pos="25000">
                      <a:schemeClr val="accent1">
                        <a:tint val="66000"/>
                        <a:satMod val="160000"/>
                        <a:alpha val="73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innerShdw blurRad="63500" dist="50800" dir="13860000">
                    <a:prstClr val="black">
                      <a:alpha val="77000"/>
                    </a:prstClr>
                  </a:innerShdw>
                </a:effectLst>
                <a:latin typeface="Monotype Corsiva" pitchFamily="66" charset="0"/>
              </a:rPr>
              <a:t>Спасибо за внимание!</a:t>
            </a:r>
          </a:p>
          <a:p>
            <a:pPr algn="ctr">
              <a:buNone/>
            </a:pPr>
            <a:endParaRPr lang="ru-RU" sz="5400" dirty="0">
              <a:ln cap="sq">
                <a:solidFill>
                  <a:schemeClr val="accent1"/>
                </a:solidFill>
              </a:ln>
              <a:gradFill flip="none" rotWithShape="1">
                <a:gsLst>
                  <a:gs pos="25000">
                    <a:schemeClr val="accent1">
                      <a:tint val="66000"/>
                      <a:satMod val="160000"/>
                      <a:alpha val="73000"/>
                    </a:schemeClr>
                  </a:gs>
                  <a:gs pos="25000">
                    <a:schemeClr val="accent1">
                      <a:tint val="66000"/>
                      <a:satMod val="160000"/>
                      <a:alpha val="73000"/>
                    </a:schemeClr>
                  </a:gs>
                  <a:gs pos="25000">
                    <a:schemeClr val="accent1">
                      <a:tint val="66000"/>
                      <a:satMod val="160000"/>
                      <a:alpha val="73000"/>
                    </a:schemeClr>
                  </a:gs>
                  <a:gs pos="25000">
                    <a:schemeClr val="accent1">
                      <a:tint val="66000"/>
                      <a:satMod val="160000"/>
                      <a:alpha val="73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innerShdw blurRad="63500" dist="50800" dir="13860000">
                  <a:prstClr val="black">
                    <a:alpha val="77000"/>
                  </a:prst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</a:rPr>
              <a:t>Неверно высказывание, что одарённые люди способны ко всему, - обычно их талант проявляется больше, чем в одной области,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</a:rPr>
              <a:t>  но и не во всех сразу. </a:t>
            </a:r>
            <a:endParaRPr lang="ru-RU" sz="44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Одаренность определяет возможность достижения человеком более высоких, незаурядных результатов в одном или нескольких видах деятельности по сравнению с другими людьми.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img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933056"/>
            <a:ext cx="2395339" cy="1823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050277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149080"/>
            <a:ext cx="19907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980728"/>
            <a:ext cx="7772400" cy="2664296"/>
          </a:xfrm>
        </p:spPr>
        <p:txBody>
          <a:bodyPr/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latin typeface="Arial" charset="0"/>
              </a:rPr>
              <a:t>Основные понятия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al" charset="0"/>
              </a:rPr>
              <a:t>Одаренность</a:t>
            </a:r>
            <a:r>
              <a:rPr lang="ru-RU" sz="1600" b="1" dirty="0" smtClean="0">
                <a:solidFill>
                  <a:schemeClr val="tx1"/>
                </a:solidFill>
                <a:latin typeface="Arial" charset="0"/>
              </a:rPr>
              <a:t> – </a:t>
            </a:r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это системное, развивающееся в течение жизни качество психики, которое определяет возможность достижения человеком более высоких, незаурядных результатов в одном или нескольких видах деятельности по сравнению с другими людьми.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573016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latin typeface="Arial" charset="0"/>
              </a:rPr>
              <a:t>Одаренный ребенок – </a:t>
            </a:r>
            <a:r>
              <a:rPr lang="ru-RU" sz="2000" dirty="0" smtClean="0">
                <a:latin typeface="Arial" charset="0"/>
              </a:rPr>
              <a:t>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деятельности.</a:t>
            </a:r>
            <a:endParaRPr lang="ru-RU" sz="2000" dirty="0">
              <a:latin typeface="Arial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2313" y="5445224"/>
            <a:ext cx="7772400" cy="32375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testov\Desktop\ПОИСК\i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581128"/>
            <a:ext cx="2142455" cy="1692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estov\Desktop\одаренн с нтернета\i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858" y="764704"/>
            <a:ext cx="8505396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4807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такие «одаренные дети»?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just"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 психологии нет общего представления о природе одаренности, </a:t>
            </a:r>
          </a:p>
          <a:p>
            <a:pPr algn="just"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а есть альтернативные подходы к ней: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«Все дети талантливы».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«Одаренность – дар свыше, которым наделены единицы». 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рубеже веков в нашем обществе возник интерес к одаренным детям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как будущей интеллектуальной и творческой элите, от которой будет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зависеть «коридор возможностей» дальнейшего развития страны.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Необходимо отличать от одаренности: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Высокий уровень развития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Искусственную провокацию развития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депривация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произвольности)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«Ложную одаренность» - расширение нагрузки на сохранные функции (память, речь) провоцирует интенсивное развитие способностей, тормозит развитие высших психических функций.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Психологические особенности (проблемы) развития одаренных детей.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5001419"/>
          </a:xfrm>
        </p:spPr>
        <p:txBody>
          <a:bodyPr/>
          <a:lstStyle/>
          <a:p>
            <a:pPr lvl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Неравномерность развития. Интеллектуальное развитие может опережать физическое, эмоциональное. Наблюдается:   проблемы общения (точки зрения, отличные от других, нетерпимость к критике, обостренная чувствительность к социальному отчуждению,  монополизация внимания взрослого); повышенная истощаемость и проблемы произвольного поведения,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(дети занимаются интересной деятельностью, делающей их одаренными и только).</a:t>
            </a:r>
          </a:p>
          <a:p>
            <a:pPr lvl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Нетерпимость жесткой регламентации (для творчески одаренных детей), трудности освоения навыков и правил социальной жизни.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Признаки, отличающие одаренного ребенка.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Быстрее овладевает навыками самообслуживания.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Проявляет большую любознательность к предметам, явлениям, событиям. Задает множество вопросов.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Имеет широкий спектр интересов, пробует экспериментировать.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Имеет большой словарный запас, демонстрирует понимание тонкостей языка.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Легко схватывает и удерживает большое количество информации. Запоминает прочнее и подробнее.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Понимает сложные идеи, видит общее в предметах. Демонстрирует абстрактное мышление.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Склонен к серьезным размышлениям о жизни, других глобальных проблемах.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Легко отгадывает загадки и может придумывать свои.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Начинает считать и читать до поступления в школу, иногда самостоятельно.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Устанавливает для себя высокие критерии. Стремится к совершенству.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Понимает чувства других людей, верит в честность, правду.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Не выносит глупости.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Ищет необычные способы выполнения обычных дел: по-своему застилает кровать, убирает комнату и т.п.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Проявляет способности к искусству (музыкальному, художественному), лингвистические способности.</a:t>
            </a:r>
          </a:p>
          <a:p>
            <a:pPr>
              <a:buFont typeface="Wingdings" pitchFamily="2" charset="2"/>
              <a:buChar char="ü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Дети с признаками умственной одаренности.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Имеют высокий уровень развития умственных способностей: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В дошкольном возрасте складываются в первую очередь способности  наглядно-образного мышления, воображения. Они состоят в умении создавать и использовать образы окружающих предметов, явлений и связей между ними. К ним относятся: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способность к наглядному моделированию (планирование),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построение образа по отдельной части, признаку.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Далее развиваются способности  для решения логических, понятийных задач: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выделение и обозначение словом существенных свойств вещей,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математические способности.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607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1_Тема Office</vt:lpstr>
      <vt:lpstr>Слайд 1</vt:lpstr>
      <vt:lpstr>Слайд 2</vt:lpstr>
      <vt:lpstr> </vt:lpstr>
      <vt:lpstr>Слайд 4</vt:lpstr>
      <vt:lpstr>Слайд 5</vt:lpstr>
      <vt:lpstr>Кто такие «одаренные дети»? </vt:lpstr>
      <vt:lpstr>Психологические особенности (проблемы) развития одаренных детей. </vt:lpstr>
      <vt:lpstr>Признаки, отличающие одаренного ребенка. </vt:lpstr>
      <vt:lpstr>Дети с признаками умственной одаренности. </vt:lpstr>
      <vt:lpstr>Памятка воспитателю по работе с одаренными детьми</vt:lpstr>
      <vt:lpstr> Существует мнение, что среди одарённых    и талантливых людей большинство левшей. Какое доминирование (латеральность) полушарий мозга влияет на развитие сверхспособностей?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nb5</cp:lastModifiedBy>
  <cp:revision>69</cp:revision>
  <dcterms:created xsi:type="dcterms:W3CDTF">2014-07-06T18:18:01Z</dcterms:created>
  <dcterms:modified xsi:type="dcterms:W3CDTF">2017-05-15T09:39:30Z</dcterms:modified>
</cp:coreProperties>
</file>