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68" r:id="rId8"/>
    <p:sldMasterId id="2147483780" r:id="rId9"/>
    <p:sldMasterId id="2147483792" r:id="rId10"/>
    <p:sldMasterId id="2147483816" r:id="rId11"/>
    <p:sldMasterId id="2147483840" r:id="rId12"/>
  </p:sldMasterIdLst>
  <p:sldIdLst>
    <p:sldId id="257" r:id="rId13"/>
    <p:sldId id="258" r:id="rId14"/>
    <p:sldId id="259" r:id="rId15"/>
    <p:sldId id="274" r:id="rId16"/>
    <p:sldId id="275" r:id="rId17"/>
    <p:sldId id="260" r:id="rId18"/>
    <p:sldId id="261" r:id="rId19"/>
    <p:sldId id="262" r:id="rId20"/>
    <p:sldId id="263" r:id="rId21"/>
    <p:sldId id="266" r:id="rId22"/>
    <p:sldId id="267" r:id="rId23"/>
    <p:sldId id="268" r:id="rId24"/>
    <p:sldId id="270" r:id="rId25"/>
    <p:sldId id="272" r:id="rId2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06" autoAdjust="0"/>
    <p:restoredTop sz="94660"/>
  </p:normalViewPr>
  <p:slideViewPr>
    <p:cSldViewPr>
      <p:cViewPr varScale="1">
        <p:scale>
          <a:sx n="51" d="100"/>
          <a:sy n="51" d="100"/>
        </p:scale>
        <p:origin x="-2430" y="-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43100" y="3149600"/>
            <a:ext cx="4857750" cy="1651000"/>
          </a:xfrm>
        </p:spPr>
        <p:txBody>
          <a:bodyPr/>
          <a:lstStyle>
            <a:lvl1pPr>
              <a:defRPr sz="48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43100" y="5283200"/>
            <a:ext cx="4914900" cy="7112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69A522D-56CA-49EE-A686-C2B36405FAE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663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306561-D2E3-4EB3-9629-8BBE4087FEF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796666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43100" y="3149600"/>
            <a:ext cx="4857750" cy="1651000"/>
          </a:xfrm>
        </p:spPr>
        <p:txBody>
          <a:bodyPr/>
          <a:lstStyle>
            <a:lvl1pPr>
              <a:defRPr sz="48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43100" y="5283200"/>
            <a:ext cx="4914900" cy="7112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69A522D-56CA-49EE-A686-C2B36405FAE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569864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604CA2-0AF5-48D8-B9AC-7B8E42A23C3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92915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2CCC55-EB97-4310-9954-D3394FD36E1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740316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00150" y="1727201"/>
            <a:ext cx="2600325" cy="64410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914775" y="1727201"/>
            <a:ext cx="2600325" cy="64410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A3396D-FF00-40E5-ACF7-27392E3DAFC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52213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9A0568-CFAF-4622-A8D2-AC6F1DC2141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549419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58B382-A6D1-4FC6-A217-2D40625F380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901503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855F9D-D7D0-4FF5-A7FE-3B293EE16D6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227372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5E1DDC-082C-4B5D-A7DF-3D6CF0322FA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317028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B6C4C9-13CC-4605-9784-95223DFF259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474809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306561-D2E3-4EB3-9629-8BBE4087FEF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44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72075" y="304801"/>
            <a:ext cx="1343025" cy="786341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304801"/>
            <a:ext cx="3914775" cy="78634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9310D4-89F2-4351-A3C3-FE12E5E35FE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631493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72075" y="304801"/>
            <a:ext cx="1343025" cy="786341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304801"/>
            <a:ext cx="3914775" cy="78634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9310D4-89F2-4351-A3C3-FE12E5E35FE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918539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43100" y="3149600"/>
            <a:ext cx="4857750" cy="1651000"/>
          </a:xfrm>
        </p:spPr>
        <p:txBody>
          <a:bodyPr/>
          <a:lstStyle>
            <a:lvl1pPr>
              <a:defRPr sz="48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43100" y="5283200"/>
            <a:ext cx="4914900" cy="7112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69A522D-56CA-49EE-A686-C2B36405FAE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010580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604CA2-0AF5-48D8-B9AC-7B8E42A23C3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991762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2CCC55-EB97-4310-9954-D3394FD36E1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570219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00150" y="1727201"/>
            <a:ext cx="2600325" cy="64410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914775" y="1727201"/>
            <a:ext cx="2600325" cy="64410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A3396D-FF00-40E5-ACF7-27392E3DAFC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205824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9A0568-CFAF-4622-A8D2-AC6F1DC2141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479147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58B382-A6D1-4FC6-A217-2D40625F380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959813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855F9D-D7D0-4FF5-A7FE-3B293EE16D6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363379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5E1DDC-082C-4B5D-A7DF-3D6CF0322FA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325027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B6C4C9-13CC-4605-9784-95223DFF259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1688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43100" y="3149600"/>
            <a:ext cx="4857750" cy="1651000"/>
          </a:xfrm>
        </p:spPr>
        <p:txBody>
          <a:bodyPr/>
          <a:lstStyle>
            <a:lvl1pPr>
              <a:defRPr sz="48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43100" y="5283200"/>
            <a:ext cx="4914900" cy="7112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69A522D-56CA-49EE-A686-C2B36405FAE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473106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306561-D2E3-4EB3-9629-8BBE4087FEF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027421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72075" y="304801"/>
            <a:ext cx="1343025" cy="786341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304801"/>
            <a:ext cx="3914775" cy="78634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9310D4-89F2-4351-A3C3-FE12E5E35FE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077194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43100" y="3149600"/>
            <a:ext cx="4857750" cy="1651000"/>
          </a:xfrm>
        </p:spPr>
        <p:txBody>
          <a:bodyPr/>
          <a:lstStyle>
            <a:lvl1pPr>
              <a:defRPr sz="48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43100" y="5283200"/>
            <a:ext cx="4914900" cy="7112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69A522D-56CA-49EE-A686-C2B36405FAE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085686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604CA2-0AF5-48D8-B9AC-7B8E42A23C3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866680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2CCC55-EB97-4310-9954-D3394FD36E1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583854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00150" y="1727201"/>
            <a:ext cx="2600325" cy="64410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914775" y="1727201"/>
            <a:ext cx="2600325" cy="64410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A3396D-FF00-40E5-ACF7-27392E3DAFC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809828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9A0568-CFAF-4622-A8D2-AC6F1DC2141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095929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58B382-A6D1-4FC6-A217-2D40625F380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481314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855F9D-D7D0-4FF5-A7FE-3B293EE16D6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574055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5E1DDC-082C-4B5D-A7DF-3D6CF0322FA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4235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604CA2-0AF5-48D8-B9AC-7B8E42A23C3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503360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B6C4C9-13CC-4605-9784-95223DFF259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331040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306561-D2E3-4EB3-9629-8BBE4087FEF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845065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72075" y="304801"/>
            <a:ext cx="1343025" cy="786341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304801"/>
            <a:ext cx="3914775" cy="78634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9310D4-89F2-4351-A3C3-FE12E5E35FE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1709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2CCC55-EB97-4310-9954-D3394FD36E1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3255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00150" y="1727201"/>
            <a:ext cx="2600325" cy="64410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914775" y="1727201"/>
            <a:ext cx="2600325" cy="64410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A3396D-FF00-40E5-ACF7-27392E3DAFC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007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9A0568-CFAF-4622-A8D2-AC6F1DC2141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1853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58B382-A6D1-4FC6-A217-2D40625F380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90917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855F9D-D7D0-4FF5-A7FE-3B293EE16D6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4912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5E1DDC-082C-4B5D-A7DF-3D6CF0322FA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79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604CA2-0AF5-48D8-B9AC-7B8E42A23C3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7798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B6C4C9-13CC-4605-9784-95223DFF259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2534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306561-D2E3-4EB3-9629-8BBE4087FEF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8838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72075" y="304801"/>
            <a:ext cx="1343025" cy="786341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304801"/>
            <a:ext cx="3914775" cy="78634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9310D4-89F2-4351-A3C3-FE12E5E35FE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3962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43100" y="3149600"/>
            <a:ext cx="4857750" cy="1651000"/>
          </a:xfrm>
        </p:spPr>
        <p:txBody>
          <a:bodyPr/>
          <a:lstStyle>
            <a:lvl1pPr>
              <a:defRPr sz="48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43100" y="5283200"/>
            <a:ext cx="4914900" cy="7112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69A522D-56CA-49EE-A686-C2B36405FAE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1378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604CA2-0AF5-48D8-B9AC-7B8E42A23C3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0279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2CCC55-EB97-4310-9954-D3394FD36E1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8116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00150" y="1727201"/>
            <a:ext cx="2600325" cy="64410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914775" y="1727201"/>
            <a:ext cx="2600325" cy="64410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A3396D-FF00-40E5-ACF7-27392E3DAFC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3078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9A0568-CFAF-4622-A8D2-AC6F1DC2141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7748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58B382-A6D1-4FC6-A217-2D40625F380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8714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855F9D-D7D0-4FF5-A7FE-3B293EE16D6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247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2CCC55-EB97-4310-9954-D3394FD36E1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69622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5E1DDC-082C-4B5D-A7DF-3D6CF0322FA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62929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B6C4C9-13CC-4605-9784-95223DFF259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15323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306561-D2E3-4EB3-9629-8BBE4087FEF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97085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72075" y="304801"/>
            <a:ext cx="1343025" cy="786341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304801"/>
            <a:ext cx="3914775" cy="78634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9310D4-89F2-4351-A3C3-FE12E5E35FE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0418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43100" y="3149600"/>
            <a:ext cx="4857750" cy="1651000"/>
          </a:xfrm>
        </p:spPr>
        <p:txBody>
          <a:bodyPr/>
          <a:lstStyle>
            <a:lvl1pPr>
              <a:defRPr sz="48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43100" y="5283200"/>
            <a:ext cx="4914900" cy="7112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69A522D-56CA-49EE-A686-C2B36405FAE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82125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604CA2-0AF5-48D8-B9AC-7B8E42A23C3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23723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2CCC55-EB97-4310-9954-D3394FD36E1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24943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00150" y="1727201"/>
            <a:ext cx="2600325" cy="64410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914775" y="1727201"/>
            <a:ext cx="2600325" cy="64410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A3396D-FF00-40E5-ACF7-27392E3DAFC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42987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9A0568-CFAF-4622-A8D2-AC6F1DC2141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64152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58B382-A6D1-4FC6-A217-2D40625F380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126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00150" y="1727201"/>
            <a:ext cx="2600325" cy="64410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914775" y="1727201"/>
            <a:ext cx="2600325" cy="64410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A3396D-FF00-40E5-ACF7-27392E3DAFC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0836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855F9D-D7D0-4FF5-A7FE-3B293EE16D6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334691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5E1DDC-082C-4B5D-A7DF-3D6CF0322FA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74297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B6C4C9-13CC-4605-9784-95223DFF259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60406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306561-D2E3-4EB3-9629-8BBE4087FEF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57474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72075" y="304801"/>
            <a:ext cx="1343025" cy="786341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304801"/>
            <a:ext cx="3914775" cy="78634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9310D4-89F2-4351-A3C3-FE12E5E35FE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57480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43100" y="3149600"/>
            <a:ext cx="4857750" cy="1651000"/>
          </a:xfrm>
        </p:spPr>
        <p:txBody>
          <a:bodyPr/>
          <a:lstStyle>
            <a:lvl1pPr>
              <a:defRPr sz="48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43100" y="5283200"/>
            <a:ext cx="4914900" cy="7112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69A522D-56CA-49EE-A686-C2B36405FAE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04645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604CA2-0AF5-48D8-B9AC-7B8E42A23C3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32790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2CCC55-EB97-4310-9954-D3394FD36E1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26537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00150" y="1727201"/>
            <a:ext cx="2600325" cy="64410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914775" y="1727201"/>
            <a:ext cx="2600325" cy="64410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A3396D-FF00-40E5-ACF7-27392E3DAFC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53719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9A0568-CFAF-4622-A8D2-AC6F1DC2141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898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9A0568-CFAF-4622-A8D2-AC6F1DC2141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05200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58B382-A6D1-4FC6-A217-2D40625F380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16655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855F9D-D7D0-4FF5-A7FE-3B293EE16D6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45028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5E1DDC-082C-4B5D-A7DF-3D6CF0322FA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21604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B6C4C9-13CC-4605-9784-95223DFF259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67446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306561-D2E3-4EB3-9629-8BBE4087FEF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62558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72075" y="304801"/>
            <a:ext cx="1343025" cy="786341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304801"/>
            <a:ext cx="3914775" cy="78634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9310D4-89F2-4351-A3C3-FE12E5E35FE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1179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43100" y="3149600"/>
            <a:ext cx="4857750" cy="1651000"/>
          </a:xfrm>
        </p:spPr>
        <p:txBody>
          <a:bodyPr/>
          <a:lstStyle>
            <a:lvl1pPr>
              <a:defRPr sz="48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43100" y="5283200"/>
            <a:ext cx="4914900" cy="7112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69A522D-56CA-49EE-A686-C2B36405FAE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17912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604CA2-0AF5-48D8-B9AC-7B8E42A23C3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99576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2CCC55-EB97-4310-9954-D3394FD36E1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66205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00150" y="1727201"/>
            <a:ext cx="2600325" cy="64410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914775" y="1727201"/>
            <a:ext cx="2600325" cy="64410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A3396D-FF00-40E5-ACF7-27392E3DAFC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738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58B382-A6D1-4FC6-A217-2D40625F380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94286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9A0568-CFAF-4622-A8D2-AC6F1DC2141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51626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58B382-A6D1-4FC6-A217-2D40625F380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0527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855F9D-D7D0-4FF5-A7FE-3B293EE16D6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70944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5E1DDC-082C-4B5D-A7DF-3D6CF0322FA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941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B6C4C9-13CC-4605-9784-95223DFF259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30796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306561-D2E3-4EB3-9629-8BBE4087FEF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50003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72075" y="304801"/>
            <a:ext cx="1343025" cy="786341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304801"/>
            <a:ext cx="3914775" cy="78634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9310D4-89F2-4351-A3C3-FE12E5E35FE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19306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43100" y="3149600"/>
            <a:ext cx="4857750" cy="1651000"/>
          </a:xfrm>
        </p:spPr>
        <p:txBody>
          <a:bodyPr/>
          <a:lstStyle>
            <a:lvl1pPr>
              <a:defRPr sz="48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43100" y="5283200"/>
            <a:ext cx="4914900" cy="7112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69A522D-56CA-49EE-A686-C2B36405FAE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29598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604CA2-0AF5-48D8-B9AC-7B8E42A23C3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24751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2CCC55-EB97-4310-9954-D3394FD36E1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965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855F9D-D7D0-4FF5-A7FE-3B293EE16D6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01299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00150" y="1727201"/>
            <a:ext cx="2600325" cy="64410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914775" y="1727201"/>
            <a:ext cx="2600325" cy="64410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A3396D-FF00-40E5-ACF7-27392E3DAFC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12195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9A0568-CFAF-4622-A8D2-AC6F1DC2141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23168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58B382-A6D1-4FC6-A217-2D40625F380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65175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855F9D-D7D0-4FF5-A7FE-3B293EE16D6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65947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5E1DDC-082C-4B5D-A7DF-3D6CF0322FA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70755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B6C4C9-13CC-4605-9784-95223DFF259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81702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306561-D2E3-4EB3-9629-8BBE4087FEF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61060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72075" y="304801"/>
            <a:ext cx="1343025" cy="786341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304801"/>
            <a:ext cx="3914775" cy="78634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9310D4-89F2-4351-A3C3-FE12E5E35FE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82017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43100" y="3149600"/>
            <a:ext cx="4857750" cy="1651000"/>
          </a:xfrm>
        </p:spPr>
        <p:txBody>
          <a:bodyPr/>
          <a:lstStyle>
            <a:lvl1pPr>
              <a:defRPr sz="48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43100" y="5283200"/>
            <a:ext cx="4914900" cy="7112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69A522D-56CA-49EE-A686-C2B36405FAE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18144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604CA2-0AF5-48D8-B9AC-7B8E42A23C3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937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5E1DDC-082C-4B5D-A7DF-3D6CF0322FA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95420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2CCC55-EB97-4310-9954-D3394FD36E1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53806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00150" y="1727201"/>
            <a:ext cx="2600325" cy="64410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914775" y="1727201"/>
            <a:ext cx="2600325" cy="64410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A3396D-FF00-40E5-ACF7-27392E3DAFC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74804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9A0568-CFAF-4622-A8D2-AC6F1DC2141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31363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58B382-A6D1-4FC6-A217-2D40625F380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23178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855F9D-D7D0-4FF5-A7FE-3B293EE16D6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25181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5E1DDC-082C-4B5D-A7DF-3D6CF0322FA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35845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B6C4C9-13CC-4605-9784-95223DFF259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42016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306561-D2E3-4EB3-9629-8BBE4087FEF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02031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72075" y="304801"/>
            <a:ext cx="1343025" cy="786341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304801"/>
            <a:ext cx="3914775" cy="78634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9310D4-89F2-4351-A3C3-FE12E5E35FE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55050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43100" y="3149600"/>
            <a:ext cx="4857750" cy="1651000"/>
          </a:xfrm>
        </p:spPr>
        <p:txBody>
          <a:bodyPr/>
          <a:lstStyle>
            <a:lvl1pPr>
              <a:defRPr sz="48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43100" y="5283200"/>
            <a:ext cx="4914900" cy="7112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69A522D-56CA-49EE-A686-C2B36405FAE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6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B6C4C9-13CC-4605-9784-95223DFF259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17856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604CA2-0AF5-48D8-B9AC-7B8E42A23C3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22146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2CCC55-EB97-4310-9954-D3394FD36E1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56961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00150" y="1727201"/>
            <a:ext cx="2600325" cy="64410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914775" y="1727201"/>
            <a:ext cx="2600325" cy="64410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A3396D-FF00-40E5-ACF7-27392E3DAFC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51465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9A0568-CFAF-4622-A8D2-AC6F1DC2141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258445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58B382-A6D1-4FC6-A217-2D40625F380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99498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855F9D-D7D0-4FF5-A7FE-3B293EE16D6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06976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5E1DDC-082C-4B5D-A7DF-3D6CF0322FA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755280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B6C4C9-13CC-4605-9784-95223DFF259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46661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306561-D2E3-4EB3-9629-8BBE4087FEF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931905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72075" y="304801"/>
            <a:ext cx="1343025" cy="786341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304801"/>
            <a:ext cx="3914775" cy="78634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9310D4-89F2-4351-A3C3-FE12E5E35FE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030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image" Target="../media/image2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Relationship Id="rId14" Type="http://schemas.openxmlformats.org/officeDocument/2006/relationships/image" Target="../media/image2.pn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2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image" Target="../media/image2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304800"/>
            <a:ext cx="5372100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00150" y="1727201"/>
            <a:ext cx="5314950" cy="6441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967"/>
            <a:ext cx="16002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967"/>
            <a:ext cx="21717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967"/>
            <a:ext cx="16002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558FCDC-476A-4E4A-9F2F-6611F935B9C4}" type="slidenum">
              <a:rPr lang="en-US">
                <a:solidFill>
                  <a:srgbClr val="000000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548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304800"/>
            <a:ext cx="5372100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00150" y="1727201"/>
            <a:ext cx="5314950" cy="6441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967"/>
            <a:ext cx="16002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967"/>
            <a:ext cx="21717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967"/>
            <a:ext cx="16002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558FCDC-476A-4E4A-9F2F-6611F935B9C4}" type="slidenum">
              <a:rPr lang="en-US">
                <a:solidFill>
                  <a:srgbClr val="000000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1065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304800"/>
            <a:ext cx="5372100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00150" y="1727201"/>
            <a:ext cx="5314950" cy="6441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967"/>
            <a:ext cx="16002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967"/>
            <a:ext cx="21717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967"/>
            <a:ext cx="16002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558FCDC-476A-4E4A-9F2F-6611F935B9C4}" type="slidenum">
              <a:rPr lang="en-US">
                <a:solidFill>
                  <a:srgbClr val="000000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431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304800"/>
            <a:ext cx="5372100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00150" y="1727201"/>
            <a:ext cx="5314950" cy="6441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967"/>
            <a:ext cx="16002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967"/>
            <a:ext cx="21717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967"/>
            <a:ext cx="16002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558FCDC-476A-4E4A-9F2F-6611F935B9C4}" type="slidenum">
              <a:rPr lang="en-US">
                <a:solidFill>
                  <a:srgbClr val="000000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3522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304800"/>
            <a:ext cx="5372100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00150" y="1727201"/>
            <a:ext cx="5314950" cy="6441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967"/>
            <a:ext cx="16002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967"/>
            <a:ext cx="21717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967"/>
            <a:ext cx="16002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558FCDC-476A-4E4A-9F2F-6611F935B9C4}" type="slidenum">
              <a:rPr lang="en-US">
                <a:solidFill>
                  <a:srgbClr val="000000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130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304800"/>
            <a:ext cx="5372100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00150" y="1727201"/>
            <a:ext cx="5314950" cy="6441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967"/>
            <a:ext cx="16002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967"/>
            <a:ext cx="21717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967"/>
            <a:ext cx="16002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558FCDC-476A-4E4A-9F2F-6611F935B9C4}" type="slidenum">
              <a:rPr lang="en-US">
                <a:solidFill>
                  <a:srgbClr val="000000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973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304800"/>
            <a:ext cx="5372100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00150" y="1727201"/>
            <a:ext cx="5314950" cy="6441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967"/>
            <a:ext cx="16002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967"/>
            <a:ext cx="21717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967"/>
            <a:ext cx="16002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558FCDC-476A-4E4A-9F2F-6611F935B9C4}" type="slidenum">
              <a:rPr lang="en-US">
                <a:solidFill>
                  <a:srgbClr val="000000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6905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304800"/>
            <a:ext cx="5372100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00150" y="1727201"/>
            <a:ext cx="5314950" cy="6441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967"/>
            <a:ext cx="16002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967"/>
            <a:ext cx="21717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967"/>
            <a:ext cx="16002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558FCDC-476A-4E4A-9F2F-6611F935B9C4}" type="slidenum">
              <a:rPr lang="en-US">
                <a:solidFill>
                  <a:srgbClr val="000000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647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304800"/>
            <a:ext cx="5372100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00150" y="1727201"/>
            <a:ext cx="5314950" cy="6441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967"/>
            <a:ext cx="16002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967"/>
            <a:ext cx="21717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967"/>
            <a:ext cx="16002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558FCDC-476A-4E4A-9F2F-6611F935B9C4}" type="slidenum">
              <a:rPr lang="en-US">
                <a:solidFill>
                  <a:srgbClr val="000000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4066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304800"/>
            <a:ext cx="5372100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00150" y="1727201"/>
            <a:ext cx="5314950" cy="6441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967"/>
            <a:ext cx="16002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967"/>
            <a:ext cx="21717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967"/>
            <a:ext cx="16002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558FCDC-476A-4E4A-9F2F-6611F935B9C4}" type="slidenum">
              <a:rPr lang="en-US">
                <a:solidFill>
                  <a:srgbClr val="000000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5020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304800"/>
            <a:ext cx="5372100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00150" y="1727201"/>
            <a:ext cx="5314950" cy="6441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967"/>
            <a:ext cx="16002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967"/>
            <a:ext cx="21717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967"/>
            <a:ext cx="16002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558FCDC-476A-4E4A-9F2F-6611F935B9C4}" type="slidenum">
              <a:rPr lang="en-US">
                <a:solidFill>
                  <a:srgbClr val="000000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1303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304800"/>
            <a:ext cx="5372100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00150" y="1727201"/>
            <a:ext cx="5314950" cy="6441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967"/>
            <a:ext cx="16002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967"/>
            <a:ext cx="21717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967"/>
            <a:ext cx="16002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558FCDC-476A-4E4A-9F2F-6611F935B9C4}" type="slidenum">
              <a:rPr lang="en-US">
                <a:solidFill>
                  <a:srgbClr val="000000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3173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9.xml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00.xml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26.gif"/><Relationship Id="rId7" Type="http://schemas.openxmlformats.org/officeDocument/2006/relationships/image" Target="../media/image35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11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2.xml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9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12" Type="http://schemas.openxmlformats.org/officeDocument/2006/relationships/image" Target="../media/image18.jpeg"/><Relationship Id="rId2" Type="http://schemas.openxmlformats.org/officeDocument/2006/relationships/image" Target="../media/image8.jpeg"/><Relationship Id="rId16" Type="http://schemas.openxmlformats.org/officeDocument/2006/relationships/image" Target="../media/image22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2.jpeg"/><Relationship Id="rId11" Type="http://schemas.openxmlformats.org/officeDocument/2006/relationships/image" Target="../media/image17.png"/><Relationship Id="rId5" Type="http://schemas.openxmlformats.org/officeDocument/2006/relationships/image" Target="../media/image11.jpeg"/><Relationship Id="rId15" Type="http://schemas.openxmlformats.org/officeDocument/2006/relationships/image" Target="../media/image2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Relationship Id="rId14" Type="http://schemas.openxmlformats.org/officeDocument/2006/relationships/image" Target="../media/image2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8640" y="3203848"/>
            <a:ext cx="6840760" cy="928688"/>
          </a:xfrm>
        </p:spPr>
        <p:txBody>
          <a:bodyPr/>
          <a:lstStyle/>
          <a:p>
            <a:pPr algn="ctr"/>
            <a:r>
              <a:rPr lang="ru-RU" sz="4000" b="1" kern="1200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4000" b="1" kern="12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4000" b="1" kern="1200" dirty="0" smtClean="0">
                <a:solidFill>
                  <a:srgbClr val="FF0000"/>
                </a:solidFill>
                <a:latin typeface="Monotype Corsiva" pitchFamily="66" charset="0"/>
              </a:rPr>
              <a:t>Портфолио кружка  ритмопластики </a:t>
            </a:r>
            <a:br>
              <a:rPr lang="ru-RU" sz="4000" b="1" kern="1200" dirty="0" smtClean="0">
                <a:solidFill>
                  <a:srgbClr val="FF0000"/>
                </a:solidFill>
                <a:latin typeface="Monotype Corsiva" pitchFamily="66" charset="0"/>
              </a:rPr>
            </a:br>
            <a:endParaRPr lang="en-US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524677" y="323528"/>
            <a:ext cx="6096000" cy="123110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i="1" dirty="0">
                <a:solidFill>
                  <a:srgbClr val="002060"/>
                </a:solidFill>
                <a:latin typeface="Monotype Corsiva" pitchFamily="66" charset="0"/>
              </a:rPr>
              <a:t>Управление образования исполнительного комитета </a:t>
            </a:r>
            <a:r>
              <a:rPr lang="ru-RU" b="1" i="1" dirty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b="1" i="1" dirty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i="1" dirty="0" err="1">
                <a:solidFill>
                  <a:srgbClr val="002060"/>
                </a:solidFill>
                <a:latin typeface="Monotype Corsiva" pitchFamily="66" charset="0"/>
              </a:rPr>
              <a:t>Чистопольского</a:t>
            </a:r>
            <a:r>
              <a:rPr lang="ru-RU" i="1" dirty="0">
                <a:solidFill>
                  <a:srgbClr val="002060"/>
                </a:solidFill>
                <a:latin typeface="Monotype Corsiva" pitchFamily="66" charset="0"/>
              </a:rPr>
              <a:t> муниципального района </a:t>
            </a:r>
          </a:p>
          <a:p>
            <a:pPr algn="ctr"/>
            <a:r>
              <a:rPr lang="ru-RU" i="1" dirty="0">
                <a:solidFill>
                  <a:srgbClr val="002060"/>
                </a:solidFill>
                <a:latin typeface="Monotype Corsiva" pitchFamily="66" charset="0"/>
              </a:rPr>
              <a:t>Республики  Татарстан </a:t>
            </a:r>
            <a:br>
              <a:rPr lang="ru-RU" i="1" dirty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000" dirty="0">
                <a:solidFill>
                  <a:srgbClr val="002060"/>
                </a:solidFill>
                <a:latin typeface="Monotype Corsiva" pitchFamily="66" charset="0"/>
              </a:rPr>
              <a:t>МБДОУ «Детский сад №28»</a:t>
            </a:r>
            <a:endParaRPr lang="ru-RU" dirty="0">
              <a:solidFill>
                <a:srgbClr val="002060"/>
              </a:solidFill>
              <a:latin typeface="Constantia"/>
            </a:endParaRPr>
          </a:p>
        </p:txBody>
      </p:sp>
      <p:pic>
        <p:nvPicPr>
          <p:cNvPr id="1026" name="Picture 2" descr="G:\Мир детства\Мир детства 26.04.11\P103097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0808" y="6376461"/>
            <a:ext cx="3384376" cy="2247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4744" y="4067944"/>
            <a:ext cx="5256584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4981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boy_playing_clarinet_hg_clr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2100" y="3251200"/>
            <a:ext cx="1247775" cy="2218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Лента лицом вверх 2"/>
          <p:cNvSpPr/>
          <p:nvPr/>
        </p:nvSpPr>
        <p:spPr>
          <a:xfrm>
            <a:off x="83488" y="251520"/>
            <a:ext cx="6693884" cy="2208245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rgbClr val="FF0000"/>
                </a:solidFill>
                <a:latin typeface="Monotype Corsiva" panose="03010101010201010101" pitchFamily="66" charset="0"/>
              </a:rPr>
              <a:t>Используемые программы и инновационные технологии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3489" y="2683061"/>
            <a:ext cx="3429000" cy="58169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ru-RU" sz="2000" b="1" dirty="0">
                <a:solidFill>
                  <a:srgbClr val="FFFF00"/>
                </a:solidFill>
                <a:latin typeface="Monotype Corsiva" pitchFamily="66" charset="0"/>
              </a:rPr>
              <a:t>Программа воспитания и обучения в детском саду, под редакцией </a:t>
            </a:r>
            <a:r>
              <a:rPr lang="ru-RU" sz="2000" b="1" dirty="0" err="1">
                <a:solidFill>
                  <a:srgbClr val="FFFF00"/>
                </a:solidFill>
                <a:latin typeface="Monotype Corsiva" pitchFamily="66" charset="0"/>
              </a:rPr>
              <a:t>М.А.Васильевой</a:t>
            </a:r>
            <a:r>
              <a:rPr lang="ru-RU" sz="2000" b="1" dirty="0">
                <a:solidFill>
                  <a:srgbClr val="FFFF00"/>
                </a:solidFill>
                <a:latin typeface="Monotype Corsiva" pitchFamily="66" charset="0"/>
              </a:rPr>
              <a:t>, </a:t>
            </a:r>
            <a:r>
              <a:rPr lang="ru-RU" sz="2000" b="1" dirty="0" err="1">
                <a:solidFill>
                  <a:srgbClr val="FFFF00"/>
                </a:solidFill>
                <a:latin typeface="Monotype Corsiva" pitchFamily="66" charset="0"/>
              </a:rPr>
              <a:t>В.В.Гербовой</a:t>
            </a:r>
            <a:r>
              <a:rPr lang="ru-RU" sz="2000" b="1" dirty="0">
                <a:solidFill>
                  <a:srgbClr val="FFFF00"/>
                </a:solidFill>
                <a:latin typeface="Monotype Corsiva" pitchFamily="66" charset="0"/>
              </a:rPr>
              <a:t>, </a:t>
            </a:r>
            <a:r>
              <a:rPr lang="ru-RU" sz="2000" b="1" dirty="0" err="1" smtClean="0">
                <a:solidFill>
                  <a:srgbClr val="FFFF00"/>
                </a:solidFill>
                <a:latin typeface="Monotype Corsiva" pitchFamily="66" charset="0"/>
              </a:rPr>
              <a:t>Т.С.Комаровой</a:t>
            </a:r>
            <a:r>
              <a:rPr lang="ru-RU" sz="2000" b="1" dirty="0">
                <a:solidFill>
                  <a:srgbClr val="FFFF00"/>
                </a:solidFill>
                <a:latin typeface="Monotype Corsiva" pitchFamily="66" charset="0"/>
              </a:rPr>
              <a:t>.</a:t>
            </a:r>
          </a:p>
          <a:p>
            <a:pPr marL="342900" indent="-342900" algn="ctr">
              <a:spcBef>
                <a:spcPct val="20000"/>
              </a:spcBef>
            </a:pPr>
            <a:endParaRPr lang="ru-RU" sz="2000" b="1" dirty="0">
              <a:solidFill>
                <a:srgbClr val="FFFF00"/>
              </a:solidFill>
              <a:latin typeface="Monotype Corsiva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ru-RU" sz="2000" b="1" dirty="0">
                <a:solidFill>
                  <a:srgbClr val="FFFF00"/>
                </a:solidFill>
                <a:latin typeface="Monotype Corsiva" pitchFamily="66" charset="0"/>
              </a:rPr>
              <a:t>Программа «Ладушки», </a:t>
            </a:r>
            <a:r>
              <a:rPr lang="ru-RU" sz="2000" b="1" dirty="0" err="1">
                <a:solidFill>
                  <a:srgbClr val="FFFF00"/>
                </a:solidFill>
                <a:latin typeface="Monotype Corsiva" pitchFamily="66" charset="0"/>
              </a:rPr>
              <a:t>И.М.Каплуновой</a:t>
            </a:r>
            <a:r>
              <a:rPr lang="ru-RU" sz="2000" b="1" dirty="0">
                <a:solidFill>
                  <a:srgbClr val="FFFF00"/>
                </a:solidFill>
                <a:latin typeface="Monotype Corsiva" pitchFamily="66" charset="0"/>
              </a:rPr>
              <a:t>, </a:t>
            </a:r>
            <a:r>
              <a:rPr lang="ru-RU" sz="2000" b="1" dirty="0" err="1">
                <a:solidFill>
                  <a:srgbClr val="FFFF00"/>
                </a:solidFill>
                <a:latin typeface="Monotype Corsiva" pitchFamily="66" charset="0"/>
              </a:rPr>
              <a:t>И.А.Новоскольцевой</a:t>
            </a:r>
            <a:r>
              <a:rPr lang="ru-RU" sz="2000" b="1" dirty="0">
                <a:solidFill>
                  <a:srgbClr val="FFFF00"/>
                </a:solidFill>
                <a:latin typeface="Monotype Corsiva" pitchFamily="66" charset="0"/>
              </a:rPr>
              <a:t>.</a:t>
            </a:r>
          </a:p>
          <a:p>
            <a:pPr marL="342900" indent="-342900" algn="ctr">
              <a:spcBef>
                <a:spcPct val="20000"/>
              </a:spcBef>
            </a:pPr>
            <a:endParaRPr lang="ru-RU" sz="2000" b="1" dirty="0">
              <a:solidFill>
                <a:srgbClr val="FFFF00"/>
              </a:solidFill>
              <a:latin typeface="Monotype Corsiva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ru-RU" sz="2000" b="1" dirty="0">
                <a:solidFill>
                  <a:srgbClr val="FFFF00"/>
                </a:solidFill>
                <a:latin typeface="Monotype Corsiva" pitchFamily="66" charset="0"/>
              </a:rPr>
              <a:t>Программа «Камертон», </a:t>
            </a:r>
            <a:r>
              <a:rPr lang="ru-RU" sz="2000" b="1" dirty="0" err="1">
                <a:solidFill>
                  <a:srgbClr val="FFFF00"/>
                </a:solidFill>
                <a:latin typeface="Monotype Corsiva" pitchFamily="66" charset="0"/>
              </a:rPr>
              <a:t>Э.П.Костиной</a:t>
            </a:r>
            <a:r>
              <a:rPr lang="ru-RU" sz="2000" b="1" dirty="0">
                <a:solidFill>
                  <a:srgbClr val="FFFF00"/>
                </a:solidFill>
                <a:latin typeface="Monotype Corsiva" pitchFamily="66" charset="0"/>
              </a:rPr>
              <a:t>.</a:t>
            </a:r>
          </a:p>
          <a:p>
            <a:pPr marL="342900" indent="-342900" algn="ctr">
              <a:spcBef>
                <a:spcPct val="20000"/>
              </a:spcBef>
            </a:pPr>
            <a:endParaRPr lang="ru-RU" sz="2000" b="1" dirty="0">
              <a:solidFill>
                <a:srgbClr val="FFFF00"/>
              </a:solidFill>
              <a:latin typeface="Monotype Corsiva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ru-RU" sz="2000" b="1" dirty="0">
                <a:solidFill>
                  <a:srgbClr val="FFFF00"/>
                </a:solidFill>
                <a:latin typeface="Monotype Corsiva" pitchFamily="66" charset="0"/>
              </a:rPr>
              <a:t>«Ритмическая мозаика», А.И. Бурениной.</a:t>
            </a:r>
          </a:p>
          <a:p>
            <a:pPr marL="342900" indent="-342900" algn="ctr">
              <a:spcBef>
                <a:spcPct val="20000"/>
              </a:spcBef>
            </a:pPr>
            <a:endParaRPr lang="ru-RU" sz="2000" b="1" dirty="0">
              <a:solidFill>
                <a:srgbClr val="FFFF00"/>
              </a:solidFill>
              <a:latin typeface="Monotype Corsiva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ru-RU" sz="2000" b="1" dirty="0">
                <a:solidFill>
                  <a:srgbClr val="FFFF00"/>
                </a:solidFill>
                <a:latin typeface="Monotype Corsiva" pitchFamily="66" charset="0"/>
              </a:rPr>
              <a:t>«Хореографическая мозаика».</a:t>
            </a:r>
          </a:p>
        </p:txBody>
      </p:sp>
    </p:spTree>
    <p:extLst>
      <p:ext uri="{BB962C8B-B14F-4D97-AF65-F5344CB8AC3E}">
        <p14:creationId xmlns:p14="http://schemas.microsoft.com/office/powerpoint/2010/main" val="70229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boy_playing_clarinet_hg_clr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2100" y="3251200"/>
            <a:ext cx="1247775" cy="2218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2646" y="443541"/>
            <a:ext cx="556261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 kern="0" dirty="0">
                <a:solidFill>
                  <a:srgbClr val="B9EFE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  <a:t>Как танцевать – подскажет тело,</a:t>
            </a:r>
            <a:br>
              <a:rPr lang="ru-RU" altLang="ru-RU" sz="3600" b="1" kern="0" dirty="0">
                <a:solidFill>
                  <a:srgbClr val="B9EFE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</a:br>
            <a:r>
              <a:rPr lang="ru-RU" altLang="ru-RU" sz="3600" b="1" kern="0" dirty="0">
                <a:solidFill>
                  <a:srgbClr val="B9EFE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  <a:t>Когда присесть, взмахнуть рукой.</a:t>
            </a:r>
            <a:br>
              <a:rPr lang="ru-RU" altLang="ru-RU" sz="3600" b="1" kern="0" dirty="0">
                <a:solidFill>
                  <a:srgbClr val="B9EFE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</a:br>
            <a:r>
              <a:rPr lang="ru-RU" altLang="ru-RU" sz="3600" b="1" kern="0" dirty="0">
                <a:solidFill>
                  <a:srgbClr val="B9EFE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  <a:t>Начнешь движения несмело,</a:t>
            </a:r>
            <a:br>
              <a:rPr lang="ru-RU" altLang="ru-RU" sz="3600" b="1" kern="0" dirty="0">
                <a:solidFill>
                  <a:srgbClr val="B9EFE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</a:br>
            <a:r>
              <a:rPr lang="ru-RU" altLang="ru-RU" sz="3600" b="1" kern="0" dirty="0">
                <a:solidFill>
                  <a:srgbClr val="B9EFE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  <a:t>Потом заметишь за собой</a:t>
            </a:r>
            <a:r>
              <a:rPr lang="ru-RU" altLang="ru-RU" sz="4000" b="1" kern="0" dirty="0">
                <a:solidFill>
                  <a:srgbClr val="B9EFE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  <a:t> </a:t>
            </a:r>
            <a:endParaRPr lang="ru-RU" dirty="0">
              <a:solidFill>
                <a:srgbClr val="00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2274" y="4016450"/>
            <a:ext cx="3703362" cy="4389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575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boy_playing_clarinet_hg_clr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2100" y="3251200"/>
            <a:ext cx="1247775" cy="2218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2646" y="443541"/>
            <a:ext cx="5129454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 kern="0" dirty="0">
                <a:solidFill>
                  <a:srgbClr val="B9EFE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  <a:t>Словно радуга живая </a:t>
            </a:r>
            <a:br>
              <a:rPr lang="ru-RU" altLang="ru-RU" sz="3600" b="1" kern="0" dirty="0">
                <a:solidFill>
                  <a:srgbClr val="B9EFE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</a:br>
            <a:r>
              <a:rPr lang="ru-RU" altLang="ru-RU" sz="3600" b="1" kern="0" dirty="0">
                <a:solidFill>
                  <a:srgbClr val="B9EFE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  <a:t>В ярких красках расцвела;</a:t>
            </a:r>
            <a:br>
              <a:rPr lang="ru-RU" altLang="ru-RU" sz="3600" b="1" kern="0" dirty="0">
                <a:solidFill>
                  <a:srgbClr val="B9EFE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</a:br>
            <a:r>
              <a:rPr lang="ru-RU" altLang="ru-RU" sz="3600" b="1" kern="0" dirty="0">
                <a:solidFill>
                  <a:srgbClr val="B9EFE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  <a:t>Огневая, вихревая</a:t>
            </a:r>
            <a:br>
              <a:rPr lang="ru-RU" altLang="ru-RU" sz="3600" b="1" kern="0" dirty="0">
                <a:solidFill>
                  <a:srgbClr val="B9EFE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</a:br>
            <a:r>
              <a:rPr lang="ru-RU" altLang="ru-RU" sz="3600" b="1" kern="0" dirty="0">
                <a:solidFill>
                  <a:srgbClr val="B9EFE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  <a:t>Пляска русская пошла.</a:t>
            </a:r>
            <a:r>
              <a:rPr lang="ru-RU" altLang="ru-RU" sz="4000" b="1" kern="0" dirty="0">
                <a:solidFill>
                  <a:srgbClr val="B9EFE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  <a:t> </a:t>
            </a:r>
            <a:endParaRPr lang="ru-RU" dirty="0">
              <a:solidFill>
                <a:srgbClr val="00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127" y="3603380"/>
            <a:ext cx="4428492" cy="5248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002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boy_playing_clarinet_hg_clr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2100" y="3251200"/>
            <a:ext cx="1247775" cy="2218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52736" y="443542"/>
            <a:ext cx="56706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kern="0" dirty="0">
                <a:solidFill>
                  <a:srgbClr val="FF0000"/>
                </a:solidFill>
                <a:latin typeface="Monotype Corsiva" pitchFamily="66" charset="0"/>
              </a:rPr>
              <a:t>Любимые родители всегда с нами</a:t>
            </a:r>
            <a:endParaRPr lang="ru-RU" kern="0" dirty="0">
              <a:solidFill>
                <a:sysClr val="windowText" lastClr="000000"/>
              </a:solidFill>
              <a:latin typeface="Arial" charset="0"/>
            </a:endParaRPr>
          </a:p>
        </p:txBody>
      </p:sp>
      <p:pic>
        <p:nvPicPr>
          <p:cNvPr id="11266" name="Picture 2" descr="G:\Фото И.Н.Б\SDC1806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066" y="1883701"/>
            <a:ext cx="2376264" cy="31683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G:\Фото И.Н.Б\P128088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2361" y="2915348"/>
            <a:ext cx="2272773" cy="30305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G:\Выпускной 2012\P1140268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6292" y="4091255"/>
            <a:ext cx="2067317" cy="27564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581" y="5867794"/>
            <a:ext cx="2106711" cy="28086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4096" y="1595670"/>
            <a:ext cx="1927911" cy="25702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85084" y="5992048"/>
            <a:ext cx="2196244" cy="29280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645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boy_playing_clarinet_hg_clr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1542" y="1763688"/>
            <a:ext cx="1247775" cy="2218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68760" y="361319"/>
            <a:ext cx="4252782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200" b="1" kern="0" dirty="0">
                <a:solidFill>
                  <a:srgbClr val="B9EFE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  <a:t>Без танцев ни дня,</a:t>
            </a:r>
            <a:br>
              <a:rPr lang="ru-RU" altLang="ru-RU" sz="3200" b="1" kern="0" dirty="0">
                <a:solidFill>
                  <a:srgbClr val="B9EFE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</a:br>
            <a:r>
              <a:rPr lang="ru-RU" altLang="ru-RU" sz="3200" b="1" kern="0" dirty="0">
                <a:solidFill>
                  <a:srgbClr val="B9EFE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  <a:t>Без танцев ни часа</a:t>
            </a:r>
            <a:br>
              <a:rPr lang="ru-RU" altLang="ru-RU" sz="3200" b="1" kern="0" dirty="0">
                <a:solidFill>
                  <a:srgbClr val="B9EFE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</a:br>
            <a:r>
              <a:rPr lang="ru-RU" altLang="ru-RU" sz="3200" b="1" kern="0" dirty="0">
                <a:solidFill>
                  <a:srgbClr val="B9EFE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  <a:t>С танцем учёба, отдых и сон,</a:t>
            </a:r>
            <a:br>
              <a:rPr lang="ru-RU" altLang="ru-RU" sz="3200" b="1" kern="0" dirty="0">
                <a:solidFill>
                  <a:srgbClr val="B9EFE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</a:br>
            <a:r>
              <a:rPr lang="ru-RU" altLang="ru-RU" sz="3200" b="1" kern="0" dirty="0">
                <a:solidFill>
                  <a:srgbClr val="B9EFE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  <a:t>С танцем дружить, танец любить – </a:t>
            </a:r>
            <a:br>
              <a:rPr lang="ru-RU" altLang="ru-RU" sz="3200" b="1" kern="0" dirty="0">
                <a:solidFill>
                  <a:srgbClr val="B9EFE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</a:br>
            <a:r>
              <a:rPr lang="ru-RU" altLang="ru-RU" sz="3200" b="1" kern="0" dirty="0">
                <a:solidFill>
                  <a:srgbClr val="B9EFE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  <a:t>Это есть наш танцевальный закон.</a:t>
            </a:r>
            <a:endParaRPr lang="ru-RU" kern="0" dirty="0">
              <a:solidFill>
                <a:sysClr val="windowText" lastClr="00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543" y="4423970"/>
            <a:ext cx="5373216" cy="416086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1632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kern="1200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3600" b="1" kern="12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600" b="1" kern="1200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3600" b="1" kern="12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600" b="1" kern="1200" dirty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3600" b="1" kern="1200" dirty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600" b="1" kern="1200" dirty="0" smtClean="0">
                <a:solidFill>
                  <a:srgbClr val="FF0000"/>
                </a:solidFill>
                <a:latin typeface="Monotype Corsiva" pitchFamily="66" charset="0"/>
              </a:rPr>
              <a:t>Знакомьтесь,</a:t>
            </a:r>
            <a:r>
              <a:rPr lang="ru-RU" sz="3600" b="1" kern="1200" dirty="0">
                <a:solidFill>
                  <a:prstClr val="black"/>
                </a:solidFill>
                <a:latin typeface="Monotype Corsiva" pitchFamily="66" charset="0"/>
              </a:rPr>
              <a:t/>
            </a:r>
            <a:br>
              <a:rPr lang="ru-RU" sz="3600" b="1" kern="1200" dirty="0">
                <a:solidFill>
                  <a:prstClr val="black"/>
                </a:solidFill>
                <a:latin typeface="Monotype Corsiva" pitchFamily="66" charset="0"/>
              </a:rPr>
            </a:br>
            <a:r>
              <a:rPr lang="ru-RU" sz="3600" b="1" kern="1200" dirty="0" smtClean="0">
                <a:solidFill>
                  <a:prstClr val="black"/>
                </a:solidFill>
                <a:latin typeface="Monotype Corsiva" pitchFamily="66" charset="0"/>
              </a:rPr>
              <a:t/>
            </a:r>
            <a:br>
              <a:rPr lang="ru-RU" sz="3600" b="1" kern="1200" dirty="0" smtClean="0">
                <a:solidFill>
                  <a:prstClr val="black"/>
                </a:solidFill>
                <a:latin typeface="Monotype Corsiva" pitchFamily="66" charset="0"/>
              </a:rPr>
            </a:br>
            <a:r>
              <a:rPr lang="ru-RU" sz="3200" b="1" kern="1200" dirty="0" smtClean="0">
                <a:solidFill>
                  <a:srgbClr val="660033"/>
                </a:solidFill>
                <a:latin typeface="Monotype Corsiva" pitchFamily="66" charset="0"/>
              </a:rPr>
              <a:t>Музыкальный </a:t>
            </a:r>
            <a:r>
              <a:rPr lang="ru-RU" sz="3200" b="1" kern="1200" dirty="0">
                <a:solidFill>
                  <a:srgbClr val="660033"/>
                </a:solidFill>
                <a:latin typeface="Monotype Corsiva" pitchFamily="66" charset="0"/>
              </a:rPr>
              <a:t>руководитель</a:t>
            </a:r>
            <a:br>
              <a:rPr lang="ru-RU" sz="3200" b="1" kern="1200" dirty="0">
                <a:solidFill>
                  <a:srgbClr val="660033"/>
                </a:solidFill>
                <a:latin typeface="Monotype Corsiva" pitchFamily="66" charset="0"/>
              </a:rPr>
            </a:br>
            <a:r>
              <a:rPr lang="ru-RU" sz="3200" b="1" kern="1200" dirty="0" smtClean="0">
                <a:solidFill>
                  <a:srgbClr val="660033"/>
                </a:solidFill>
                <a:latin typeface="Monotype Corsiva" pitchFamily="66" charset="0"/>
              </a:rPr>
              <a:t>Маликова Эльвира </a:t>
            </a:r>
            <a:r>
              <a:rPr lang="ru-RU" sz="3200" b="1" kern="1200" dirty="0" err="1" smtClean="0">
                <a:solidFill>
                  <a:srgbClr val="660033"/>
                </a:solidFill>
                <a:latin typeface="Monotype Corsiva" pitchFamily="66" charset="0"/>
              </a:rPr>
              <a:t>Ростямовна</a:t>
            </a:r>
            <a:endParaRPr lang="en-US" dirty="0">
              <a:solidFill>
                <a:srgbClr val="660033"/>
              </a:solidFill>
            </a:endParaRPr>
          </a:p>
        </p:txBody>
      </p:sp>
      <p:pic>
        <p:nvPicPr>
          <p:cNvPr id="4100" name="Picture 4" descr="conductor_conducting_hg_clr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3366" y="5398469"/>
            <a:ext cx="1767534" cy="3142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User\Desktop\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2776" y="3131840"/>
            <a:ext cx="1944216" cy="3333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Блок-схема: перфолента 2"/>
          <p:cNvSpPr/>
          <p:nvPr/>
        </p:nvSpPr>
        <p:spPr>
          <a:xfrm>
            <a:off x="4671496" y="2781942"/>
            <a:ext cx="1890210" cy="1536171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333399">
                    <a:lumMod val="75000"/>
                  </a:srgbClr>
                </a:solidFill>
              </a:rPr>
              <a:t>Высшая </a:t>
            </a:r>
            <a:r>
              <a:rPr lang="ru-RU" i="1" dirty="0">
                <a:solidFill>
                  <a:srgbClr val="333399">
                    <a:lumMod val="75000"/>
                  </a:srgbClr>
                </a:solidFill>
              </a:rPr>
              <a:t>категория</a:t>
            </a:r>
          </a:p>
        </p:txBody>
      </p:sp>
      <p:sp>
        <p:nvSpPr>
          <p:cNvPr id="8" name="Блок-схема: перфолента 7"/>
          <p:cNvSpPr/>
          <p:nvPr/>
        </p:nvSpPr>
        <p:spPr>
          <a:xfrm>
            <a:off x="3726391" y="4492081"/>
            <a:ext cx="1890210" cy="1536171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i="1" dirty="0">
                <a:solidFill>
                  <a:srgbClr val="333399">
                    <a:lumMod val="75000"/>
                  </a:srgbClr>
                </a:solidFill>
                <a:latin typeface="Monotype Corsiva" panose="03010101010201010101" pitchFamily="66" charset="0"/>
              </a:rPr>
              <a:t>Стаж работы </a:t>
            </a:r>
            <a:r>
              <a:rPr lang="ru-RU" i="1">
                <a:solidFill>
                  <a:srgbClr val="333399">
                    <a:lumMod val="75000"/>
                  </a:srgbClr>
                </a:solidFill>
                <a:latin typeface="Monotype Corsiva" panose="03010101010201010101" pitchFamily="66" charset="0"/>
              </a:rPr>
              <a:t>– </a:t>
            </a:r>
            <a:r>
              <a:rPr lang="ru-RU" i="1" smtClean="0">
                <a:solidFill>
                  <a:srgbClr val="333399">
                    <a:lumMod val="75000"/>
                  </a:srgbClr>
                </a:solidFill>
                <a:latin typeface="Monotype Corsiva" panose="03010101010201010101" pitchFamily="66" charset="0"/>
              </a:rPr>
              <a:t>20 </a:t>
            </a:r>
            <a:r>
              <a:rPr lang="ru-RU" i="1" dirty="0">
                <a:solidFill>
                  <a:srgbClr val="333399">
                    <a:lumMod val="75000"/>
                  </a:srgbClr>
                </a:solidFill>
                <a:latin typeface="Monotype Corsiva" panose="03010101010201010101" pitchFamily="66" charset="0"/>
              </a:rPr>
              <a:t>лет</a:t>
            </a:r>
          </a:p>
        </p:txBody>
      </p:sp>
      <p:sp>
        <p:nvSpPr>
          <p:cNvPr id="9" name="Блок-схема: перфолента 8"/>
          <p:cNvSpPr/>
          <p:nvPr/>
        </p:nvSpPr>
        <p:spPr>
          <a:xfrm>
            <a:off x="3086962" y="6305920"/>
            <a:ext cx="1890210" cy="1536171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i="1" dirty="0">
                <a:solidFill>
                  <a:srgbClr val="333399">
                    <a:lumMod val="75000"/>
                  </a:srgbClr>
                </a:solidFill>
                <a:latin typeface="Monotype Corsiva" panose="03010101010201010101" pitchFamily="66" charset="0"/>
              </a:rPr>
              <a:t>Образование </a:t>
            </a:r>
            <a:r>
              <a:rPr lang="ru-RU" i="1" dirty="0" smtClean="0">
                <a:solidFill>
                  <a:srgbClr val="333399">
                    <a:lumMod val="75000"/>
                  </a:srgbClr>
                </a:solidFill>
                <a:latin typeface="Monotype Corsiva" panose="03010101010201010101" pitchFamily="66" charset="0"/>
              </a:rPr>
              <a:t>–высшее</a:t>
            </a:r>
            <a:endParaRPr lang="ru-RU" i="1" dirty="0">
              <a:solidFill>
                <a:srgbClr val="333399">
                  <a:lumMod val="75000"/>
                </a:srgb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46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55487" y="443542"/>
            <a:ext cx="34259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t-RU" sz="3600" b="1" dirty="0">
                <a:solidFill>
                  <a:srgbClr val="FF0000"/>
                </a:solidFill>
                <a:latin typeface="Monotype Corsiva" pitchFamily="66" charset="0"/>
              </a:rPr>
              <a:t>Наши</a:t>
            </a:r>
            <a:r>
              <a:rPr lang="ru-RU" sz="3600" b="1" dirty="0">
                <a:solidFill>
                  <a:srgbClr val="FF0000"/>
                </a:solidFill>
                <a:latin typeface="Monotype Corsiva" pitchFamily="66" charset="0"/>
              </a:rPr>
              <a:t> достижения</a:t>
            </a:r>
            <a:endParaRPr lang="ru-RU" sz="3600" dirty="0">
              <a:solidFill>
                <a:prstClr val="white"/>
              </a:solidFill>
              <a:latin typeface="Constantia"/>
            </a:endParaRPr>
          </a:p>
        </p:txBody>
      </p:sp>
      <p:pic>
        <p:nvPicPr>
          <p:cNvPr id="3074" name="Picture 2" descr="G:\Маликова 1\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6711" y="1555076"/>
            <a:ext cx="1054258" cy="2152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G:\Маликова 1\Маликова апрель 201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3738" y="1555077"/>
            <a:ext cx="979399" cy="2152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G:\Маликова 1\Маликова РТ рус 2013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6265" y="3716447"/>
            <a:ext cx="1277310" cy="2391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G:\Маликова 1\сканирование0003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93574" y="6137820"/>
            <a:ext cx="1122566" cy="2536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G:\Маликова 1\сканирование0004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56010" y="6137820"/>
            <a:ext cx="1120510" cy="238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G:\Маликова 1\сканирование0065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1273" y="1580251"/>
            <a:ext cx="1018815" cy="2127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G:\Маликова 1\сканирование0085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3764" y="1563317"/>
            <a:ext cx="1005499" cy="2144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G:\Маликова 1\сканирование0087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1108" y="1580251"/>
            <a:ext cx="967429" cy="2127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G:\Маликова 1\ТОЦ март I 2013.pn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03367" y="6107596"/>
            <a:ext cx="1130291" cy="2566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 descr="G:\Маликова 1\мир детства\Мир детства 1.jp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6152" y="3907894"/>
            <a:ext cx="1023941" cy="2008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G:\Маликова 1\мир детства\мир детства 2.jpg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1273" y="3907894"/>
            <a:ext cx="1041613" cy="2008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 descr="G:\Маликова 1\мир детства\мир детства 3.jp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7073" y="6137820"/>
            <a:ext cx="1121288" cy="238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:\РАСПЕЧАТАТЬ АТТЕСТАЦИЯ\Маликова Мир детства 2014.jpg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3575" y="4079532"/>
            <a:ext cx="1076721" cy="1490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H:\РАСПЕЧАТАТЬ АТТЕСТАЦИЯ\Созвездие1.png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0093" y="4093797"/>
            <a:ext cx="1056172" cy="1453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856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824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664" y="395536"/>
            <a:ext cx="6264696" cy="8208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928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boy_playing_clarinet_hg_clr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2100" y="3251200"/>
            <a:ext cx="1247775" cy="2218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00418" y="395536"/>
            <a:ext cx="3401365" cy="476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</a:pPr>
            <a:r>
              <a:rPr lang="tt-RU" sz="2800" dirty="0">
                <a:solidFill>
                  <a:srgbClr val="7030A0"/>
                </a:solidFill>
                <a:latin typeface="Monotype Corsiva" panose="03010101010201010101" pitchFamily="66" charset="0"/>
              </a:rPr>
              <a:t>Я работаю и творю под девизом: 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</a:pPr>
            <a:r>
              <a:rPr lang="ru-RU" altLang="ru-RU" sz="2800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  <a:t>Танцы вместе с детьми</a:t>
            </a:r>
            <a:br>
              <a:rPr lang="ru-RU" altLang="ru-RU" sz="2800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</a:br>
            <a:r>
              <a:rPr lang="ru-RU" altLang="ru-RU" sz="2800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  <a:t>Это смысл моей жизни.</a:t>
            </a:r>
            <a:br>
              <a:rPr lang="ru-RU" altLang="ru-RU" sz="2800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</a:br>
            <a:r>
              <a:rPr lang="ru-RU" altLang="ru-RU" sz="2800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  <a:t>Его не изменить ничем,</a:t>
            </a:r>
            <a:br>
              <a:rPr lang="ru-RU" altLang="ru-RU" sz="2800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</a:br>
            <a:r>
              <a:rPr lang="ru-RU" altLang="ru-RU" sz="2800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  <a:t>Каждое дело вместе!</a:t>
            </a:r>
            <a:br>
              <a:rPr lang="ru-RU" altLang="ru-RU" sz="2800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</a:br>
            <a:r>
              <a:rPr lang="ru-RU" altLang="ru-RU" sz="2800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  <a:t>Только творчески!</a:t>
            </a:r>
            <a:br>
              <a:rPr lang="ru-RU" altLang="ru-RU" sz="2800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</a:br>
            <a:r>
              <a:rPr lang="ru-RU" altLang="ru-RU" sz="2800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  <a:t>А иначе за чем?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4141" y="4982214"/>
            <a:ext cx="261329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kern="0" dirty="0">
                <a:solidFill>
                  <a:srgbClr val="FFFFFF">
                    <a:lumMod val="9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  <a:t>Танец – это не на день,</a:t>
            </a:r>
            <a:br>
              <a:rPr lang="ru-RU" altLang="ru-RU" sz="2800" b="1" kern="0" dirty="0">
                <a:solidFill>
                  <a:srgbClr val="FFFFFF">
                    <a:lumMod val="9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</a:br>
            <a:r>
              <a:rPr lang="ru-RU" altLang="ru-RU" sz="2800" b="1" kern="0" dirty="0">
                <a:solidFill>
                  <a:srgbClr val="FFFFFF">
                    <a:lumMod val="9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  <a:t>Не на год и два!</a:t>
            </a:r>
            <a:br>
              <a:rPr lang="ru-RU" altLang="ru-RU" sz="2800" b="1" kern="0" dirty="0">
                <a:solidFill>
                  <a:srgbClr val="FFFFFF">
                    <a:lumMod val="9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</a:br>
            <a:r>
              <a:rPr lang="ru-RU" altLang="ru-RU" sz="2800" b="1" kern="0" dirty="0">
                <a:solidFill>
                  <a:srgbClr val="FFFFFF">
                    <a:lumMod val="9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  <a:t>Танцу не знакома лень – </a:t>
            </a:r>
            <a:br>
              <a:rPr lang="ru-RU" altLang="ru-RU" sz="2800" b="1" kern="0" dirty="0">
                <a:solidFill>
                  <a:srgbClr val="FFFFFF">
                    <a:lumMod val="9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</a:br>
            <a:r>
              <a:rPr lang="ru-RU" altLang="ru-RU" sz="2800" b="1" kern="0" dirty="0">
                <a:solidFill>
                  <a:srgbClr val="FFFFFF">
                    <a:lumMod val="9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  <a:t>Танец – навсегда! </a:t>
            </a:r>
            <a:endParaRPr lang="ru-RU" sz="2800" dirty="0">
              <a:solidFill>
                <a:srgbClr val="FFFFFF">
                  <a:lumMod val="95000"/>
                </a:srgb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098" name="Picture 2" descr="G:\Мир детства\Мир детства 26.04.11\P104000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648" y="767019"/>
            <a:ext cx="2380283" cy="2796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G:\Мир детства\Мир детства 23.05.11\P104079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5721" y="5245151"/>
            <a:ext cx="3132822" cy="3054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050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boy_playing_clarinet_hg_clr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2100" y="3251200"/>
            <a:ext cx="1247775" cy="2218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19556" y="462382"/>
            <a:ext cx="530008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srgbClr val="FFFF00"/>
                </a:solidFill>
                <a:latin typeface="Monotype Corsiva" panose="03010101010201010101" pitchFamily="66" charset="0"/>
              </a:rPr>
              <a:t>О нашем кружке «Ритмическая мозаика»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4634" y="1595670"/>
            <a:ext cx="2970330" cy="3274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ru-RU" sz="2400" b="1" dirty="0">
                <a:solidFill>
                  <a:srgbClr val="002060"/>
                </a:solidFill>
                <a:latin typeface="Monotype Corsiva" pitchFamily="66" charset="0"/>
              </a:rPr>
              <a:t>Кружок посещают 16  дошкольников</a:t>
            </a:r>
          </a:p>
          <a:p>
            <a:pPr marL="342900" indent="-342900" algn="ctr">
              <a:spcBef>
                <a:spcPct val="20000"/>
              </a:spcBef>
            </a:pPr>
            <a:r>
              <a:rPr lang="ru-RU" sz="2400" b="1" dirty="0">
                <a:solidFill>
                  <a:srgbClr val="002060"/>
                </a:solidFill>
                <a:latin typeface="Monotype Corsiva" pitchFamily="66" charset="0"/>
              </a:rPr>
              <a:t>Возраст детей: 5-7 лет</a:t>
            </a:r>
          </a:p>
          <a:p>
            <a:pPr marL="342900" indent="-342900" algn="ctr">
              <a:spcBef>
                <a:spcPct val="20000"/>
              </a:spcBef>
            </a:pPr>
            <a:r>
              <a:rPr lang="ru-RU" sz="2400" b="1" dirty="0">
                <a:solidFill>
                  <a:srgbClr val="002060"/>
                </a:solidFill>
                <a:latin typeface="Monotype Corsiva" pitchFamily="66" charset="0"/>
              </a:rPr>
              <a:t>Занятия проводятся 2 раза в неделю, продолжительность занятия 25-30 минут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744" y="6012160"/>
            <a:ext cx="2951288" cy="2476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190637" y="1621787"/>
            <a:ext cx="3429000" cy="458587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 kern="0" dirty="0">
                <a:solidFill>
                  <a:srgbClr val="B9EFE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  <a:t>Всегда найдется время для себя,</a:t>
            </a:r>
            <a:br>
              <a:rPr lang="ru-RU" altLang="ru-RU" sz="3600" b="1" kern="0" dirty="0">
                <a:solidFill>
                  <a:srgbClr val="B9EFE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</a:br>
            <a:r>
              <a:rPr lang="ru-RU" altLang="ru-RU" sz="3600" b="1" kern="0" dirty="0">
                <a:solidFill>
                  <a:srgbClr val="B9EFE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  <a:t>Мелодия повсюду будет звать,</a:t>
            </a:r>
            <a:br>
              <a:rPr lang="ru-RU" altLang="ru-RU" sz="3600" b="1" kern="0" dirty="0">
                <a:solidFill>
                  <a:srgbClr val="B9EFE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</a:br>
            <a:r>
              <a:rPr lang="ru-RU" altLang="ru-RU" sz="3600" b="1" kern="0" dirty="0">
                <a:solidFill>
                  <a:srgbClr val="B9EFE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  <a:t>Освобождая от загруженного дня,</a:t>
            </a:r>
            <a:br>
              <a:rPr lang="ru-RU" altLang="ru-RU" sz="3600" b="1" kern="0" dirty="0">
                <a:solidFill>
                  <a:srgbClr val="B9EFE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</a:br>
            <a:r>
              <a:rPr lang="ru-RU" altLang="ru-RU" sz="3600" b="1" kern="0" dirty="0">
                <a:solidFill>
                  <a:srgbClr val="B9EFE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  <a:t>Маня отбросить все и танцевать…</a:t>
            </a:r>
            <a:r>
              <a:rPr lang="ru-RU" altLang="ru-RU" sz="4000" b="1" kern="0" dirty="0">
                <a:solidFill>
                  <a:srgbClr val="B9EFE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anose="03010101010201010101" pitchFamily="66" charset="0"/>
              </a:rPr>
              <a:t> </a:t>
            </a:r>
            <a:endParaRPr lang="ru-RU" dirty="0">
              <a:solidFill>
                <a:srgbClr val="00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7216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boy_playing_clarinet_hg_clr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2100" y="3251200"/>
            <a:ext cx="1247775" cy="2218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4634" y="100649"/>
            <a:ext cx="664273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00B0F0"/>
                </a:solidFill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“Самое лучшее, что есть в жизни –</a:t>
            </a:r>
            <a:endParaRPr lang="ru-RU" sz="2800" b="1" dirty="0">
              <a:solidFill>
                <a:srgbClr val="00B0F0"/>
              </a:solidFill>
              <a:latin typeface="Monotype Corsiva" panose="03010101010201010101" pitchFamily="66" charset="0"/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00B0F0"/>
                </a:solidFill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это свободное движение под музыку”</a:t>
            </a:r>
            <a:endParaRPr lang="ru-RU" sz="2800" b="1" dirty="0">
              <a:solidFill>
                <a:srgbClr val="00B0F0"/>
              </a:solidFill>
              <a:latin typeface="Monotype Corsiva" panose="03010101010201010101" pitchFamily="66" charset="0"/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00B0F0"/>
                </a:solidFill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А.И. Буренина</a:t>
            </a:r>
            <a:endParaRPr lang="ru-RU" sz="2800" b="1" dirty="0">
              <a:solidFill>
                <a:srgbClr val="00B0F0"/>
              </a:solidFill>
              <a:latin typeface="Monotype Corsiva" panose="03010101010201010101" pitchFamily="66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001" y="1819434"/>
            <a:ext cx="6588732" cy="1600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B0F0"/>
                </a:solidFill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Цель работы кружка: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FFFF00"/>
                </a:solidFill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 развивать и совершенствовать двигательные умения и навыки у детей младшего дошкольного возраста посредством ритмопластики.</a:t>
            </a:r>
            <a:endParaRPr lang="ru-RU" sz="2400" b="1" dirty="0">
              <a:solidFill>
                <a:srgbClr val="FFFF00"/>
              </a:solidFill>
              <a:latin typeface="Monotype Corsiva" panose="03010101010201010101" pitchFamily="66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4634" y="3227851"/>
            <a:ext cx="672336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B0F0"/>
                </a:solidFill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lang="ru-RU" sz="2400" b="1" dirty="0">
              <a:solidFill>
                <a:srgbClr val="00B0F0"/>
              </a:solidFill>
              <a:latin typeface="Monotype Corsiva" panose="03010101010201010101" pitchFamily="66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FFFF00"/>
                </a:solidFill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       1.Совершенствовать технику основных движений, добиваясь естественности, легкости, точности, выразительности их выполнения.</a:t>
            </a:r>
            <a:endParaRPr lang="ru-RU" sz="2400" b="1" dirty="0">
              <a:solidFill>
                <a:srgbClr val="FFFF00"/>
              </a:solidFill>
              <a:latin typeface="Monotype Corsiva" panose="03010101010201010101" pitchFamily="66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FFFF00"/>
                </a:solidFill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       2. Упражнять в развитии статического и динамического равновесия,</a:t>
            </a:r>
            <a:endParaRPr lang="ru-RU" sz="2400" b="1" dirty="0">
              <a:solidFill>
                <a:srgbClr val="FFFF00"/>
              </a:solidFill>
              <a:latin typeface="Monotype Corsiva" panose="03010101010201010101" pitchFamily="66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FFFF00"/>
                </a:solidFill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координации движений.</a:t>
            </a:r>
            <a:endParaRPr lang="ru-RU" sz="2400" b="1" dirty="0">
              <a:solidFill>
                <a:srgbClr val="FFFF00"/>
              </a:solidFill>
              <a:latin typeface="Monotype Corsiva" panose="03010101010201010101" pitchFamily="66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FFFF00"/>
                </a:solidFill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       3.Обеспечивать разностороннее развитие личности ребёнка: инициативность, творчество, фантазию; поддерживать интерес к физической культуре и спорту.</a:t>
            </a:r>
            <a:endParaRPr lang="ru-RU" sz="2400" b="1" dirty="0">
              <a:solidFill>
                <a:srgbClr val="FFFF00"/>
              </a:solidFill>
              <a:latin typeface="Monotype Corsiva" panose="03010101010201010101" pitchFamily="66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FFFF00"/>
                </a:solidFill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       4. Развивать умение согласовывать ритм движений с музыкальным</a:t>
            </a:r>
            <a:endParaRPr lang="ru-RU" sz="2400" b="1" dirty="0">
              <a:solidFill>
                <a:srgbClr val="FFFF00"/>
              </a:solidFill>
              <a:latin typeface="Monotype Corsiva" panose="03010101010201010101" pitchFamily="66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FFFF00"/>
                </a:solidFill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сопровождением, грациозно выполнять знакомые физические упражнения под музыку; сохранять правильную осанку в различных видах деятельности.</a:t>
            </a:r>
            <a:endParaRPr lang="ru-RU" sz="2400" b="1" dirty="0">
              <a:solidFill>
                <a:srgbClr val="FFFF00"/>
              </a:solidFill>
              <a:latin typeface="Monotype Corsiva" panose="03010101010201010101" pitchFamily="66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92D050"/>
                </a:solidFill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    </a:t>
            </a:r>
            <a:endParaRPr lang="ru-RU" sz="2400" b="1" dirty="0">
              <a:solidFill>
                <a:srgbClr val="92D050"/>
              </a:solidFill>
              <a:latin typeface="Monotype Corsiva" panose="03010101010201010101" pitchFamily="66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966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boy_playing_clarinet_hg_clr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2100" y="3251200"/>
            <a:ext cx="1247775" cy="2218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2833" y="316428"/>
            <a:ext cx="5616624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4F81BD">
                    <a:lumMod val="75000"/>
                  </a:srgbClr>
                </a:solidFill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Основные направления работы по музыкально-ритмическому развитию «Ритмопластика»:</a:t>
            </a:r>
            <a:endParaRPr lang="ru-RU" sz="2800" b="1" dirty="0">
              <a:solidFill>
                <a:srgbClr val="4F81BD">
                  <a:lumMod val="75000"/>
                </a:srgbClr>
              </a:solidFill>
              <a:latin typeface="Monotype Corsiva" panose="03010101010201010101" pitchFamily="66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4F81BD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36712" y="1913513"/>
            <a:ext cx="500886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B050"/>
                </a:solidFill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1. Подготовительные упражнения используются для физической подготовки детей. Они способствуют развитию двигательных способностей, овладению основами  координации движений, формированию осанки. </a:t>
            </a:r>
            <a:endParaRPr lang="ru-RU" sz="2400" b="1" dirty="0">
              <a:solidFill>
                <a:srgbClr val="00B050"/>
              </a:solidFill>
              <a:latin typeface="Monotype Corsiva" panose="03010101010201010101" pitchFamily="66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628800" y="5220072"/>
            <a:ext cx="452065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B0F0"/>
                </a:solidFill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2. Музыкально-ритмические упражнения: упражнения из хореографии (тренаж), музыкальные игры, упражнения на согласованность движений с музыкой, упражнения ритмической гимнастики, элементы народных и современных танцев.</a:t>
            </a:r>
            <a:endParaRPr lang="ru-RU" sz="2400" b="1" dirty="0">
              <a:solidFill>
                <a:srgbClr val="00B0F0"/>
              </a:solidFill>
              <a:latin typeface="Monotype Corsiva" panose="03010101010201010101" pitchFamily="66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425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ody_melodies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1_moody_melodies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3_moody_melodies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5_moody_melodies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moody_melodies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moody_melodies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moody_melodies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ody_melodies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ody_melodies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moody_melodies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ody_melodies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0_moody_melodies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318</Words>
  <Application>Microsoft Office PowerPoint</Application>
  <PresentationFormat>Экран (4:3)</PresentationFormat>
  <Paragraphs>46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12</vt:i4>
      </vt:variant>
      <vt:variant>
        <vt:lpstr>Заголовки слайдов</vt:lpstr>
      </vt:variant>
      <vt:variant>
        <vt:i4>14</vt:i4>
      </vt:variant>
    </vt:vector>
  </HeadingPairs>
  <TitlesOfParts>
    <vt:vector size="26" baseType="lpstr">
      <vt:lpstr>moody_melodies</vt:lpstr>
      <vt:lpstr>1_moody_melodies</vt:lpstr>
      <vt:lpstr>2_moody_melodies</vt:lpstr>
      <vt:lpstr>3_moody_melodies</vt:lpstr>
      <vt:lpstr>4_moody_melodies</vt:lpstr>
      <vt:lpstr>5_moody_melodies</vt:lpstr>
      <vt:lpstr>6_moody_melodies</vt:lpstr>
      <vt:lpstr>9_moody_melodies</vt:lpstr>
      <vt:lpstr>10_moody_melodies</vt:lpstr>
      <vt:lpstr>11_moody_melodies</vt:lpstr>
      <vt:lpstr>13_moody_melodies</vt:lpstr>
      <vt:lpstr>15_moody_melodies</vt:lpstr>
      <vt:lpstr> Портфолио кружка  ритмопластики  </vt:lpstr>
      <vt:lpstr>   Знакомьтесь,  Музыкальный руководитель Маликова Эльвира Ростямовна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Портфолио кружка  ритмопластики</dc:title>
  <dc:creator>User</dc:creator>
  <cp:lastModifiedBy>User</cp:lastModifiedBy>
  <cp:revision>38</cp:revision>
  <dcterms:created xsi:type="dcterms:W3CDTF">2014-02-17T21:03:28Z</dcterms:created>
  <dcterms:modified xsi:type="dcterms:W3CDTF">2017-05-14T21:44:32Z</dcterms:modified>
</cp:coreProperties>
</file>