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94" r:id="rId3"/>
    <p:sldId id="258" r:id="rId4"/>
    <p:sldId id="257" r:id="rId5"/>
    <p:sldId id="259" r:id="rId6"/>
    <p:sldId id="263" r:id="rId7"/>
    <p:sldId id="295" r:id="rId8"/>
    <p:sldId id="264" r:id="rId9"/>
    <p:sldId id="265" r:id="rId10"/>
    <p:sldId id="297" r:id="rId11"/>
    <p:sldId id="299" r:id="rId12"/>
    <p:sldId id="298" r:id="rId13"/>
    <p:sldId id="300" r:id="rId14"/>
    <p:sldId id="267" r:id="rId15"/>
    <p:sldId id="296" r:id="rId16"/>
    <p:sldId id="268" r:id="rId17"/>
    <p:sldId id="288" r:id="rId18"/>
    <p:sldId id="270" r:id="rId19"/>
    <p:sldId id="273" r:id="rId20"/>
    <p:sldId id="279" r:id="rId21"/>
    <p:sldId id="280" r:id="rId22"/>
    <p:sldId id="282" r:id="rId23"/>
    <p:sldId id="283" r:id="rId24"/>
    <p:sldId id="284" r:id="rId25"/>
    <p:sldId id="289" r:id="rId26"/>
    <p:sldId id="290" r:id="rId27"/>
    <p:sldId id="291" r:id="rId28"/>
    <p:sldId id="292" r:id="rId29"/>
    <p:sldId id="285" r:id="rId30"/>
    <p:sldId id="293" r:id="rId31"/>
    <p:sldId id="287" r:id="rId3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99"/>
    <a:srgbClr val="008000"/>
    <a:srgbClr val="CC0000"/>
    <a:srgbClr val="00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12389380530973"/>
          <c:y val="0.23834196891191708"/>
          <c:w val="0.45663716814159294"/>
          <c:h val="0.5336787564766839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Как Вы думаете, почему жители г. Усть – Кута и приезжие туристы не посещают экскурсии? </c:v>
                </c:pt>
              </c:strCache>
            </c:strRef>
          </c:tx>
          <c:spPr>
            <a:solidFill>
              <a:srgbClr val="FF0000"/>
            </a:solidFill>
            <a:ln w="14514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00FF00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00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00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9029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7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нет интересных объектов</c:v>
                </c:pt>
                <c:pt idx="1">
                  <c:v>нет рекламы</c:v>
                </c:pt>
                <c:pt idx="2">
                  <c:v>плохое обслуживание</c:v>
                </c:pt>
                <c:pt idx="3">
                  <c:v>не предлагают новых экскурсий и маршрутов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45</c:v>
                </c:pt>
                <c:pt idx="1">
                  <c:v>15</c:v>
                </c:pt>
                <c:pt idx="2">
                  <c:v>10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4514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FFFFCC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9029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7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нет интересных объектов</c:v>
                </c:pt>
                <c:pt idx="1">
                  <c:v>нет рекламы</c:v>
                </c:pt>
                <c:pt idx="2">
                  <c:v>плохое обслуживание</c:v>
                </c:pt>
                <c:pt idx="3">
                  <c:v>не предлагают новых экскурсий и маршрутов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4514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</c:dPt>
          <c:dPt>
            <c:idx val="3"/>
            <c:bubble3D val="0"/>
            <c:spPr>
              <a:solidFill>
                <a:srgbClr val="CCFFFF"/>
              </a:solidFill>
              <a:ln w="14514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9029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7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нет интересных объектов</c:v>
                </c:pt>
                <c:pt idx="1">
                  <c:v>нет рекламы</c:v>
                </c:pt>
                <c:pt idx="2">
                  <c:v>плохое обслуживание</c:v>
                </c:pt>
                <c:pt idx="3">
                  <c:v>не предлагают новых экскурсий и маршрутов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rgbClr val="C0C0C0"/>
        </a:solidFill>
        <a:ln w="14514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0088495575221244"/>
          <c:y val="0.15544041450777202"/>
          <c:w val="0.29203539823008851"/>
          <c:h val="0.68911917098445596"/>
        </c:manualLayout>
      </c:layout>
      <c:overlay val="0"/>
      <c:spPr>
        <a:noFill/>
        <a:ln w="3629">
          <a:solidFill>
            <a:srgbClr val="000000"/>
          </a:solidFill>
          <a:prstDash val="solid"/>
        </a:ln>
      </c:spPr>
      <c:txPr>
        <a:bodyPr/>
        <a:lstStyle/>
        <a:p>
          <a:pPr>
            <a:defRPr sz="891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971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475247524752475"/>
          <c:y val="0.26424870466321243"/>
          <c:w val="0.46138613861386141"/>
          <c:h val="0.4766839378238341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80" mc:Ignorable="a14" a14:legacySpreadsheetColorIndex="32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6516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80" mc:Ignorable="a14" a14:legacySpreadsheetColorIndex="32"/>
                  </a:gs>
                  <a:gs pos="100000">
                    <a:srgbClr xmlns:mc="http://schemas.openxmlformats.org/markup-compatibility/2006" xmlns:a14="http://schemas.microsoft.com/office/drawing/2010/main" val="000000" mc:Ignorable="a14" a14:legacySpreadsheetColorIndex="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0000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FFFF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3303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новизна</c:v>
                </c:pt>
                <c:pt idx="1">
                  <c:v>комфорт</c:v>
                </c:pt>
                <c:pt idx="2">
                  <c:v>опытный экскурсовод</c:v>
                </c:pt>
                <c:pt idx="3">
                  <c:v>другие ответы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68</c:v>
                </c:pt>
                <c:pt idx="1">
                  <c:v>12</c:v>
                </c:pt>
                <c:pt idx="2">
                  <c:v>14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6516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FFFFCC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3303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новизна</c:v>
                </c:pt>
                <c:pt idx="1">
                  <c:v>комфорт</c:v>
                </c:pt>
                <c:pt idx="2">
                  <c:v>опытный экскурсовод</c:v>
                </c:pt>
                <c:pt idx="3">
                  <c:v>другие ответы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6516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</c:dPt>
          <c:dPt>
            <c:idx val="3"/>
            <c:bubble3D val="0"/>
            <c:spPr>
              <a:solidFill>
                <a:srgbClr val="CCFFFF"/>
              </a:solidFill>
              <a:ln w="16516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3303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новизна</c:v>
                </c:pt>
                <c:pt idx="1">
                  <c:v>комфорт</c:v>
                </c:pt>
                <c:pt idx="2">
                  <c:v>опытный экскурсовод</c:v>
                </c:pt>
                <c:pt idx="3">
                  <c:v>другие ответы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rgbClr val="C0C0C0"/>
        </a:solidFill>
        <a:ln w="16516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0891089108910887"/>
          <c:y val="0.30051813471502592"/>
          <c:w val="0.28316831683168314"/>
          <c:h val="0.39896373056994816"/>
        </c:manualLayout>
      </c:layout>
      <c:overlay val="0"/>
      <c:spPr>
        <a:noFill/>
        <a:ln w="4129">
          <a:solidFill>
            <a:srgbClr val="000000"/>
          </a:solidFill>
          <a:prstDash val="solid"/>
        </a:ln>
      </c:spPr>
      <c:txPr>
        <a:bodyPr/>
        <a:lstStyle/>
        <a:p>
          <a:pPr>
            <a:defRPr sz="1014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0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Виды экскурсий</a:t>
            </a:r>
          </a:p>
        </c:rich>
      </c:tx>
      <c:layout>
        <c:manualLayout>
          <c:xMode val="edge"/>
          <c:yMode val="edge"/>
          <c:x val="0.40036231884057971"/>
          <c:y val="2.066115702479338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hPercent val="5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971014492753624E-2"/>
          <c:y val="0.19834710743801653"/>
          <c:w val="0.60869565217391308"/>
          <c:h val="0.710743801652892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музейные</c:v>
                </c:pt>
                <c:pt idx="1">
                  <c:v>пешеходные</c:v>
                </c:pt>
                <c:pt idx="2">
                  <c:v>автобусные</c:v>
                </c:pt>
                <c:pt idx="3">
                  <c:v>производственные</c:v>
                </c:pt>
                <c:pt idx="4">
                  <c:v>теплоходные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51</c:v>
                </c:pt>
                <c:pt idx="1">
                  <c:v>15</c:v>
                </c:pt>
                <c:pt idx="2">
                  <c:v>14</c:v>
                </c:pt>
                <c:pt idx="3">
                  <c:v>14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498846848"/>
        <c:axId val="498842144"/>
        <c:axId val="0"/>
      </c:bar3DChart>
      <c:catAx>
        <c:axId val="49884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4988421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9884214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988468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289855072463769"/>
          <c:y val="0.33884297520661155"/>
          <c:w val="0.28985507246376813"/>
          <c:h val="0.4586776859504132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8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7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C0B0A-2716-4A0A-8934-E0C4FF73C4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3326739"/>
      </p:ext>
    </p:extLst>
  </p:cSld>
  <p:clrMapOvr>
    <a:masterClrMapping/>
  </p:clrMapOvr>
  <p:transition spd="slow" advClick="0" advTm="1000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C0140-948D-4193-AA9F-02E9B78F59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953116"/>
      </p:ext>
    </p:extLst>
  </p:cSld>
  <p:clrMapOvr>
    <a:masterClrMapping/>
  </p:clrMapOvr>
  <p:transition spd="slow" advClick="0" advTm="1000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4A6E2-6C95-4BED-BD3B-FA6ADE1A3B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0824915"/>
      </p:ext>
    </p:extLst>
  </p:cSld>
  <p:clrMapOvr>
    <a:masterClrMapping/>
  </p:clrMapOvr>
  <p:transition spd="slow" advClick="0" advTm="10000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46F45-8F66-42DB-AE16-061A33274B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4659107"/>
      </p:ext>
    </p:extLst>
  </p:cSld>
  <p:clrMapOvr>
    <a:masterClrMapping/>
  </p:clrMapOvr>
  <p:transition spd="slow" advClick="0" advTm="10000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BB29D-EFCC-4402-A06C-6329B8EACA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5429714"/>
      </p:ext>
    </p:extLst>
  </p:cSld>
  <p:clrMapOvr>
    <a:masterClrMapping/>
  </p:clrMapOvr>
  <p:transition spd="slow" advClick="0" advTm="10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D74B-9B8A-4FF0-A857-0078A8811B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5754218"/>
      </p:ext>
    </p:extLst>
  </p:cSld>
  <p:clrMapOvr>
    <a:masterClrMapping/>
  </p:clrMapOvr>
  <p:transition spd="slow" advClick="0" advTm="1000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E3BF2-ECF7-4A8A-8AB7-D046EAC153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6008280"/>
      </p:ext>
    </p:extLst>
  </p:cSld>
  <p:clrMapOvr>
    <a:masterClrMapping/>
  </p:clrMapOvr>
  <p:transition spd="slow" advClick="0" advTm="1000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7A5AF-C8F2-4ED2-B682-76EAC92015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1394923"/>
      </p:ext>
    </p:extLst>
  </p:cSld>
  <p:clrMapOvr>
    <a:masterClrMapping/>
  </p:clrMapOvr>
  <p:transition spd="slow" advClick="0" advTm="1000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9D3DF-0C39-4568-B14C-640A35F407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9869548"/>
      </p:ext>
    </p:extLst>
  </p:cSld>
  <p:clrMapOvr>
    <a:masterClrMapping/>
  </p:clrMapOvr>
  <p:transition spd="slow" advClick="0" advTm="1000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22A5F-D63D-4916-A885-F7D31B0512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3121492"/>
      </p:ext>
    </p:extLst>
  </p:cSld>
  <p:clrMapOvr>
    <a:masterClrMapping/>
  </p:clrMapOvr>
  <p:transition spd="slow" advClick="0" advTm="1000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F4589-1E1A-422A-887B-739DE859A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661497"/>
      </p:ext>
    </p:extLst>
  </p:cSld>
  <p:clrMapOvr>
    <a:masterClrMapping/>
  </p:clrMapOvr>
  <p:transition spd="slow" advClick="0" advTm="1000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43FF-551C-4D48-9232-7A3E99CB00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1200678"/>
      </p:ext>
    </p:extLst>
  </p:cSld>
  <p:clrMapOvr>
    <a:masterClrMapping/>
  </p:clrMapOvr>
  <p:transition spd="slow" advClick="0" advTm="1000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41F5-26DB-48EF-9471-A0D80EACF9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0208468"/>
      </p:ext>
    </p:extLst>
  </p:cSld>
  <p:clrMapOvr>
    <a:masterClrMapping/>
  </p:clrMapOvr>
  <p:transition spd="slow" advClick="0" advTm="1000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100000">
              <a:srgbClr val="CC00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602A251F-6CA3-420A-BEB8-811C9A73B6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 spd="slow" advClick="0" advTm="10000"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648200"/>
            <a:ext cx="7848600" cy="1752600"/>
          </a:xfrm>
        </p:spPr>
        <p:txBody>
          <a:bodyPr/>
          <a:lstStyle/>
          <a:p>
            <a:pPr algn="l" eaLnBrk="1" hangingPunct="1"/>
            <a:r>
              <a:rPr lang="ru-RU" altLang="ru-RU" sz="2400" smtClean="0">
                <a:solidFill>
                  <a:schemeClr val="bg1"/>
                </a:solidFill>
              </a:rPr>
              <a:t>Руководитель</a:t>
            </a:r>
            <a:r>
              <a:rPr lang="en-US" altLang="ru-RU" sz="2400" smtClean="0">
                <a:solidFill>
                  <a:schemeClr val="bg1"/>
                </a:solidFill>
              </a:rPr>
              <a:t>:</a:t>
            </a:r>
            <a:r>
              <a:rPr lang="ru-RU" altLang="ru-RU" sz="2400" smtClean="0">
                <a:solidFill>
                  <a:schemeClr val="bg1"/>
                </a:solidFill>
              </a:rPr>
              <a:t> Реуцкая Н.В.</a:t>
            </a:r>
          </a:p>
          <a:p>
            <a:pPr algn="l" eaLnBrk="1" hangingPunct="1"/>
            <a:r>
              <a:rPr lang="ru-RU" altLang="ru-RU" sz="2400" smtClean="0">
                <a:solidFill>
                  <a:schemeClr val="bg1"/>
                </a:solidFill>
              </a:rPr>
              <a:t>Выполнила</a:t>
            </a:r>
            <a:r>
              <a:rPr lang="en-US" altLang="ru-RU" sz="2400" smtClean="0">
                <a:solidFill>
                  <a:schemeClr val="bg1"/>
                </a:solidFill>
              </a:rPr>
              <a:t>:</a:t>
            </a:r>
            <a:r>
              <a:rPr lang="ru-RU" altLang="ru-RU" sz="2400" smtClean="0">
                <a:solidFill>
                  <a:schemeClr val="bg1"/>
                </a:solidFill>
              </a:rPr>
              <a:t> Рябинова Виктория</a:t>
            </a:r>
          </a:p>
        </p:txBody>
      </p:sp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152400" y="609600"/>
            <a:ext cx="89916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12500">
                      <a:srgbClr val="21D6E0"/>
                    </a:gs>
                    <a:gs pos="37500">
                      <a:srgbClr val="0087E6"/>
                    </a:gs>
                    <a:gs pos="50000">
                      <a:srgbClr val="005CBF"/>
                    </a:gs>
                    <a:gs pos="62500">
                      <a:srgbClr val="0087E6"/>
                    </a:gs>
                    <a:gs pos="87500">
                      <a:srgbClr val="21D6E0"/>
                    </a:gs>
                    <a:gs pos="100000">
                      <a:srgbClr val="03D4A8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Проблемы экскурсионного менеджмента</a:t>
            </a:r>
          </a:p>
          <a:p>
            <a:pPr algn="ctr"/>
            <a:r>
              <a:rPr lang="ru-RU" sz="8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12500">
                      <a:srgbClr val="21D6E0"/>
                    </a:gs>
                    <a:gs pos="37500">
                      <a:srgbClr val="0087E6"/>
                    </a:gs>
                    <a:gs pos="50000">
                      <a:srgbClr val="005CBF"/>
                    </a:gs>
                    <a:gs pos="62500">
                      <a:srgbClr val="0087E6"/>
                    </a:gs>
                    <a:gs pos="87500">
                      <a:srgbClr val="21D6E0"/>
                    </a:gs>
                    <a:gs pos="100000">
                      <a:srgbClr val="03D4A8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 в ООО “Усть-Кутское бюро путешествий и экскурсий” 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WordArt 5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7553325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Методы исследования </a:t>
            </a:r>
          </a:p>
          <a:p>
            <a:pPr algn="ctr"/>
            <a:r>
              <a:rPr lang="ru-RU" sz="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экскурсионной организации </a:t>
            </a:r>
          </a:p>
          <a:p>
            <a:pPr algn="ctr"/>
            <a:r>
              <a:rPr lang="ru-RU" sz="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предприятия</a:t>
            </a:r>
          </a:p>
        </p:txBody>
      </p:sp>
      <p:sp>
        <p:nvSpPr>
          <p:cNvPr id="146438" name="AutoShape 6"/>
          <p:cNvSpPr>
            <a:spLocks noChangeArrowheads="1"/>
          </p:cNvSpPr>
          <p:nvPr/>
        </p:nvSpPr>
        <p:spPr bwMode="auto">
          <a:xfrm>
            <a:off x="762000" y="2286000"/>
            <a:ext cx="2819400" cy="1524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беседа</a:t>
            </a:r>
          </a:p>
        </p:txBody>
      </p:sp>
      <p:sp>
        <p:nvSpPr>
          <p:cNvPr id="146439" name="AutoShape 7"/>
          <p:cNvSpPr>
            <a:spLocks noChangeArrowheads="1"/>
          </p:cNvSpPr>
          <p:nvPr/>
        </p:nvSpPr>
        <p:spPr bwMode="auto">
          <a:xfrm>
            <a:off x="5867400" y="2209800"/>
            <a:ext cx="25146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анкетирование</a:t>
            </a:r>
          </a:p>
        </p:txBody>
      </p:sp>
      <p:sp>
        <p:nvSpPr>
          <p:cNvPr id="146440" name="AutoShape 8"/>
          <p:cNvSpPr>
            <a:spLocks noChangeArrowheads="1"/>
          </p:cNvSpPr>
          <p:nvPr/>
        </p:nvSpPr>
        <p:spPr bwMode="auto">
          <a:xfrm>
            <a:off x="3276600" y="3962400"/>
            <a:ext cx="3048000" cy="1752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анализ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документации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фирмы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  <p:bldP spid="146438" grpId="0" animBg="1"/>
      <p:bldP spid="146439" grpId="0" animBg="1"/>
      <p:bldP spid="1464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381000" y="-382588"/>
            <a:ext cx="7086600" cy="718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539580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3525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3525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3525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52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1. Знаете ли вы о том, что ООО «Усть - Кутское бюро путешествий и экскурсий» проводят городские экскурсии?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а) нет;                     б) да;             в) что-то слышали.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2. Посещаете ли Вы экскурсии, предлагаемые ООО «Усть - Кутское бюро      путешествий и экскурсий»?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а) нет;                        б) да;                          в) иногда.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3. Как Вы думаете, почему жители г. Усть – Кута и приезжие туристы не посещают экскурсии?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4. Нравятся ли Вам экскурсии, проводимые ООО «Усть - Кутское бюро путешествий и экскурсий»?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а) да;                         б) нет;                     в) иногда.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5. Как вы думаете, чего не хватает в экскурсиях ООО «Усть - Кутское бюро путешествий и экскурсий»?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6. Какие из экскурсий, предлагаемых ООО «Усть-Кутское бюро путешествий и экскурсий» пользуются большей популярностью?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/>
            </a:r>
            <a:br>
              <a:rPr lang="ru-RU" altLang="ru-RU" sz="1600"/>
            </a:br>
            <a:r>
              <a:rPr lang="ru-RU" altLang="ru-RU" sz="1600"/>
              <a:t>а) теплоходные; б) музейные; в) пешеходные; г) производственные;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д) автобусные.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/>
            </a:r>
            <a:br>
              <a:rPr lang="ru-RU" altLang="ru-RU" sz="1600"/>
            </a:br>
            <a:endParaRPr lang="ru-RU" altLang="ru-RU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7. Ваши предложения по улучшению деятельности экскурсионной работы в ООО «Усть - Кутское бюро путешествий и экскурсий»?</a:t>
            </a:r>
          </a:p>
        </p:txBody>
      </p:sp>
      <p:sp>
        <p:nvSpPr>
          <p:cNvPr id="12292" name="WordArt 8"/>
          <p:cNvSpPr>
            <a:spLocks noChangeArrowheads="1" noChangeShapeType="1" noTextEdit="1"/>
          </p:cNvSpPr>
          <p:nvPr/>
        </p:nvSpPr>
        <p:spPr bwMode="auto">
          <a:xfrm rot="3469697">
            <a:off x="7665244" y="192881"/>
            <a:ext cx="1722438" cy="1273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192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</a:rPr>
              <a:t>Анкета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50800" y="355600"/>
          <a:ext cx="8356600" cy="210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50800" y="2260600"/>
          <a:ext cx="8356600" cy="241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0" y="2228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889000" y="4318000"/>
          <a:ext cx="7289800" cy="229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20" name="WordArt 11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0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</a:rPr>
              <a:t>Как Вы думаете, почему жители г. Усть – Кута и приезжие туристы не  посещают экскурсии?</a:t>
            </a:r>
          </a:p>
        </p:txBody>
      </p:sp>
      <p:sp>
        <p:nvSpPr>
          <p:cNvPr id="13321" name="WordArt 13"/>
          <p:cNvSpPr>
            <a:spLocks noChangeArrowheads="1" noChangeShapeType="1" noTextEdit="1"/>
          </p:cNvSpPr>
          <p:nvPr/>
        </p:nvSpPr>
        <p:spPr bwMode="auto">
          <a:xfrm>
            <a:off x="304800" y="2362200"/>
            <a:ext cx="8458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</a:rPr>
              <a:t>Как вы думаете, чего не хватает в экскурсиях ООО «Усть - Кутское бюро путешествий и экскурсий?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/>
          <p:cNvSpPr>
            <a:spLocks noChangeArrowheads="1"/>
          </p:cNvSpPr>
          <p:nvPr/>
        </p:nvSpPr>
        <p:spPr bwMode="auto">
          <a:xfrm>
            <a:off x="3048000" y="152400"/>
            <a:ext cx="3200400" cy="5334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39" name="WordArt 5"/>
          <p:cNvSpPr>
            <a:spLocks noChangeArrowheads="1" noChangeShapeType="1" noTextEdit="1"/>
          </p:cNvSpPr>
          <p:nvPr/>
        </p:nvSpPr>
        <p:spPr bwMode="auto">
          <a:xfrm rot="5400000">
            <a:off x="-1833562" y="3281362"/>
            <a:ext cx="51054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</a:rPr>
              <a:t>Проблемы</a:t>
            </a:r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1600200" y="1219200"/>
            <a:ext cx="69342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57150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ru-RU" altLang="ru-RU" sz="2400"/>
              <a:t> ярко выраженная сезонность, обусловленная тем, что основным потребителем экскурсионных услуг стали школьники;</a:t>
            </a:r>
          </a:p>
          <a:p>
            <a:pPr algn="ctr" eaLnBrk="1" hangingPunct="1">
              <a:spcBef>
                <a:spcPct val="0"/>
              </a:spcBef>
            </a:pPr>
            <a:r>
              <a:rPr lang="ru-RU" altLang="ru-RU" sz="2400"/>
              <a:t> произошло резкое сокращение тематики экскурсий;</a:t>
            </a:r>
          </a:p>
          <a:p>
            <a:pPr algn="ctr" eaLnBrk="1" hangingPunct="1">
              <a:spcBef>
                <a:spcPct val="0"/>
              </a:spcBef>
            </a:pPr>
            <a:r>
              <a:rPr lang="ru-RU" altLang="ru-RU" sz="2400"/>
              <a:t> нет внедрения и поиска новых  объектов просмотра в экскурсии;</a:t>
            </a:r>
          </a:p>
          <a:p>
            <a:pPr algn="ctr" eaLnBrk="1" hangingPunct="1">
              <a:spcBef>
                <a:spcPct val="0"/>
              </a:spcBef>
            </a:pPr>
            <a:r>
              <a:rPr lang="ru-RU" altLang="ru-RU" sz="2400"/>
              <a:t> дефицит квалифицированных экскурсоводов,  гидов-переводчиков, методистов,  способных обеспечить высокое качество экскурсии;</a:t>
            </a:r>
          </a:p>
          <a:p>
            <a:pPr algn="ctr" eaLnBrk="1" hangingPunct="1">
              <a:spcBef>
                <a:spcPct val="0"/>
              </a:spcBef>
            </a:pPr>
            <a:r>
              <a:rPr lang="ru-RU" altLang="ru-RU" sz="2400"/>
              <a:t> дефицит или полное отсутствие рекламы в сфере экскурсионного обслуживания.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3.33333E-6 0.05556 " pathEditMode="relative" ptsTypes="AA">
                                      <p:cBhvr>
                                        <p:cTn id="6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 animBg="1"/>
      <p:bldP spid="1495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5"/>
          <p:cNvSpPr>
            <a:spLocks noChangeArrowheads="1" noChangeShapeType="1" noTextEdit="1"/>
          </p:cNvSpPr>
          <p:nvPr/>
        </p:nvSpPr>
        <p:spPr bwMode="auto">
          <a:xfrm>
            <a:off x="304800" y="914400"/>
            <a:ext cx="86106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 spc="-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Совершенствование деятельности</a:t>
            </a:r>
          </a:p>
          <a:p>
            <a:pPr algn="ctr"/>
            <a:r>
              <a:rPr lang="ru-RU" sz="800" kern="10" spc="-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 по экскурсионному менеджменту </a:t>
            </a:r>
          </a:p>
          <a:p>
            <a:pPr algn="ctr"/>
            <a:r>
              <a:rPr lang="ru-RU" sz="800" kern="10" spc="-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ООО “Усть-Кутское бюро путешествий и экскурсий"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313613" cy="4802188"/>
          </a:xfrm>
          <a:noFill/>
        </p:spPr>
        <p:txBody>
          <a:bodyPr/>
          <a:lstStyle/>
          <a:p>
            <a:pPr marL="552450" indent="-552450" eaLnBrk="1" hangingPunct="1"/>
            <a:r>
              <a:rPr lang="ru-RU" altLang="ru-RU" sz="2000" b="1" smtClean="0">
                <a:solidFill>
                  <a:schemeClr val="bg1"/>
                </a:solidFill>
              </a:rPr>
              <a:t>Разработка природоведческих, зоологических экскурсий для школьников, совместно с учителями местных школ</a:t>
            </a:r>
            <a:r>
              <a:rPr lang="en-US" altLang="ru-RU" sz="2000" b="1" smtClean="0">
                <a:solidFill>
                  <a:schemeClr val="bg1"/>
                </a:solidFill>
              </a:rPr>
              <a:t>;</a:t>
            </a:r>
            <a:endParaRPr lang="ru-RU" altLang="ru-RU" sz="2000" b="1" smtClean="0">
              <a:solidFill>
                <a:schemeClr val="bg1"/>
              </a:solidFill>
            </a:endParaRPr>
          </a:p>
          <a:p>
            <a:pPr marL="552450" indent="-552450" eaLnBrk="1" hangingPunct="1"/>
            <a:r>
              <a:rPr lang="ru-RU" altLang="ru-RU" sz="2000" b="1" smtClean="0">
                <a:solidFill>
                  <a:schemeClr val="bg1"/>
                </a:solidFill>
              </a:rPr>
              <a:t>Разработка экскурсий с инновационными моментами</a:t>
            </a:r>
            <a:r>
              <a:rPr lang="en-US" altLang="ru-RU" sz="2000" b="1" smtClean="0">
                <a:solidFill>
                  <a:schemeClr val="bg1"/>
                </a:solidFill>
              </a:rPr>
              <a:t>: “</a:t>
            </a:r>
            <a:r>
              <a:rPr lang="ru-RU" altLang="ru-RU" sz="2000" b="1" smtClean="0">
                <a:solidFill>
                  <a:schemeClr val="bg1"/>
                </a:solidFill>
              </a:rPr>
              <a:t>По грибы, по ягоды</a:t>
            </a:r>
            <a:r>
              <a:rPr lang="en-US" altLang="ru-RU" sz="2000" b="1" smtClean="0">
                <a:solidFill>
                  <a:schemeClr val="bg1"/>
                </a:solidFill>
              </a:rPr>
              <a:t>”</a:t>
            </a:r>
            <a:r>
              <a:rPr lang="ru-RU" altLang="ru-RU" sz="2000" b="1" smtClean="0">
                <a:solidFill>
                  <a:schemeClr val="bg1"/>
                </a:solidFill>
              </a:rPr>
              <a:t>, </a:t>
            </a:r>
            <a:r>
              <a:rPr lang="en-US" altLang="ru-RU" sz="2000" b="1" smtClean="0">
                <a:solidFill>
                  <a:schemeClr val="bg1"/>
                </a:solidFill>
              </a:rPr>
              <a:t>“</a:t>
            </a:r>
            <a:r>
              <a:rPr lang="ru-RU" altLang="ru-RU" sz="2000" b="1" smtClean="0">
                <a:solidFill>
                  <a:schemeClr val="bg1"/>
                </a:solidFill>
              </a:rPr>
              <a:t>Флора и фауна Приленья</a:t>
            </a:r>
            <a:r>
              <a:rPr lang="en-US" altLang="ru-RU" sz="2000" b="1" smtClean="0">
                <a:solidFill>
                  <a:schemeClr val="bg1"/>
                </a:solidFill>
              </a:rPr>
              <a:t>”</a:t>
            </a:r>
            <a:r>
              <a:rPr lang="ru-RU" altLang="ru-RU" sz="2000" b="1" smtClean="0">
                <a:solidFill>
                  <a:schemeClr val="bg1"/>
                </a:solidFill>
              </a:rPr>
              <a:t>, </a:t>
            </a:r>
            <a:r>
              <a:rPr lang="en-US" altLang="ru-RU" sz="2000" b="1" smtClean="0">
                <a:solidFill>
                  <a:schemeClr val="bg1"/>
                </a:solidFill>
              </a:rPr>
              <a:t>“</a:t>
            </a:r>
            <a:r>
              <a:rPr lang="ru-RU" altLang="ru-RU" sz="2000" b="1" smtClean="0">
                <a:solidFill>
                  <a:schemeClr val="bg1"/>
                </a:solidFill>
              </a:rPr>
              <a:t>Ловись рыбка большая</a:t>
            </a:r>
            <a:r>
              <a:rPr lang="en-US" altLang="ru-RU" sz="2000" b="1" smtClean="0">
                <a:solidFill>
                  <a:schemeClr val="bg1"/>
                </a:solidFill>
              </a:rPr>
              <a:t>”</a:t>
            </a:r>
            <a:r>
              <a:rPr lang="ru-RU" altLang="ru-RU" sz="2000" b="1" smtClean="0">
                <a:solidFill>
                  <a:schemeClr val="bg1"/>
                </a:solidFill>
              </a:rPr>
              <a:t>, </a:t>
            </a:r>
            <a:r>
              <a:rPr lang="en-US" altLang="ru-RU" sz="2000" b="1" smtClean="0">
                <a:solidFill>
                  <a:schemeClr val="bg1"/>
                </a:solidFill>
              </a:rPr>
              <a:t>“</a:t>
            </a:r>
            <a:r>
              <a:rPr lang="ru-RU" altLang="ru-RU" sz="2000" b="1" smtClean="0">
                <a:solidFill>
                  <a:schemeClr val="bg1"/>
                </a:solidFill>
              </a:rPr>
              <a:t>Экскурсия в горы</a:t>
            </a:r>
            <a:r>
              <a:rPr lang="en-US" altLang="ru-RU" sz="2000" b="1" smtClean="0">
                <a:solidFill>
                  <a:schemeClr val="bg1"/>
                </a:solidFill>
              </a:rPr>
              <a:t>”</a:t>
            </a:r>
            <a:r>
              <a:rPr lang="ru-RU" altLang="ru-RU" sz="2000" b="1" smtClean="0">
                <a:solidFill>
                  <a:schemeClr val="bg1"/>
                </a:solidFill>
              </a:rPr>
              <a:t> (посещение природных памятников-скал </a:t>
            </a:r>
            <a:r>
              <a:rPr lang="en-US" altLang="ru-RU" sz="2000" b="1" smtClean="0">
                <a:solidFill>
                  <a:schemeClr val="bg1"/>
                </a:solidFill>
              </a:rPr>
              <a:t>“</a:t>
            </a:r>
            <a:r>
              <a:rPr lang="ru-RU" altLang="ru-RU" sz="2000" b="1" smtClean="0">
                <a:solidFill>
                  <a:schemeClr val="bg1"/>
                </a:solidFill>
              </a:rPr>
              <a:t>Мир</a:t>
            </a:r>
            <a:r>
              <a:rPr lang="en-US" altLang="ru-RU" sz="2000" b="1" smtClean="0">
                <a:solidFill>
                  <a:schemeClr val="bg1"/>
                </a:solidFill>
              </a:rPr>
              <a:t>”, “</a:t>
            </a:r>
            <a:r>
              <a:rPr lang="ru-RU" altLang="ru-RU" sz="2000" b="1" smtClean="0">
                <a:solidFill>
                  <a:schemeClr val="bg1"/>
                </a:solidFill>
              </a:rPr>
              <a:t>Три болвана</a:t>
            </a:r>
            <a:r>
              <a:rPr lang="en-US" altLang="ru-RU" sz="2000" b="1" smtClean="0">
                <a:solidFill>
                  <a:schemeClr val="bg1"/>
                </a:solidFill>
              </a:rPr>
              <a:t>”</a:t>
            </a:r>
            <a:r>
              <a:rPr lang="ru-RU" altLang="ru-RU" sz="2000" b="1" smtClean="0">
                <a:solidFill>
                  <a:schemeClr val="bg1"/>
                </a:solidFill>
              </a:rPr>
              <a:t>), «Лена – голубой меридиан Сибири», производственные для студентов училищ с посещением предприятий – Осетровского Речного порта и др.)</a:t>
            </a:r>
            <a:r>
              <a:rPr lang="en-US" altLang="ru-RU" sz="2000" b="1" smtClean="0">
                <a:solidFill>
                  <a:schemeClr val="bg1"/>
                </a:solidFill>
              </a:rPr>
              <a:t>;</a:t>
            </a:r>
            <a:endParaRPr lang="ru-RU" altLang="ru-RU" sz="2000" b="1" smtClean="0">
              <a:solidFill>
                <a:schemeClr val="bg1"/>
              </a:solidFill>
            </a:endParaRPr>
          </a:p>
          <a:p>
            <a:pPr marL="552450" indent="-552450" eaLnBrk="1" hangingPunct="1"/>
            <a:r>
              <a:rPr lang="ru-RU" altLang="ru-RU" sz="2000" b="1" smtClean="0">
                <a:solidFill>
                  <a:schemeClr val="bg1"/>
                </a:solidFill>
              </a:rPr>
              <a:t>Организация методического кабинета.</a:t>
            </a:r>
          </a:p>
          <a:p>
            <a:pPr marL="552450" indent="-552450" eaLnBrk="1" hangingPunct="1"/>
            <a:endParaRPr lang="ru-RU" altLang="ru-RU" sz="2000" b="1" smtClean="0">
              <a:solidFill>
                <a:schemeClr val="bg1"/>
              </a:solidFill>
            </a:endParaRP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ru-RU" altLang="ru-RU" sz="2300" b="1" smtClean="0"/>
          </a:p>
        </p:txBody>
      </p:sp>
      <p:sp>
        <p:nvSpPr>
          <p:cNvPr id="16387" name="WordArt 6"/>
          <p:cNvSpPr>
            <a:spLocks noChangeArrowheads="1" noChangeShapeType="1" noTextEdit="1"/>
          </p:cNvSpPr>
          <p:nvPr/>
        </p:nvSpPr>
        <p:spPr bwMode="auto">
          <a:xfrm>
            <a:off x="2971800" y="304800"/>
            <a:ext cx="5419725" cy="838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методической работы:</a:t>
            </a:r>
          </a:p>
        </p:txBody>
      </p:sp>
      <p:pic>
        <p:nvPicPr>
          <p:cNvPr id="16388" name="Picture 7" descr="karanda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657600"/>
            <a:ext cx="190023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769225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sz="2400" b="1" smtClean="0">
                <a:solidFill>
                  <a:schemeClr val="bg1"/>
                </a:solidFill>
              </a:rPr>
              <a:t>Должностная инструкция методиста-экскурсовода. Методист-экскурсовод обязан</a:t>
            </a:r>
            <a:r>
              <a:rPr lang="en-US" altLang="ru-RU" sz="2400" b="1" smtClean="0">
                <a:solidFill>
                  <a:schemeClr val="bg1"/>
                </a:solidFill>
              </a:rPr>
              <a:t>:</a:t>
            </a:r>
            <a:endParaRPr lang="ru-RU" altLang="ru-RU" sz="24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Организовывать систему методической работы в ООО </a:t>
            </a:r>
            <a:r>
              <a:rPr lang="en-US" altLang="ru-RU" sz="2500" b="1" smtClean="0"/>
              <a:t>“</a:t>
            </a:r>
            <a:r>
              <a:rPr lang="ru-RU" altLang="ru-RU" sz="2500" b="1" smtClean="0"/>
              <a:t>Усть-Кутское бюро путешествий и экскурсий</a:t>
            </a:r>
            <a:r>
              <a:rPr lang="en-US" altLang="ru-RU" sz="2500" b="1" smtClean="0"/>
              <a:t>”;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Составлять планы методической работы</a:t>
            </a:r>
            <a:r>
              <a:rPr lang="en-US" altLang="ru-RU" sz="2500" b="1" smtClean="0"/>
              <a:t>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Собирать и изучать исторические материалы и документы</a:t>
            </a:r>
            <a:r>
              <a:rPr lang="en-US" altLang="ru-RU" sz="2500" b="1" smtClean="0"/>
              <a:t>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Вести картотеку тематики экскурсий, экскурсионных объектов</a:t>
            </a:r>
            <a:r>
              <a:rPr lang="en-US" altLang="ru-RU" sz="2500" b="1" smtClean="0"/>
              <a:t>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Организовывать объезды маршрутов экскурсий и путешествий</a:t>
            </a:r>
            <a:r>
              <a:rPr lang="en-US" altLang="ru-RU" sz="2500" b="1" smtClean="0"/>
              <a:t>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Разрабатывать, дополнять контрольные тексты, методические разработки экскурсий</a:t>
            </a:r>
            <a:r>
              <a:rPr lang="en-US" altLang="ru-RU" sz="2500" b="1" smtClean="0"/>
              <a:t>;</a:t>
            </a:r>
            <a:endParaRPr lang="ru-RU" altLang="ru-RU" sz="2500" b="1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500" b="1" smtClean="0"/>
              <a:t>Разрабатывать технику экскурсионных рассказов, публичных выступлений.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Целевая аудитория – школьники, студенты, сельские жители</a:t>
            </a:r>
            <a:r>
              <a:rPr lang="en-US" altLang="ru-RU" sz="2300" b="1" smtClean="0">
                <a:solidFill>
                  <a:schemeClr val="bg1"/>
                </a:solidFill>
              </a:rPr>
              <a:t>;</a:t>
            </a:r>
            <a:endParaRPr lang="ru-RU" altLang="ru-RU" sz="2300" b="1" smtClean="0">
              <a:solidFill>
                <a:schemeClr val="bg1"/>
              </a:solidFill>
            </a:endParaRP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sz="2300" b="1" smtClean="0">
                <a:solidFill>
                  <a:schemeClr val="bg1"/>
                </a:solidFill>
              </a:rPr>
              <a:t>Инновационные моменты: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 Воспоминания старожилов;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Театрализованное представление;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Внутренняя экскурсия в Доме культуры </a:t>
            </a:r>
            <a:r>
              <a:rPr lang="en-US" altLang="ru-RU" sz="2300" b="1" smtClean="0">
                <a:solidFill>
                  <a:schemeClr val="bg1"/>
                </a:solidFill>
              </a:rPr>
              <a:t>“</a:t>
            </a:r>
            <a:r>
              <a:rPr lang="ru-RU" altLang="ru-RU" sz="2300" b="1" smtClean="0">
                <a:solidFill>
                  <a:schemeClr val="bg1"/>
                </a:solidFill>
              </a:rPr>
              <a:t>Речники</a:t>
            </a:r>
            <a:r>
              <a:rPr lang="en-US" altLang="ru-RU" sz="2300" b="1" smtClean="0">
                <a:solidFill>
                  <a:schemeClr val="bg1"/>
                </a:solidFill>
              </a:rPr>
              <a:t>”</a:t>
            </a:r>
            <a:r>
              <a:rPr lang="ru-RU" altLang="ru-RU" sz="2300" b="1" smtClean="0">
                <a:solidFill>
                  <a:schemeClr val="bg1"/>
                </a:solidFill>
              </a:rPr>
              <a:t> небольшой концерт.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 Посещение выставки-ярмарки;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Добавление новых объектов просмотра;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r>
              <a:rPr lang="ru-RU" altLang="ru-RU" sz="2300" b="1" smtClean="0">
                <a:solidFill>
                  <a:schemeClr val="bg1"/>
                </a:solidFill>
              </a:rPr>
              <a:t>Разработка новых маршрутов.</a:t>
            </a: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endParaRPr lang="ru-RU" altLang="ru-RU" sz="2300" b="1" smtClean="0">
              <a:solidFill>
                <a:schemeClr val="bg1"/>
              </a:solidFill>
            </a:endParaRPr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endParaRPr lang="ru-RU" altLang="ru-RU" sz="2300" b="1" smtClean="0"/>
          </a:p>
          <a:p>
            <a:pPr marL="552450" indent="-552450" eaLnBrk="1" hangingPunct="1">
              <a:buClr>
                <a:schemeClr val="tx1"/>
              </a:buClr>
              <a:buFont typeface="Wingdings" panose="05000000000000000000" pitchFamily="2" charset="2"/>
              <a:buChar char="ь"/>
            </a:pPr>
            <a:endParaRPr lang="ru-RU" altLang="ru-RU" sz="2300" b="1" smtClean="0"/>
          </a:p>
        </p:txBody>
      </p:sp>
      <p:sp>
        <p:nvSpPr>
          <p:cNvPr id="18435" name="WordArt 6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8201025" cy="990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8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обзорной городской экскурсии “Усть-Кут вчера, сегодня, завтра”: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Новый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6286500" cy="35433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868488" y="5746750"/>
            <a:ext cx="5875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</a:rPr>
              <a:t>Соляное озеро на курорте “Усть-Кут”</a:t>
            </a:r>
          </a:p>
        </p:txBody>
      </p:sp>
      <p:sp>
        <p:nvSpPr>
          <p:cNvPr id="81926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828800" y="228600"/>
            <a:ext cx="6724650" cy="1371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</a:rPr>
              <a:t>Объекты показа на экскурсии </a:t>
            </a:r>
          </a:p>
          <a:p>
            <a:pPr algn="ctr"/>
            <a:r>
              <a:rPr lang="ru-RU" sz="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</a:rPr>
              <a:t>“Усть-Кут вчера, сегодня, завтра”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0" y="1233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84997" name="Picture 5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7315200" cy="44958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1782763" y="5456238"/>
            <a:ext cx="6196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cs typeface="Times New Roman" panose="02020603050405020304" pitchFamily="18" charset="0"/>
              </a:rPr>
              <a:t>Навесной мост (пешеходный) через р. Куту</a:t>
            </a:r>
            <a:endParaRPr lang="ru-RU" alt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971800"/>
            <a:ext cx="7313613" cy="350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	</a:t>
            </a:r>
            <a:r>
              <a:rPr lang="ru-RU" altLang="ru-RU" sz="3600" smtClean="0">
                <a:solidFill>
                  <a:schemeClr val="bg1"/>
                </a:solidFill>
              </a:rPr>
              <a:t>определяется недостаточной проработкой проблем экскурсионного менеджмента в экскурсионных бюро</a:t>
            </a:r>
          </a:p>
        </p:txBody>
      </p:sp>
      <p:sp>
        <p:nvSpPr>
          <p:cNvPr id="132100" name="WordArt 4"/>
          <p:cNvSpPr>
            <a:spLocks noChangeArrowheads="1" noChangeShapeType="1" noTextEdit="1"/>
          </p:cNvSpPr>
          <p:nvPr/>
        </p:nvSpPr>
        <p:spPr bwMode="auto">
          <a:xfrm>
            <a:off x="1905000" y="304800"/>
            <a:ext cx="7010400" cy="1524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Актуальность темы</a:t>
            </a:r>
          </a:p>
        </p:txBody>
      </p:sp>
      <p:pic>
        <p:nvPicPr>
          <p:cNvPr id="3076" name="Picture 6" descr="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28560">
            <a:off x="5029200" y="1447800"/>
            <a:ext cx="19240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2" name="Picture 6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7620000" cy="3962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180975" y="-709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2819400" y="5029200"/>
            <a:ext cx="372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cs typeface="Times New Roman" panose="02020603050405020304" pitchFamily="18" charset="0"/>
              </a:rPr>
              <a:t>Порт “Осетрово”</a:t>
            </a:r>
            <a:endParaRPr lang="ru-RU" alt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5" name="Picture 5" descr="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620000" cy="4343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124200" y="5075238"/>
            <a:ext cx="3006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</a:rPr>
              <a:t>Курорт “Усть-Кут”</a:t>
            </a:r>
            <a:r>
              <a:rPr lang="ru-RU" altLang="ru-RU" sz="2000" b="1">
                <a:solidFill>
                  <a:srgbClr val="CC0000"/>
                </a:solidFill>
              </a:rPr>
              <a:t> 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3" name="Picture 5" descr="Копия 2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848600" cy="441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3276600" y="5227638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cs typeface="Times New Roman" panose="02020603050405020304" pitchFamily="18" charset="0"/>
              </a:rPr>
              <a:t>“Родина-Мать”</a:t>
            </a:r>
            <a:endParaRPr lang="ru-RU" altLang="ru-RU" sz="2400" b="1">
              <a:solidFill>
                <a:schemeClr val="bg1"/>
              </a:solidFill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ChangeArrowheads="1"/>
          </p:cNvSpPr>
          <p:nvPr/>
        </p:nvSpPr>
        <p:spPr bwMode="auto">
          <a:xfrm>
            <a:off x="57150" y="1336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95237" name="Picture 5" descr="Копия 2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543800" cy="441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3276600" y="5197475"/>
            <a:ext cx="342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4193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4193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4193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193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cs typeface="Times New Roman" panose="02020603050405020304" pitchFamily="18" charset="0"/>
              </a:rPr>
              <a:t>Река Лена</a:t>
            </a:r>
            <a:endParaRPr lang="ru-RU" altLang="ru-RU" sz="2400" b="1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Схем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8001000" cy="5715000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097" name="Group 145"/>
          <p:cNvGraphicFramePr>
            <a:graphicFrameLocks noGrp="1"/>
          </p:cNvGraphicFramePr>
          <p:nvPr>
            <p:ph idx="1"/>
          </p:nvPr>
        </p:nvGraphicFramePr>
        <p:xfrm>
          <a:off x="990600" y="1676400"/>
          <a:ext cx="7313613" cy="4794250"/>
        </p:xfrm>
        <a:graphic>
          <a:graphicData uri="http://schemas.openxmlformats.org/drawingml/2006/table">
            <a:tbl>
              <a:tblPr/>
              <a:tblGrid>
                <a:gridCol w="2452688"/>
                <a:gridCol w="2432050"/>
                <a:gridCol w="2428875"/>
              </a:tblGrid>
              <a:tr h="57912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Статьи затрат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Переменные на одного экскурсанта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Прямые постоянные затраты (С (пост.))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Аренда автобуса УАЗ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 руб. * 4 часа = 2 400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Продукты питания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руб. * 25 чел. = 1 250 руб.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(50 руб. на одного человека)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Услуги экскурсовода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 руб.* 4 часа  = 1 800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Билет на представление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Организационные расходы: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батарейки в микрофон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9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штук * 20 руб.  = 200 руб.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342900" marR="0" lvl="0" indent="1079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311400" algn="l"/>
                          <a:tab pos="47371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1079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311400" algn="l"/>
                          <a:tab pos="47371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311400" algn="l"/>
                          <a:tab pos="47371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(ср.перем.) = 80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311400" algn="l"/>
                          <a:tab pos="47371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(пост.) = 4 400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60" name="WordArt 143"/>
          <p:cNvSpPr>
            <a:spLocks noChangeArrowheads="1" noChangeShapeType="1" noTextEdit="1"/>
          </p:cNvSpPr>
          <p:nvPr/>
        </p:nvSpPr>
        <p:spPr bwMode="auto">
          <a:xfrm>
            <a:off x="762000" y="228600"/>
            <a:ext cx="7848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Расчет экскурсии “Усть – Кут вчера, сегодня, завтра” </a:t>
            </a:r>
          </a:p>
          <a:p>
            <a:pPr algn="ctr"/>
            <a:r>
              <a:rPr lang="ru-RU" sz="1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и </a:t>
            </a:r>
          </a:p>
          <a:p>
            <a:pPr algn="ctr"/>
            <a:r>
              <a:rPr lang="ru-RU" sz="1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ее экономическая эффективность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04800"/>
            <a:ext cx="800100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>
                <a:solidFill>
                  <a:schemeClr val="bg1"/>
                </a:solidFill>
              </a:rPr>
              <a:t>Расчет экскурсии “Усть – Кут вчера, сегодня, завтра” и ее экономическая эффективность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Себестоимость экскурсии (</a:t>
            </a:r>
            <a:r>
              <a:rPr lang="en-US" altLang="ru-RU" sz="1500" b="1" smtClean="0"/>
              <a:t>S</a:t>
            </a:r>
            <a:r>
              <a:rPr lang="ru-RU" altLang="ru-RU" sz="1500" b="1" smtClean="0"/>
              <a:t>):</a:t>
            </a:r>
            <a:endParaRPr lang="en-US" altLang="ru-RU" sz="15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500" b="1" smtClean="0"/>
              <a:t>S</a:t>
            </a:r>
            <a:r>
              <a:rPr lang="ru-RU" altLang="ru-RU" sz="1500" b="1" smtClean="0"/>
              <a:t>=С(ср.переем.)+(С(пост.)/Т гр.)) + 5% от общих затрат                           </a:t>
            </a:r>
            <a:endParaRPr lang="en-US" altLang="ru-RU" sz="15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500" b="1" smtClean="0"/>
              <a:t>S</a:t>
            </a:r>
            <a:r>
              <a:rPr lang="ru-RU" altLang="ru-RU" sz="1500" b="1" smtClean="0"/>
              <a:t> = 80 + (4 400/25) + 13 = 269 руб.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Т(год.)=12 недель*25 чел.*0,65 (коэфф. среднегодовой загрузки)=195 чел.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Цена путевки (Ц) рассчитывается методом “затраты +”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Прибыль от группы (П (гр.)) = 30% от общих затрат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Ц=</a:t>
            </a:r>
            <a:r>
              <a:rPr lang="en-US" altLang="ru-RU" sz="1500" b="1" smtClean="0"/>
              <a:t>S</a:t>
            </a:r>
            <a:r>
              <a:rPr lang="ru-RU" altLang="ru-RU" sz="1500" b="1" smtClean="0"/>
              <a:t>+П(гр.)/Т(гр.)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Ц = 269 + 80 = 349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Расчет общегодовой выручки (В (год)):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В(год)=Ц*Т(год.)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В (год) = 349 * 195 = 68 055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Расчет общегодовых затрат обслуживания туристов (на сезон С (общ.)):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С(общ.)=С(переем.год.)+С(перем.пост.год.)+5% от затрат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С(переем.год.)=С(ср.переем.)*Т(год.)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 (переем. год.) = 80*195 чел. = 15 600руб.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С(прям.пост.год.)=С(прям.пост.)*</a:t>
            </a:r>
            <a:r>
              <a:rPr lang="en-US" altLang="ru-RU" sz="1500" b="1" smtClean="0"/>
              <a:t>N</a:t>
            </a:r>
            <a:r>
              <a:rPr lang="ru-RU" altLang="ru-RU" sz="1500" b="1" smtClean="0"/>
              <a:t>(гр.)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 (прям. пост. год.)  = 4 400 * 7 = 30 800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С (общ.) = 15 600+ 30 800 + 2 320 =  48 720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Балансовая прибыль ( БП):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БП=ВГ – С (общ.)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БП = 68 055– 48 720= 19 335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По системе УСН отчисляется 15% от БП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НП = 19 335 * 15% = 2 900,25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500" b="1" smtClean="0"/>
              <a:t>ЧП = БП– НП = 19 335– 2 900,25 = 16 435,75 руб.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78486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Анализ безубыточности на примере “Директ - костинг”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ru-RU" sz="18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const</a:t>
            </a:r>
            <a:r>
              <a:rPr lang="ru-RU" altLang="ru-RU" sz="1800" b="1" smtClean="0"/>
              <a:t>.) – постоянные затраты на сезон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(</a:t>
            </a:r>
            <a:r>
              <a:rPr lang="en-US" altLang="ru-RU" sz="1800" b="1" smtClean="0"/>
              <a:t>const</a:t>
            </a:r>
            <a:r>
              <a:rPr lang="ru-RU" altLang="ru-RU" sz="1800" b="1" smtClean="0"/>
              <a:t>.)=5%отобщих затрат +С (прям.пост.год.)                                         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const</a:t>
            </a:r>
            <a:r>
              <a:rPr lang="ru-RU" altLang="ru-RU" sz="1800" b="1" smtClean="0"/>
              <a:t>.) = 896 + 30 800 = 31 696 руб.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var</a:t>
            </a:r>
            <a:r>
              <a:rPr lang="ru-RU" altLang="ru-RU" sz="1800" b="1" smtClean="0"/>
              <a:t>.) – переменные затраты на сезон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var</a:t>
            </a:r>
            <a:r>
              <a:rPr lang="ru-RU" altLang="ru-RU" sz="1800" b="1" smtClean="0"/>
              <a:t>.) = 15 600 руб.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Z</a:t>
            </a:r>
            <a:r>
              <a:rPr lang="ru-RU" altLang="ru-RU" sz="1800" b="1" smtClean="0"/>
              <a:t> (ср. </a:t>
            </a:r>
            <a:r>
              <a:rPr lang="en-US" altLang="ru-RU" sz="1800" b="1" smtClean="0"/>
              <a:t>var</a:t>
            </a:r>
            <a:r>
              <a:rPr lang="ru-RU" altLang="ru-RU" sz="1800" b="1" smtClean="0"/>
              <a:t>.) – переменные расходы на одного экскурсанта = 80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smtClean="0"/>
              <a:t>Р – цена путевки = 349 руб.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d</a:t>
            </a:r>
            <a:r>
              <a:rPr lang="ru-RU" altLang="ru-RU" sz="1800" b="1" smtClean="0"/>
              <a:t>– Маржинальный доход =269 руб.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Q</a:t>
            </a:r>
            <a:r>
              <a:rPr lang="ru-RU" altLang="ru-RU" sz="1800" b="1" smtClean="0"/>
              <a:t> – планируемое количество путевок к реализации = 195 шт.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smtClean="0"/>
              <a:t>Расчет критического объема производства (</a:t>
            </a:r>
            <a:r>
              <a:rPr lang="en-US" altLang="ru-RU" sz="1800" b="1" smtClean="0"/>
              <a:t>Q</a:t>
            </a:r>
            <a:r>
              <a:rPr lang="ru-RU" altLang="ru-RU" sz="1800" b="1" smtClean="0"/>
              <a:t>к.):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Q</a:t>
            </a:r>
            <a:r>
              <a:rPr lang="ru-RU" altLang="ru-RU" sz="1800" b="1" smtClean="0"/>
              <a:t>к=</a:t>
            </a: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const</a:t>
            </a:r>
            <a:r>
              <a:rPr lang="ru-RU" altLang="ru-RU" sz="1800" b="1" smtClean="0"/>
              <a:t>)/ </a:t>
            </a:r>
            <a:r>
              <a:rPr lang="en-US" altLang="ru-RU" sz="1800" b="1" smtClean="0"/>
              <a:t>d</a:t>
            </a:r>
            <a:r>
              <a:rPr lang="ru-RU" altLang="ru-RU" sz="1800" b="1" smtClean="0"/>
              <a:t>                                                                                               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Q</a:t>
            </a:r>
            <a:r>
              <a:rPr lang="ru-RU" altLang="ru-RU" sz="1800" b="1" smtClean="0"/>
              <a:t>к = 31 696/ 269 = 118 путевок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smtClean="0"/>
              <a:t>Расчет критического объема выручки (</a:t>
            </a:r>
            <a:r>
              <a:rPr lang="en-US" altLang="ru-RU" sz="1800" b="1" smtClean="0"/>
              <a:t>N</a:t>
            </a:r>
            <a:r>
              <a:rPr lang="ru-RU" altLang="ru-RU" sz="1800" b="1" smtClean="0"/>
              <a:t>):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N</a:t>
            </a:r>
            <a:r>
              <a:rPr lang="ru-RU" altLang="ru-RU" sz="1800" b="1" smtClean="0"/>
              <a:t> =</a:t>
            </a:r>
            <a:r>
              <a:rPr lang="en-US" altLang="ru-RU" sz="1800" b="1" smtClean="0"/>
              <a:t>Z</a:t>
            </a:r>
            <a:r>
              <a:rPr lang="ru-RU" altLang="ru-RU" sz="1800" b="1" smtClean="0"/>
              <a:t> (</a:t>
            </a:r>
            <a:r>
              <a:rPr lang="en-US" altLang="ru-RU" sz="1800" b="1" smtClean="0"/>
              <a:t>const</a:t>
            </a:r>
            <a:r>
              <a:rPr lang="ru-RU" altLang="ru-RU" sz="1800" b="1" smtClean="0"/>
              <a:t>)/ (</a:t>
            </a:r>
            <a:r>
              <a:rPr lang="en-US" altLang="ru-RU" sz="1800" b="1" smtClean="0"/>
              <a:t>d</a:t>
            </a:r>
            <a:r>
              <a:rPr lang="ru-RU" altLang="ru-RU" sz="1800" b="1" smtClean="0"/>
              <a:t> / Р)                                                                                        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N</a:t>
            </a:r>
            <a:r>
              <a:rPr lang="ru-RU" altLang="ru-RU" sz="1800" b="1" smtClean="0"/>
              <a:t> = 31 696 / 0,77 = 41 163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R</a:t>
            </a:r>
            <a:r>
              <a:rPr lang="ru-RU" altLang="ru-RU" sz="1800" b="1" smtClean="0"/>
              <a:t> продаж =(ЧП / В год.)*100%                                            		                      </a:t>
            </a:r>
            <a:endParaRPr lang="en-US" altLang="ru-RU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800" b="1" smtClean="0"/>
              <a:t>R</a:t>
            </a:r>
            <a:r>
              <a:rPr lang="ru-RU" altLang="ru-RU" sz="1800" b="1" smtClean="0"/>
              <a:t> продаж = 16 435,75/68 055*100%= 24 %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57200"/>
            <a:ext cx="85344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>
                <a:solidFill>
                  <a:schemeClr val="bg1"/>
                </a:solidFill>
              </a:rPr>
              <a:t>Выводы по расчетам</a:t>
            </a:r>
            <a:r>
              <a:rPr lang="en-US" altLang="ru-RU" sz="2700" b="1" smtClean="0">
                <a:solidFill>
                  <a:schemeClr val="bg1"/>
                </a:solidFill>
              </a:rPr>
              <a:t>:</a:t>
            </a:r>
            <a:endParaRPr lang="ru-RU" altLang="ru-RU" sz="27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7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Себестоимость экскурсии = </a:t>
            </a:r>
            <a:r>
              <a:rPr lang="ru-RU" altLang="ru-RU" sz="2700" b="1" smtClean="0">
                <a:solidFill>
                  <a:schemeClr val="bg1"/>
                </a:solidFill>
              </a:rPr>
              <a:t>269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Количество путевок на сезон = </a:t>
            </a:r>
            <a:r>
              <a:rPr lang="ru-RU" altLang="ru-RU" sz="2700" b="1" smtClean="0">
                <a:solidFill>
                  <a:schemeClr val="bg1"/>
                </a:solidFill>
              </a:rPr>
              <a:t>195 шт.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Количество групп = </a:t>
            </a:r>
            <a:r>
              <a:rPr lang="ru-RU" altLang="ru-RU" sz="2700" b="1" smtClean="0">
                <a:solidFill>
                  <a:schemeClr val="bg1"/>
                </a:solidFill>
              </a:rPr>
              <a:t>7шт.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Цена путевки = </a:t>
            </a:r>
            <a:r>
              <a:rPr lang="ru-RU" altLang="ru-RU" sz="2700" b="1" smtClean="0">
                <a:solidFill>
                  <a:schemeClr val="bg1"/>
                </a:solidFill>
              </a:rPr>
              <a:t>349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Общегодовая выручка от экскурсии = </a:t>
            </a:r>
            <a:r>
              <a:rPr lang="ru-RU" altLang="ru-RU" sz="2700" b="1" smtClean="0">
                <a:solidFill>
                  <a:schemeClr val="bg1"/>
                </a:solidFill>
              </a:rPr>
              <a:t>68 055</a:t>
            </a:r>
            <a:r>
              <a:rPr lang="ru-RU" altLang="ru-RU" sz="2700" b="1" smtClean="0">
                <a:solidFill>
                  <a:srgbClr val="CC0000"/>
                </a:solidFill>
              </a:rPr>
              <a:t> </a:t>
            </a:r>
            <a:r>
              <a:rPr lang="ru-RU" altLang="ru-RU" sz="2700" b="1" smtClean="0">
                <a:solidFill>
                  <a:schemeClr val="bg1"/>
                </a:solidFill>
              </a:rPr>
              <a:t>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Чистая прибыль от экскурсии за сезон = </a:t>
            </a:r>
            <a:r>
              <a:rPr lang="ru-RU" altLang="ru-RU" sz="2700" b="1" smtClean="0">
                <a:solidFill>
                  <a:schemeClr val="bg1"/>
                </a:solidFill>
              </a:rPr>
              <a:t>16 435</a:t>
            </a:r>
            <a:r>
              <a:rPr lang="ru-RU" altLang="ru-RU" sz="2700" b="1" smtClean="0">
                <a:solidFill>
                  <a:srgbClr val="CC0000"/>
                </a:solidFill>
              </a:rPr>
              <a:t> </a:t>
            </a:r>
            <a:r>
              <a:rPr lang="ru-RU" altLang="ru-RU" sz="2700" b="1" smtClean="0">
                <a:solidFill>
                  <a:schemeClr val="bg1"/>
                </a:solidFill>
              </a:rPr>
              <a:t>руб. 75 коп.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Точка безубыточности = </a:t>
            </a:r>
            <a:r>
              <a:rPr lang="ru-RU" altLang="ru-RU" sz="2700" b="1" smtClean="0">
                <a:solidFill>
                  <a:schemeClr val="bg1"/>
                </a:solidFill>
              </a:rPr>
              <a:t>118 путевок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Предельная прибыль = </a:t>
            </a:r>
            <a:r>
              <a:rPr lang="ru-RU" altLang="ru-RU" sz="2700" b="1" smtClean="0">
                <a:solidFill>
                  <a:schemeClr val="bg1"/>
                </a:solidFill>
              </a:rPr>
              <a:t>269 руб.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smtClean="0"/>
              <a:t>Уровень рентабельности = </a:t>
            </a:r>
            <a:r>
              <a:rPr lang="ru-RU" altLang="ru-RU" sz="2700" b="1" smtClean="0">
                <a:solidFill>
                  <a:schemeClr val="bg1"/>
                </a:solidFill>
              </a:rPr>
              <a:t>24%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7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315200" cy="5562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ru-RU" altLang="ru-RU" sz="2400" b="1" smtClean="0">
                <a:solidFill>
                  <a:schemeClr val="bg1"/>
                </a:solidFill>
              </a:rPr>
              <a:t>Определение основных положений по организации рекламной деятельности</a:t>
            </a:r>
            <a:r>
              <a:rPr lang="en-US" altLang="ru-RU" sz="2400" b="1" smtClean="0">
                <a:solidFill>
                  <a:schemeClr val="bg1"/>
                </a:solidFill>
              </a:rPr>
              <a:t>:</a:t>
            </a:r>
            <a:endParaRPr lang="ru-RU" altLang="ru-RU" sz="2400" b="1" smtClean="0">
              <a:solidFill>
                <a:schemeClr val="bg1"/>
              </a:solidFill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800" b="1" smtClean="0"/>
              <a:t>Радио </a:t>
            </a:r>
            <a:r>
              <a:rPr lang="en-US" altLang="ru-RU" sz="2800" b="1" smtClean="0"/>
              <a:t>“</a:t>
            </a:r>
            <a:r>
              <a:rPr lang="ru-RU" altLang="ru-RU" sz="2800" b="1" smtClean="0"/>
              <a:t>Лена </a:t>
            </a:r>
            <a:r>
              <a:rPr lang="en-US" altLang="ru-RU" sz="2800" b="1" smtClean="0"/>
              <a:t>FM”</a:t>
            </a:r>
            <a:r>
              <a:rPr lang="ru-RU" altLang="ru-RU" sz="2800" b="1" smtClean="0"/>
              <a:t>;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800" b="1" smtClean="0"/>
              <a:t>Бегущая строка на канале </a:t>
            </a:r>
            <a:r>
              <a:rPr lang="en-US" altLang="ru-RU" sz="2800" b="1" smtClean="0"/>
              <a:t>“</a:t>
            </a:r>
            <a:r>
              <a:rPr lang="ru-RU" altLang="ru-RU" sz="2800" b="1" smtClean="0"/>
              <a:t>Диалог ТВ</a:t>
            </a:r>
            <a:r>
              <a:rPr lang="en-US" altLang="ru-RU" sz="2800" b="1" smtClean="0"/>
              <a:t>”</a:t>
            </a:r>
            <a:r>
              <a:rPr lang="ru-RU" altLang="ru-RU" sz="2800" b="1" smtClean="0"/>
              <a:t>;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800" b="1" smtClean="0"/>
              <a:t>Пропаганда в школах, училищах и других учебных заведениях и предприятиях города;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800" b="1" smtClean="0"/>
              <a:t>Выпуск баннеров, брошюр, сувениров;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800" b="1" smtClean="0"/>
              <a:t>Перспектива создания сайта.</a:t>
            </a:r>
          </a:p>
          <a:p>
            <a:pPr eaLnBrk="1" hangingPunct="1">
              <a:buFontTx/>
              <a:buNone/>
            </a:pPr>
            <a:endParaRPr lang="ru-RU" altLang="ru-RU" sz="2800" b="1" smtClean="0"/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1219200" y="1066800"/>
            <a:ext cx="762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endParaRPr lang="ru-RU" altLang="ru-RU" sz="2000" b="1">
              <a:solidFill>
                <a:srgbClr val="000099"/>
              </a:solidFill>
            </a:endParaRPr>
          </a:p>
        </p:txBody>
      </p:sp>
      <p:pic>
        <p:nvPicPr>
          <p:cNvPr id="30724" name="Picture 6" descr="kniga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4191000"/>
            <a:ext cx="22669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1800" b="1" smtClean="0"/>
              <a:t>     </a:t>
            </a:r>
            <a:r>
              <a:rPr lang="ru-RU" altLang="ru-RU" b="1" smtClean="0"/>
              <a:t>Определить проблемы экскурсионного менеджмента на современном этапе в ООО “Усть-Кутское бюро путешествий и экскурсий” и  предложить пути их решения.</a:t>
            </a: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5334000" y="228600"/>
            <a:ext cx="33718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Цель:</a:t>
            </a:r>
          </a:p>
        </p:txBody>
      </p:sp>
      <p:pic>
        <p:nvPicPr>
          <p:cNvPr id="4100" name="Picture 7" descr="AG00051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21336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b="1" smtClean="0"/>
              <a:t>Правильная организация методической работы бюро и работы персонала</a:t>
            </a:r>
            <a:r>
              <a:rPr lang="en-US" altLang="ru-RU" b="1" smtClean="0"/>
              <a:t>;</a:t>
            </a:r>
            <a:endParaRPr lang="ru-RU" altLang="ru-RU" b="1" smtClean="0"/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b="1" smtClean="0"/>
              <a:t>Разумная рекламная компания</a:t>
            </a:r>
            <a:r>
              <a:rPr lang="en-US" altLang="ru-RU" b="1" smtClean="0"/>
              <a:t>;</a:t>
            </a:r>
            <a:endParaRPr lang="ru-RU" altLang="ru-RU" b="1" smtClean="0"/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b="1" smtClean="0"/>
              <a:t>Проектирование инновационных экскурсий, содержащие элементы развлекательной программы.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ru-RU" altLang="ru-RU" b="1" smtClean="0"/>
          </a:p>
        </p:txBody>
      </p:sp>
      <p:sp>
        <p:nvSpPr>
          <p:cNvPr id="131077" name="WordArt 5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8001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Рекомендации по совершенствованию экскурсионной деятельности</a:t>
            </a:r>
          </a:p>
          <a:p>
            <a:pPr algn="ctr"/>
            <a:r>
              <a:rPr lang="ru-RU" sz="8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 ООО “Усть-Кутское бюро путешествий и экскурсий"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/>
      <p:bldP spid="13107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WordArt 4"/>
          <p:cNvSpPr>
            <a:spLocks noChangeArrowheads="1" noChangeShapeType="1" noTextEdit="1"/>
          </p:cNvSpPr>
          <p:nvPr/>
        </p:nvSpPr>
        <p:spPr bwMode="auto">
          <a:xfrm>
            <a:off x="685800" y="1905000"/>
            <a:ext cx="78486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767676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32771" name="Picture 6" descr="d02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762000"/>
            <a:ext cx="1905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7" descr="d02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343400"/>
            <a:ext cx="1905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8" descr="d02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572000"/>
            <a:ext cx="1905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5029200"/>
          </a:xfrm>
        </p:spPr>
        <p:txBody>
          <a:bodyPr/>
          <a:lstStyle/>
          <a:p>
            <a:pPr eaLnBrk="1" hangingPunct="1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ru-RU" altLang="ru-RU" sz="2400" b="1" smtClean="0">
                <a:solidFill>
                  <a:schemeClr val="bg1"/>
                </a:solidFill>
              </a:rPr>
              <a:t>Рассмотреть сущность экскурсионного менеджмента, работу экскурсовода, методическую работу в экскурсионной организации</a:t>
            </a:r>
            <a:r>
              <a:rPr lang="en-US" altLang="ru-RU" sz="2400" b="1" smtClean="0">
                <a:solidFill>
                  <a:schemeClr val="bg1"/>
                </a:solidFill>
              </a:rPr>
              <a:t>;</a:t>
            </a:r>
            <a:endParaRPr lang="ru-RU" altLang="ru-RU" sz="2400" b="1" smtClean="0">
              <a:solidFill>
                <a:schemeClr val="bg1"/>
              </a:solidFill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400" b="1" smtClean="0">
                <a:solidFill>
                  <a:schemeClr val="bg1"/>
                </a:solidFill>
              </a:rPr>
              <a:t>Исследовать экскурсионную деятельность ООО </a:t>
            </a:r>
            <a:r>
              <a:rPr lang="en-US" altLang="ru-RU" sz="2400" b="1" smtClean="0">
                <a:solidFill>
                  <a:schemeClr val="bg1"/>
                </a:solidFill>
              </a:rPr>
              <a:t>“</a:t>
            </a:r>
            <a:r>
              <a:rPr lang="ru-RU" altLang="ru-RU" sz="2400" b="1" smtClean="0">
                <a:solidFill>
                  <a:schemeClr val="bg1"/>
                </a:solidFill>
              </a:rPr>
              <a:t>Усть-Кутское бюро путешествий и экскурсий</a:t>
            </a:r>
            <a:r>
              <a:rPr lang="en-US" altLang="ru-RU" sz="2400" b="1" smtClean="0">
                <a:solidFill>
                  <a:schemeClr val="bg1"/>
                </a:solidFill>
              </a:rPr>
              <a:t>”</a:t>
            </a:r>
            <a:r>
              <a:rPr lang="ru-RU" altLang="ru-RU" sz="2400" b="1" smtClean="0">
                <a:solidFill>
                  <a:schemeClr val="bg1"/>
                </a:solidFill>
              </a:rPr>
              <a:t>, выявить проблемы экскурсионного менеджмента в данной организации</a:t>
            </a:r>
            <a:r>
              <a:rPr lang="en-US" altLang="ru-RU" sz="2400" b="1" smtClean="0">
                <a:solidFill>
                  <a:schemeClr val="bg1"/>
                </a:solidFill>
              </a:rPr>
              <a:t>;</a:t>
            </a:r>
            <a:endParaRPr lang="ru-RU" altLang="ru-RU" sz="2400" b="1" smtClean="0">
              <a:solidFill>
                <a:schemeClr val="bg1"/>
              </a:solidFill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2400" b="1" smtClean="0">
                <a:solidFill>
                  <a:schemeClr val="bg1"/>
                </a:solidFill>
              </a:rPr>
              <a:t>Разработать рекомендации по улучшению экскурсионной работы ООО </a:t>
            </a:r>
            <a:r>
              <a:rPr lang="en-US" altLang="ru-RU" sz="2400" b="1" smtClean="0">
                <a:solidFill>
                  <a:schemeClr val="bg1"/>
                </a:solidFill>
              </a:rPr>
              <a:t>“</a:t>
            </a:r>
            <a:r>
              <a:rPr lang="ru-RU" altLang="ru-RU" sz="2400" b="1" smtClean="0">
                <a:solidFill>
                  <a:schemeClr val="bg1"/>
                </a:solidFill>
              </a:rPr>
              <a:t>Усть-Кутское бюро путешествий и экскурсий</a:t>
            </a:r>
            <a:r>
              <a:rPr lang="en-US" altLang="ru-RU" sz="2400" b="1" smtClean="0">
                <a:solidFill>
                  <a:schemeClr val="bg1"/>
                </a:solidFill>
              </a:rPr>
              <a:t>”</a:t>
            </a:r>
          </a:p>
          <a:p>
            <a:pPr algn="ctr" eaLnBrk="1" hangingPunct="1">
              <a:buFontTx/>
              <a:buNone/>
            </a:pPr>
            <a:endParaRPr lang="ru-RU" altLang="ru-RU" sz="2400" b="1" smtClean="0">
              <a:solidFill>
                <a:schemeClr val="bg1"/>
              </a:solidFill>
            </a:endParaRP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5562600" y="0"/>
            <a:ext cx="3200400" cy="1447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Задачи: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04800"/>
            <a:ext cx="8077200" cy="43418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100" b="1" smtClean="0">
                <a:solidFill>
                  <a:srgbClr val="000099"/>
                </a:solidFill>
              </a:rPr>
              <a:t>Объект исследования</a:t>
            </a:r>
            <a:r>
              <a:rPr lang="ru-RU" altLang="ru-RU" sz="3100" b="1" smtClean="0"/>
              <a:t> </a:t>
            </a:r>
            <a:r>
              <a:rPr lang="ru-RU" altLang="ru-RU" sz="3100" b="1" smtClean="0">
                <a:solidFill>
                  <a:srgbClr val="000099"/>
                </a:solidFill>
              </a:rPr>
              <a:t>– </a:t>
            </a:r>
            <a:r>
              <a:rPr lang="ru-RU" altLang="ru-RU" sz="2700" b="1" smtClean="0"/>
              <a:t>экскурсионный менеджмент</a:t>
            </a:r>
          </a:p>
          <a:p>
            <a:pPr eaLnBrk="1" hangingPunct="1">
              <a:buFontTx/>
              <a:buNone/>
            </a:pPr>
            <a:r>
              <a:rPr lang="ru-RU" altLang="ru-RU" sz="3100" b="1" smtClean="0">
                <a:solidFill>
                  <a:srgbClr val="000099"/>
                </a:solidFill>
              </a:rPr>
              <a:t>Предмет исследования</a:t>
            </a:r>
            <a:r>
              <a:rPr lang="ru-RU" altLang="ru-RU" sz="3100" b="1" smtClean="0">
                <a:solidFill>
                  <a:srgbClr val="CC0000"/>
                </a:solidFill>
              </a:rPr>
              <a:t> </a:t>
            </a:r>
            <a:r>
              <a:rPr lang="ru-RU" altLang="ru-RU" sz="3100" b="1" smtClean="0">
                <a:solidFill>
                  <a:srgbClr val="000099"/>
                </a:solidFill>
              </a:rPr>
              <a:t>–</a:t>
            </a:r>
            <a:r>
              <a:rPr lang="ru-RU" altLang="ru-RU" sz="2700" b="1" smtClean="0">
                <a:solidFill>
                  <a:srgbClr val="000099"/>
                </a:solidFill>
              </a:rPr>
              <a:t> </a:t>
            </a:r>
            <a:r>
              <a:rPr lang="ru-RU" altLang="ru-RU" sz="2700" b="1" smtClean="0"/>
              <a:t>экскурсионная работа в ООО </a:t>
            </a:r>
            <a:r>
              <a:rPr lang="en-US" altLang="ru-RU" sz="2700" b="1" smtClean="0"/>
              <a:t>“</a:t>
            </a:r>
            <a:r>
              <a:rPr lang="ru-RU" altLang="ru-RU" sz="2700" b="1" smtClean="0"/>
              <a:t>Усть-Кутское бюро путешествий и экскурсий</a:t>
            </a:r>
            <a:r>
              <a:rPr lang="en-US" altLang="ru-RU" sz="2700" b="1" smtClean="0"/>
              <a:t>”</a:t>
            </a:r>
            <a:endParaRPr lang="ru-RU" altLang="ru-RU" sz="2700" b="1" smtClean="0"/>
          </a:p>
          <a:p>
            <a:pPr eaLnBrk="1" hangingPunct="1">
              <a:buFontTx/>
              <a:buNone/>
            </a:pPr>
            <a:r>
              <a:rPr lang="ru-RU" altLang="ru-RU" sz="3100" b="1" smtClean="0">
                <a:solidFill>
                  <a:srgbClr val="000099"/>
                </a:solidFill>
              </a:rPr>
              <a:t>Новизна и практическая значимость работы</a:t>
            </a:r>
            <a:r>
              <a:rPr lang="ru-RU" altLang="ru-RU" sz="3100" b="1" smtClean="0">
                <a:solidFill>
                  <a:srgbClr val="CC0000"/>
                </a:solidFill>
              </a:rPr>
              <a:t> </a:t>
            </a:r>
            <a:r>
              <a:rPr lang="ru-RU" altLang="ru-RU" sz="3100" b="1" smtClean="0">
                <a:solidFill>
                  <a:srgbClr val="000099"/>
                </a:solidFill>
              </a:rPr>
              <a:t>–</a:t>
            </a:r>
            <a:r>
              <a:rPr lang="ru-RU" altLang="ru-RU" sz="2700" b="1" smtClean="0">
                <a:solidFill>
                  <a:srgbClr val="000099"/>
                </a:solidFill>
              </a:rPr>
              <a:t> </a:t>
            </a:r>
            <a:r>
              <a:rPr lang="ru-RU" altLang="ru-RU" sz="2700" b="1" smtClean="0"/>
              <a:t>разработка комплекса предложений по совершенствованию деятельности в области экскурсионного менеджмента в ООО </a:t>
            </a:r>
            <a:r>
              <a:rPr lang="en-US" altLang="ru-RU" sz="2700" b="1" smtClean="0"/>
              <a:t>“</a:t>
            </a:r>
            <a:r>
              <a:rPr lang="ru-RU" altLang="ru-RU" sz="2700" b="1" smtClean="0"/>
              <a:t>Усть-Кутское бюро путешествий и экскурсий</a:t>
            </a:r>
            <a:r>
              <a:rPr lang="en-US" altLang="ru-RU" sz="2700" b="1" smtClean="0"/>
              <a:t>”</a:t>
            </a:r>
            <a:endParaRPr lang="ru-RU" altLang="ru-RU" sz="2700" b="1" smtClean="0"/>
          </a:p>
          <a:p>
            <a:pPr eaLnBrk="1" hangingPunct="1">
              <a:buFontTx/>
              <a:buNone/>
            </a:pPr>
            <a:endParaRPr lang="ru-RU" altLang="ru-RU" sz="2700" b="1" smtClean="0"/>
          </a:p>
          <a:p>
            <a:pPr eaLnBrk="1" hangingPunct="1"/>
            <a:endParaRPr lang="ru-RU" altLang="ru-RU" sz="3500" b="1" smtClean="0"/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title"/>
          </p:nvPr>
        </p:nvSpPr>
        <p:spPr>
          <a:xfrm>
            <a:off x="381000" y="1066800"/>
            <a:ext cx="8305800" cy="3733800"/>
          </a:xfrm>
        </p:spPr>
        <p:txBody>
          <a:bodyPr/>
          <a:lstStyle/>
          <a:p>
            <a:pPr eaLnBrk="1" hangingPunct="1"/>
            <a:r>
              <a:rPr lang="ru-RU" altLang="ru-RU" sz="2800" b="1" i="1" smtClean="0">
                <a:solidFill>
                  <a:srgbClr val="000099"/>
                </a:solidFill>
              </a:rPr>
              <a:t>Экскурсионный менеджмент</a:t>
            </a:r>
            <a:r>
              <a:rPr lang="ru-RU" altLang="ru-RU" sz="2800" b="1" smtClean="0"/>
              <a:t> – это организация управления в экскурсионных бюро в условиях рыночной экономики.</a:t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i="1" smtClean="0">
                <a:solidFill>
                  <a:srgbClr val="000099"/>
                </a:solidFill>
              </a:rPr>
              <a:t>«грамотный» менеджмент</a:t>
            </a:r>
            <a:r>
              <a:rPr lang="ru-RU" altLang="ru-RU" sz="2800" b="1" smtClean="0"/>
              <a:t> – это </a:t>
            </a:r>
            <a:r>
              <a:rPr lang="ru-RU" altLang="ru-RU" sz="3200" b="1" smtClean="0"/>
              <a:t>основа</a:t>
            </a:r>
            <a:r>
              <a:rPr lang="ru-RU" altLang="ru-RU" sz="2800" b="1" smtClean="0"/>
              <a:t> успешной работы и процветания экскурсионной фирмы.</a:t>
            </a:r>
          </a:p>
        </p:txBody>
      </p:sp>
      <p:pic>
        <p:nvPicPr>
          <p:cNvPr id="7171" name="Picture 11" descr="43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228600"/>
            <a:ext cx="12382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4724400" cy="4800600"/>
          </a:xfrm>
          <a:noFill/>
        </p:spPr>
        <p:txBody>
          <a:bodyPr/>
          <a:lstStyle/>
          <a:p>
            <a:pPr marL="552450" indent="-552450" eaLnBrk="1" hangingPunct="1"/>
            <a:r>
              <a:rPr lang="ru-RU" altLang="ru-RU" sz="2400" b="1" smtClean="0"/>
              <a:t>Четкая постановка целей деятельности</a:t>
            </a:r>
            <a:r>
              <a:rPr lang="en-US" altLang="ru-RU" sz="2400" b="1" smtClean="0"/>
              <a:t>;</a:t>
            </a:r>
            <a:endParaRPr lang="ru-RU" altLang="ru-RU" sz="2400" b="1" smtClean="0"/>
          </a:p>
          <a:p>
            <a:pPr marL="552450" indent="-552450" eaLnBrk="1" hangingPunct="1"/>
            <a:r>
              <a:rPr lang="ru-RU" altLang="ru-RU" sz="2400" b="1" smtClean="0"/>
              <a:t>Правильная организация методической работы экскурсионного бюро</a:t>
            </a:r>
            <a:r>
              <a:rPr lang="en-US" altLang="ru-RU" sz="2400" b="1" smtClean="0"/>
              <a:t>;</a:t>
            </a:r>
            <a:endParaRPr lang="ru-RU" altLang="ru-RU" sz="2400" b="1" smtClean="0"/>
          </a:p>
          <a:p>
            <a:pPr marL="552450" indent="-552450" eaLnBrk="1" hangingPunct="1"/>
            <a:r>
              <a:rPr lang="ru-RU" altLang="ru-RU" sz="2400" b="1" smtClean="0"/>
              <a:t>Кадровое обеспечение</a:t>
            </a:r>
            <a:r>
              <a:rPr lang="en-US" altLang="ru-RU" sz="2400" b="1" smtClean="0"/>
              <a:t>;</a:t>
            </a:r>
            <a:endParaRPr lang="ru-RU" altLang="ru-RU" sz="2400" b="1" smtClean="0"/>
          </a:p>
          <a:p>
            <a:pPr marL="552450" indent="-552450" eaLnBrk="1" hangingPunct="1"/>
            <a:r>
              <a:rPr lang="ru-RU" altLang="ru-RU" sz="2400" b="1" smtClean="0"/>
              <a:t>Информационное обеспечение</a:t>
            </a:r>
            <a:r>
              <a:rPr lang="en-US" altLang="ru-RU" sz="2400" b="1" smtClean="0"/>
              <a:t>;</a:t>
            </a:r>
            <a:endParaRPr lang="ru-RU" altLang="ru-RU" sz="2400" b="1" smtClean="0"/>
          </a:p>
          <a:p>
            <a:pPr marL="552450" indent="-552450" eaLnBrk="1" hangingPunct="1"/>
            <a:r>
              <a:rPr lang="ru-RU" altLang="ru-RU" sz="2400" b="1" smtClean="0"/>
              <a:t>Эффективность методов продвижения услуг</a:t>
            </a:r>
            <a:r>
              <a:rPr lang="en-US" altLang="ru-RU" sz="2400" b="1" smtClean="0"/>
              <a:t>;</a:t>
            </a:r>
            <a:endParaRPr lang="ru-RU" altLang="ru-RU" sz="2400" b="1" smtClean="0"/>
          </a:p>
          <a:p>
            <a:pPr marL="552450" indent="-552450" eaLnBrk="1" hangingPunct="1"/>
            <a:r>
              <a:rPr lang="ru-RU" altLang="ru-RU" sz="2400" b="1" smtClean="0"/>
              <a:t>качественное предоставление экскурсионных услуг.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324600" y="1676400"/>
            <a:ext cx="25908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bg1"/>
                </a:solidFill>
              </a:rPr>
              <a:t>Повышение конкурентноспо-собности экскурсионного бюро, расширение ассортимента экскурсионных услуг, увеличение прибыльности.</a:t>
            </a:r>
          </a:p>
        </p:txBody>
      </p:sp>
      <p:sp>
        <p:nvSpPr>
          <p:cNvPr id="8196" name="AutoShape 6"/>
          <p:cNvSpPr>
            <a:spLocks/>
          </p:cNvSpPr>
          <p:nvPr/>
        </p:nvSpPr>
        <p:spPr bwMode="auto">
          <a:xfrm>
            <a:off x="4876800" y="685800"/>
            <a:ext cx="762000" cy="4876800"/>
          </a:xfrm>
          <a:prstGeom prst="rightBrace">
            <a:avLst>
              <a:gd name="adj1" fmla="val 5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197" name="AutoShape 7"/>
          <p:cNvSpPr>
            <a:spLocks noChangeArrowheads="1"/>
          </p:cNvSpPr>
          <p:nvPr/>
        </p:nvSpPr>
        <p:spPr bwMode="auto">
          <a:xfrm>
            <a:off x="5715000" y="2895600"/>
            <a:ext cx="533400" cy="457200"/>
          </a:xfrm>
          <a:prstGeom prst="rightArrow">
            <a:avLst>
              <a:gd name="adj1" fmla="val 50000"/>
              <a:gd name="adj2" fmla="val 291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8198" name="Picture 8" descr="aa0a79f17c1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114800"/>
            <a:ext cx="11430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200"/>
            <a:ext cx="7313613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700" b="1" smtClean="0">
                <a:solidFill>
                  <a:srgbClr val="000099"/>
                </a:solidFill>
              </a:rPr>
              <a:t>ООО </a:t>
            </a:r>
            <a:r>
              <a:rPr lang="en-US" altLang="ru-RU" sz="2700" b="1" smtClean="0">
                <a:solidFill>
                  <a:srgbClr val="000099"/>
                </a:solidFill>
              </a:rPr>
              <a:t>“</a:t>
            </a:r>
            <a:r>
              <a:rPr lang="ru-RU" altLang="ru-RU" sz="2700" b="1" smtClean="0">
                <a:solidFill>
                  <a:srgbClr val="000099"/>
                </a:solidFill>
              </a:rPr>
              <a:t>Усть-Кутское бюро путешествий и экскурсий</a:t>
            </a:r>
            <a:r>
              <a:rPr lang="en-US" altLang="ru-RU" sz="2700" b="1" smtClean="0">
                <a:solidFill>
                  <a:srgbClr val="000099"/>
                </a:solidFill>
              </a:rPr>
              <a:t>”</a:t>
            </a:r>
            <a:r>
              <a:rPr lang="ru-RU" altLang="ru-RU" sz="2700" b="1" smtClean="0"/>
              <a:t> открыто с 1 января 1985 года.</a:t>
            </a:r>
          </a:p>
          <a:p>
            <a:pPr eaLnBrk="1" hangingPunct="1">
              <a:buFontTx/>
              <a:buNone/>
            </a:pPr>
            <a:r>
              <a:rPr lang="ru-RU" altLang="ru-RU" sz="2700" b="1" smtClean="0"/>
              <a:t>С 01.01.1985 года </a:t>
            </a:r>
            <a:r>
              <a:rPr lang="en-US" altLang="ru-RU" sz="2700" b="1" smtClean="0"/>
              <a:t>“</a:t>
            </a:r>
            <a:r>
              <a:rPr lang="ru-RU" altLang="ru-RU" sz="2700" b="1" smtClean="0"/>
              <a:t>Усть-Кутское бюро путешествий и экскурсий</a:t>
            </a:r>
            <a:r>
              <a:rPr lang="en-US" altLang="ru-RU" sz="2700" b="1" smtClean="0"/>
              <a:t>”</a:t>
            </a:r>
            <a:r>
              <a:rPr lang="ru-RU" altLang="ru-RU" sz="2700" b="1" smtClean="0"/>
              <a:t> являлось дочерним предприятием областного совета по туризму и экскурсиям.</a:t>
            </a:r>
          </a:p>
          <a:p>
            <a:pPr eaLnBrk="1" hangingPunct="1">
              <a:buFontTx/>
              <a:buNone/>
            </a:pPr>
            <a:r>
              <a:rPr lang="ru-RU" altLang="ru-RU" sz="2700" b="1" smtClean="0"/>
              <a:t>С 22.12.2002 года структурное подразделение ООО </a:t>
            </a:r>
            <a:r>
              <a:rPr lang="en-US" altLang="ru-RU" sz="2700" b="1" smtClean="0"/>
              <a:t>“</a:t>
            </a:r>
            <a:r>
              <a:rPr lang="ru-RU" altLang="ru-RU" sz="2700" b="1" smtClean="0"/>
              <a:t>Иркутсктурист</a:t>
            </a:r>
            <a:r>
              <a:rPr lang="en-US" altLang="ru-RU" sz="2700" b="1" smtClean="0"/>
              <a:t>”</a:t>
            </a:r>
            <a:r>
              <a:rPr lang="ru-RU" altLang="ru-RU" sz="2700" b="1" smtClean="0"/>
              <a:t>.</a:t>
            </a:r>
          </a:p>
          <a:p>
            <a:pPr eaLnBrk="1" hangingPunct="1">
              <a:buFontTx/>
              <a:buNone/>
            </a:pPr>
            <a:r>
              <a:rPr lang="ru-RU" altLang="ru-RU" sz="2700" b="1" smtClean="0"/>
              <a:t>Адрес</a:t>
            </a:r>
            <a:r>
              <a:rPr lang="en-US" altLang="ru-RU" sz="2700" b="1" smtClean="0"/>
              <a:t>:</a:t>
            </a:r>
            <a:r>
              <a:rPr lang="ru-RU" altLang="ru-RU" sz="2700" b="1" smtClean="0"/>
              <a:t> Россия, Иркутская область, город Усть-Кут, улица Кирова, 88. Гостиница </a:t>
            </a:r>
            <a:r>
              <a:rPr lang="en-US" altLang="ru-RU" sz="2700" b="1" smtClean="0"/>
              <a:t>“</a:t>
            </a:r>
            <a:r>
              <a:rPr lang="ru-RU" altLang="ru-RU" sz="2700" b="1" smtClean="0"/>
              <a:t>Лена</a:t>
            </a:r>
            <a:r>
              <a:rPr lang="en-US" altLang="ru-RU" sz="2700" b="1" smtClean="0"/>
              <a:t>”</a:t>
            </a:r>
            <a:r>
              <a:rPr lang="ru-RU" altLang="ru-RU" sz="2700" b="1" smtClean="0"/>
              <a:t>,              </a:t>
            </a:r>
          </a:p>
          <a:p>
            <a:pPr eaLnBrk="1" hangingPunct="1">
              <a:buFontTx/>
              <a:buNone/>
            </a:pPr>
            <a:r>
              <a:rPr lang="ru-RU" altLang="ru-RU" sz="2700" b="1" smtClean="0"/>
              <a:t>     тел. 8(3956)551-880.</a:t>
            </a:r>
          </a:p>
        </p:txBody>
      </p:sp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74"/>
          <p:cNvSpPr>
            <a:spLocks noChangeArrowheads="1" noChangeShapeType="1" noTextEdit="1"/>
          </p:cNvSpPr>
          <p:nvPr/>
        </p:nvSpPr>
        <p:spPr bwMode="auto">
          <a:xfrm>
            <a:off x="838200" y="152400"/>
            <a:ext cx="78486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009900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показателей</a:t>
            </a:r>
          </a:p>
          <a:p>
            <a:pPr algn="ctr"/>
            <a:r>
              <a:rPr lang="ru-RU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экскурсионного обслуживания</a:t>
            </a:r>
          </a:p>
        </p:txBody>
      </p:sp>
      <p:graphicFrame>
        <p:nvGraphicFramePr>
          <p:cNvPr id="65849" name="Group 313"/>
          <p:cNvGraphicFramePr>
            <a:graphicFrameLocks noGrp="1"/>
          </p:cNvGraphicFramePr>
          <p:nvPr>
            <p:ph/>
          </p:nvPr>
        </p:nvGraphicFramePr>
        <p:xfrm>
          <a:off x="457200" y="1524000"/>
          <a:ext cx="8229600" cy="5348288"/>
        </p:xfrm>
        <a:graphic>
          <a:graphicData uri="http://schemas.openxmlformats.org/drawingml/2006/table">
            <a:tbl>
              <a:tblPr/>
              <a:tblGrid>
                <a:gridCol w="741363"/>
                <a:gridCol w="1239837"/>
                <a:gridCol w="1524000"/>
                <a:gridCol w="1371600"/>
                <a:gridCol w="3352800"/>
              </a:tblGrid>
              <a:tr h="94484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экскурсий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Выручка от оказания экскурсий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человек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Наиболее посещаемые экскурсии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681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«По памятным местам Усть-Кута».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«Усть-Кутский курорт — здравница всесоюзного значения».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«Осетровский порт — ворота на север»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«История строительства Западного участка БАМ»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«Быт и жизнь крестьян средней Лены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XVII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XIX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веков.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967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«По памятным местам Усть-Кута».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«Усть-Кутский курорт — здравница всесоюзного значения».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66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«Быт и жизнь крестьян средней Лены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XVII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XIX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веков.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«По памятным местам Усть-Кута».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«Усть-Кутский курорт — здравница всесоюзного значения».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0000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1610</Words>
  <Application>Microsoft Office PowerPoint</Application>
  <PresentationFormat>Экран (4:3)</PresentationFormat>
  <Paragraphs>230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Arial Cyr</vt:lpstr>
      <vt:lpstr>Impact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Экскурсионный менеджмент – это организация управления в экскурсионных бюро в условиях рыночной экономики.  «грамотный» менеджмент – это основа успешной работы и процветания экскурсионной фирмы.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Елена</cp:lastModifiedBy>
  <cp:revision>17</cp:revision>
  <cp:lastPrinted>1601-01-01T00:00:00Z</cp:lastPrinted>
  <dcterms:created xsi:type="dcterms:W3CDTF">1601-01-01T00:00:00Z</dcterms:created>
  <dcterms:modified xsi:type="dcterms:W3CDTF">2017-05-15T12:46:43Z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