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olour-pencils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b="76846"/>
          <a:stretch>
            <a:fillRect/>
          </a:stretch>
        </p:blipFill>
        <p:spPr>
          <a:xfrm>
            <a:off x="1241626" y="4071943"/>
            <a:ext cx="6616522" cy="1428760"/>
          </a:xfrm>
          <a:prstGeom prst="rect">
            <a:avLst/>
          </a:prstGeom>
        </p:spPr>
      </p:pic>
      <p:pic>
        <p:nvPicPr>
          <p:cNvPr id="9" name="Рисунок 8" descr="colour-pencils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6846"/>
          <a:stretch>
            <a:fillRect/>
          </a:stretch>
        </p:blipFill>
        <p:spPr>
          <a:xfrm>
            <a:off x="714348" y="2143115"/>
            <a:ext cx="7858180" cy="1626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bordur-deti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0407"/>
            <a:ext cx="9144000" cy="21741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olour-pencils.jp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000" r="6500" b="19798"/>
          <a:stretch>
            <a:fillRect/>
          </a:stretch>
        </p:blipFill>
        <p:spPr>
          <a:xfrm>
            <a:off x="-32" y="6215082"/>
            <a:ext cx="5143536" cy="642918"/>
          </a:xfrm>
          <a:prstGeom prst="rect">
            <a:avLst/>
          </a:prstGeom>
        </p:spPr>
      </p:pic>
      <p:pic>
        <p:nvPicPr>
          <p:cNvPr id="8" name="Рисунок 7" descr="colour-pencils.jp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68" t="50000" r="34000" b="19798"/>
          <a:stretch>
            <a:fillRect/>
          </a:stretch>
        </p:blipFill>
        <p:spPr>
          <a:xfrm flipH="1">
            <a:off x="5214942" y="6215082"/>
            <a:ext cx="3929090" cy="6429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10041-F57B-4764-A7EE-6C0D4680B622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Palatino Linotype" pitchFamily="18" charset="0"/>
              </a:rPr>
              <a:t>Подвижные игры и упражнения на прогулке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Инструктор по физическому воспитанию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Чистякова Е.С.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Palatino Linotype" pitchFamily="18" charset="0"/>
              </a:rPr>
              <a:t>Организация играющих, объяснение игры.</a:t>
            </a:r>
            <a:endParaRPr lang="ru-RU" dirty="0"/>
          </a:p>
        </p:txBody>
      </p:sp>
      <p:pic>
        <p:nvPicPr>
          <p:cNvPr id="4" name="Picture 2" descr="C:\Users\Кошенька\Desktop\ee9432ba4f0b0e3e275bbb94ecbd48e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04900" y="1729581"/>
            <a:ext cx="69342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Palatino Linotype" pitchFamily="18" charset="0"/>
              </a:rPr>
              <a:t>Разметить площадку для игры</a:t>
            </a:r>
            <a:endParaRPr lang="ru-RU" dirty="0"/>
          </a:p>
        </p:txBody>
      </p:sp>
      <p:pic>
        <p:nvPicPr>
          <p:cNvPr id="4" name="Picture 2" descr="C:\Users\Кошенька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1939" y="1285860"/>
            <a:ext cx="6817648" cy="4840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Palatino Linotype" pitchFamily="18" charset="0"/>
              </a:rPr>
              <a:t>Проведение игры и руководство </a:t>
            </a:r>
            <a:endParaRPr lang="ru-RU" dirty="0"/>
          </a:p>
        </p:txBody>
      </p:sp>
      <p:pic>
        <p:nvPicPr>
          <p:cNvPr id="4" name="Picture 2" descr="C:\Users\Кошенька\Desktop\7cc3d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7314" y="1214422"/>
            <a:ext cx="7609469" cy="4911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Palatino Linotype" pitchFamily="18" charset="0"/>
              </a:rPr>
              <a:t>Окончание игры и подведение итогов</a:t>
            </a:r>
            <a:endParaRPr lang="ru-RU" dirty="0"/>
          </a:p>
        </p:txBody>
      </p:sp>
      <p:pic>
        <p:nvPicPr>
          <p:cNvPr id="4" name="Picture 2" descr="C:\Users\Кошенька\Desktop\580d22a01c5e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44992"/>
            <a:ext cx="6786609" cy="4870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СПАСИБО ЗА ВНИМАНИЕ!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401080" cy="61261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Palatino Linotype" pitchFamily="18" charset="0"/>
              </a:rPr>
              <a:t>Подвижная игра </a:t>
            </a:r>
            <a:r>
              <a:rPr lang="ru-RU" dirty="0" smtClean="0">
                <a:latin typeface="Palatino Linotype" pitchFamily="18" charset="0"/>
              </a:rPr>
              <a:t>– незаменимое средство пополнения ребёнком знаний и представлений об окружающем мире, развития мышления, смекалки, ловкости, сноровки, ценных морально-волевых качеств. </a:t>
            </a:r>
          </a:p>
          <a:p>
            <a:endParaRPr lang="ru-RU" dirty="0"/>
          </a:p>
        </p:txBody>
      </p:sp>
      <p:pic>
        <p:nvPicPr>
          <p:cNvPr id="4" name="Picture 2" descr="C:\Users\Кошенька\Desktop\o-Fhf2Quid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571744"/>
            <a:ext cx="5214942" cy="3752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Palatino Linotype" pitchFamily="18" charset="0"/>
              </a:rPr>
              <a:t>Типы подвижных игр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5"/>
            <a:ext cx="9358346" cy="4071966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b="1" dirty="0" smtClean="0">
                <a:latin typeface="Palatino Linotype" pitchFamily="18" charset="0"/>
              </a:rPr>
              <a:t>Сюжетно-ролевые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b="1" dirty="0" smtClean="0">
                <a:latin typeface="Palatino Linotype" pitchFamily="18" charset="0"/>
              </a:rPr>
              <a:t>Сюжетные</a:t>
            </a:r>
            <a:r>
              <a:rPr lang="ru-RU" dirty="0" smtClean="0">
                <a:latin typeface="Palatino Linotype" pitchFamily="18" charset="0"/>
              </a:rPr>
              <a:t> (действия обусловлены текстом. </a:t>
            </a:r>
            <a:r>
              <a:rPr lang="ru-RU" sz="2800" dirty="0" smtClean="0">
                <a:latin typeface="Palatino Linotype" pitchFamily="18" charset="0"/>
              </a:rPr>
              <a:t>«У медведя во бору»)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</a:pPr>
            <a:r>
              <a:rPr lang="ru-RU" b="1" dirty="0" smtClean="0">
                <a:latin typeface="Palatino Linotype" pitchFamily="18" charset="0"/>
              </a:rPr>
              <a:t>Бессюжетные</a:t>
            </a:r>
            <a:r>
              <a:rPr lang="ru-RU" dirty="0" smtClean="0">
                <a:latin typeface="Palatino Linotype" pitchFamily="18" charset="0"/>
              </a:rPr>
              <a:t> игровые упражнения </a:t>
            </a:r>
            <a:r>
              <a:rPr lang="ru-RU" sz="2800" dirty="0" smtClean="0">
                <a:latin typeface="Palatino Linotype" pitchFamily="18" charset="0"/>
              </a:rPr>
              <a:t>(«Попади в воротца») </a:t>
            </a: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                                игры с исп. предметов</a:t>
            </a:r>
            <a:r>
              <a:rPr lang="ru-RU" sz="2800" dirty="0" smtClean="0">
                <a:latin typeface="Palatino Linotype" pitchFamily="18" charset="0"/>
              </a:rPr>
              <a:t>(«Кегли»)</a:t>
            </a:r>
          </a:p>
          <a:p>
            <a:pPr>
              <a:buNone/>
            </a:pPr>
            <a:r>
              <a:rPr lang="ru-RU" sz="2800" dirty="0" smtClean="0">
                <a:latin typeface="Palatino Linotype" pitchFamily="18" charset="0"/>
              </a:rPr>
              <a:t>                                      </a:t>
            </a:r>
            <a:r>
              <a:rPr lang="ru-RU" dirty="0" smtClean="0">
                <a:latin typeface="Palatino Linotype" pitchFamily="18" charset="0"/>
              </a:rPr>
              <a:t>игры соревновательной  направленности</a:t>
            </a:r>
          </a:p>
          <a:p>
            <a:pPr>
              <a:buNone/>
            </a:pPr>
            <a:r>
              <a:rPr lang="ru-RU" sz="2800" dirty="0" smtClean="0">
                <a:latin typeface="Palatino Linotype" pitchFamily="18" charset="0"/>
              </a:rPr>
              <a:t>                                                 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</a:pPr>
            <a:r>
              <a:rPr lang="ru-RU" b="1" dirty="0" smtClean="0">
                <a:latin typeface="Palatino Linotype" pitchFamily="18" charset="0"/>
              </a:rPr>
              <a:t>Спортивные игры  </a:t>
            </a:r>
            <a:r>
              <a:rPr lang="ru-RU" dirty="0" smtClean="0">
                <a:latin typeface="Palatino Linotype" pitchFamily="18" charset="0"/>
              </a:rPr>
              <a:t>(элементы баскетбола, футбола, хоккея, тенниса и др.)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Кошенька\Desktop\main_product_143567310109384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714752"/>
            <a:ext cx="4741957" cy="2500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Palatino Linotype" pitchFamily="18" charset="0"/>
              </a:rPr>
              <a:t>ФИЗИЧЕСКИЕ 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ru-RU" dirty="0" smtClean="0">
                <a:latin typeface="Palatino Linotype" pitchFamily="18" charset="0"/>
              </a:rPr>
              <a:t>Прыжки</a:t>
            </a:r>
          </a:p>
          <a:p>
            <a:endParaRPr lang="ru-RU" dirty="0" smtClean="0">
              <a:latin typeface="Palatino Linotype" pitchFamily="18" charset="0"/>
            </a:endParaRPr>
          </a:p>
          <a:p>
            <a:r>
              <a:rPr lang="ru-RU" dirty="0" smtClean="0">
                <a:latin typeface="Palatino Linotype" pitchFamily="18" charset="0"/>
              </a:rPr>
              <a:t>Метание</a:t>
            </a:r>
          </a:p>
          <a:p>
            <a:endParaRPr lang="ru-RU" dirty="0" smtClean="0">
              <a:latin typeface="Palatino Linotype" pitchFamily="18" charset="0"/>
            </a:endParaRPr>
          </a:p>
          <a:p>
            <a:r>
              <a:rPr lang="ru-RU" dirty="0" smtClean="0">
                <a:latin typeface="Palatino Linotype" pitchFamily="18" charset="0"/>
              </a:rPr>
              <a:t>Бег</a:t>
            </a:r>
          </a:p>
          <a:p>
            <a:endParaRPr lang="ru-RU" dirty="0" smtClean="0">
              <a:latin typeface="Palatino Linotype" pitchFamily="18" charset="0"/>
            </a:endParaRPr>
          </a:p>
          <a:p>
            <a:r>
              <a:rPr lang="ru-RU" dirty="0" smtClean="0">
                <a:latin typeface="Palatino Linotype" pitchFamily="18" charset="0"/>
              </a:rPr>
              <a:t>Упражнения на равновесие</a:t>
            </a:r>
            <a:endParaRPr lang="ru-RU" dirty="0">
              <a:latin typeface="Palatino Linotype" pitchFamily="18" charset="0"/>
            </a:endParaRPr>
          </a:p>
        </p:txBody>
      </p:sp>
      <p:pic>
        <p:nvPicPr>
          <p:cNvPr id="4" name="Picture 3" descr="C:\Users\Кошенька\Desktop\olimpiyskie-snezh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500174"/>
            <a:ext cx="3126317" cy="2344737"/>
          </a:xfrm>
          <a:prstGeom prst="rect">
            <a:avLst/>
          </a:prstGeom>
          <a:noFill/>
        </p:spPr>
      </p:pic>
      <p:pic>
        <p:nvPicPr>
          <p:cNvPr id="5" name="Picture 2" descr="C:\Users\Кошенька\Desktop\centerc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7195" y="857232"/>
            <a:ext cx="2706805" cy="1524000"/>
          </a:xfrm>
          <a:prstGeom prst="rect">
            <a:avLst/>
          </a:prstGeom>
          <a:noFill/>
        </p:spPr>
      </p:pic>
      <p:pic>
        <p:nvPicPr>
          <p:cNvPr id="6" name="Picture 4" descr="C:\Users\Кошенька\Desktop\1868555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000504"/>
            <a:ext cx="2819400" cy="2285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Palatino Linotype" pitchFamily="18" charset="0"/>
              </a:rPr>
              <a:t>Спортивные упражнения: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b="1" dirty="0" smtClean="0">
                <a:latin typeface="Palatino Linotype" pitchFamily="18" charset="0"/>
              </a:rPr>
              <a:t>Катание на санках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b="1" dirty="0" smtClean="0">
                <a:latin typeface="Palatino Linotype" pitchFamily="18" charset="0"/>
              </a:rPr>
              <a:t>Ходьба на лыжах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b="1" dirty="0" smtClean="0">
                <a:latin typeface="Palatino Linotype" pitchFamily="18" charset="0"/>
              </a:rPr>
              <a:t>Езда на велосипеде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b="1" dirty="0" smtClean="0">
                <a:latin typeface="Palatino Linotype" pitchFamily="18" charset="0"/>
              </a:rPr>
              <a:t>Роликовые коньки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b="1" dirty="0" smtClean="0">
                <a:latin typeface="Palatino Linotype" pitchFamily="18" charset="0"/>
              </a:rPr>
              <a:t>Самокаты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b="1" dirty="0" smtClean="0">
                <a:latin typeface="Palatino Linotype" pitchFamily="18" charset="0"/>
              </a:rPr>
              <a:t>Упражнения с обручами, скакалкой, кольцами, мячом (на закрытой территории)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u="sng" dirty="0" smtClean="0">
                <a:latin typeface="Palatino Linotype" pitchFamily="18" charset="0"/>
              </a:rPr>
              <a:t>При планировании игр и физических упражнений на прогулке необходимо предусмотреть:</a:t>
            </a:r>
            <a:endParaRPr lang="ru-RU" sz="32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b="1" dirty="0" smtClean="0">
                <a:latin typeface="Palatino Linotype" pitchFamily="18" charset="0"/>
              </a:rPr>
              <a:t>Сложность движений и целесообразность их сочетания с учётом подготовленности детей;</a:t>
            </a:r>
          </a:p>
          <a:p>
            <a:pPr fontAlgn="base"/>
            <a:r>
              <a:rPr lang="ru-RU" b="1" dirty="0" smtClean="0">
                <a:latin typeface="Palatino Linotype" pitchFamily="18" charset="0"/>
              </a:rPr>
              <a:t>  Соответствие содержания игр и упражнений погоде и времени года;</a:t>
            </a:r>
          </a:p>
          <a:p>
            <a:pPr fontAlgn="base"/>
            <a:r>
              <a:rPr lang="ru-RU" b="1" dirty="0" smtClean="0">
                <a:latin typeface="Palatino Linotype" pitchFamily="18" charset="0"/>
              </a:rPr>
              <a:t>  Использование разных приёмов выбора детей на ведущие роли. (считалки, первый водящий ищет себе замену, аргументированный выбор воспитателя)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Palatino Linotype" pitchFamily="18" charset="0"/>
              </a:rPr>
              <a:t>Методика проведения подвижных игр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Palatino Linotype" pitchFamily="18" charset="0"/>
              </a:rPr>
              <a:t>Выбор игры</a:t>
            </a:r>
          </a:p>
          <a:p>
            <a:endParaRPr lang="ru-RU" dirty="0"/>
          </a:p>
        </p:txBody>
      </p:sp>
      <p:pic>
        <p:nvPicPr>
          <p:cNvPr id="4" name="Picture 2" descr="C:\Users\Кошенька\Desktop\narodnie-igri-dety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3115"/>
            <a:ext cx="6429420" cy="4153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Palatino Linotype" pitchFamily="18" charset="0"/>
              </a:rPr>
              <a:t>Сбор детей на игру</a:t>
            </a:r>
            <a:endParaRPr lang="ru-RU" dirty="0"/>
          </a:p>
        </p:txBody>
      </p:sp>
      <p:pic>
        <p:nvPicPr>
          <p:cNvPr id="4" name="Picture 2" descr="C:\Users\Кошенька\Desktop\s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2984" y="1600200"/>
            <a:ext cx="705803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Palatino Linotype" pitchFamily="18" charset="0"/>
              </a:rPr>
              <a:t>Создание интереса к игре</a:t>
            </a:r>
            <a:endParaRPr lang="ru-RU" dirty="0"/>
          </a:p>
        </p:txBody>
      </p:sp>
      <p:pic>
        <p:nvPicPr>
          <p:cNvPr id="6" name="Picture 2" descr="C:\Users\Кошенька\Desktop\raduytesy-melocha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189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Подвижные игры и упражнения на прогулке</vt:lpstr>
      <vt:lpstr>Слайд 2</vt:lpstr>
      <vt:lpstr>Типы подвижных игр</vt:lpstr>
      <vt:lpstr>ФИЗИЧЕСКИЕ УПРАЖНЕНИЯ</vt:lpstr>
      <vt:lpstr>Спортивные упражнения:</vt:lpstr>
      <vt:lpstr>При планировании игр и физических упражнений на прогулке необходимо предусмотреть:</vt:lpstr>
      <vt:lpstr>Методика проведения подвижных игр</vt:lpstr>
      <vt:lpstr>Сбор детей на игру</vt:lpstr>
      <vt:lpstr>Создание интереса к игре</vt:lpstr>
      <vt:lpstr>Организация играющих, объяснение игры.</vt:lpstr>
      <vt:lpstr>Разметить площадку для игры</vt:lpstr>
      <vt:lpstr>Проведение игры и руководство </vt:lpstr>
      <vt:lpstr>Окончание игры и подведение итогов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Кошенька</cp:lastModifiedBy>
  <cp:revision>11</cp:revision>
  <dcterms:created xsi:type="dcterms:W3CDTF">2013-03-16T17:10:51Z</dcterms:created>
  <dcterms:modified xsi:type="dcterms:W3CDTF">2017-02-19T13:17:00Z</dcterms:modified>
</cp:coreProperties>
</file>