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DEF6"/>
    <a:srgbClr val="00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1"/>
  <c:chart>
    <c:title>
      <c:tx>
        <c:rich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c:rich>
      </c:tx>
      <c:layout/>
    </c:title>
    <c:plotArea>
      <c:layout>
        <c:manualLayout>
          <c:layoutTarget val="inner"/>
          <c:xMode val="edge"/>
          <c:yMode val="edge"/>
          <c:x val="5.9990339749198165E-2"/>
          <c:y val="0.1192560304961882"/>
          <c:w val="0.69401161660348176"/>
          <c:h val="0.7308241362114544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lt1"/>
            </a:solidFill>
            <a:ln w="25400" cap="flat" cmpd="sng" algn="ctr">
              <a:solidFill>
                <a:schemeClr val="dk1"/>
              </a:solidFill>
              <a:prstDash val="solid"/>
            </a:ln>
            <a:effectLst/>
          </c:spPr>
          <c:dPt>
            <c:idx val="0"/>
            <c:spPr>
              <a:solidFill>
                <a:schemeClr val="accent4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spPr>
              <a:solidFill>
                <a:schemeClr val="accent3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23.1</c:v>
                </c:pt>
                <c:pt idx="1">
                  <c:v>23.1</c:v>
                </c:pt>
                <c:pt idx="2">
                  <c:v>53.8</c:v>
                </c:pt>
              </c:numCache>
            </c:numRef>
          </c:val>
        </c:ser>
        <c:axId val="42114048"/>
        <c:axId val="122794752"/>
      </c:barChart>
      <c:catAx>
        <c:axId val="42114048"/>
        <c:scaling>
          <c:orientation val="minMax"/>
        </c:scaling>
        <c:axPos val="b"/>
        <c:tickLblPos val="nextTo"/>
        <c:crossAx val="122794752"/>
        <c:crosses val="autoZero"/>
        <c:auto val="1"/>
        <c:lblAlgn val="ctr"/>
        <c:lblOffset val="100"/>
      </c:catAx>
      <c:valAx>
        <c:axId val="122794752"/>
        <c:scaling>
          <c:orientation val="minMax"/>
        </c:scaling>
        <c:axPos val="l"/>
        <c:majorGridlines/>
        <c:numFmt formatCode="General" sourceLinked="1"/>
        <c:tickLblPos val="nextTo"/>
        <c:crossAx val="4211404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153952700907627"/>
          <c:y val="8.2605176163408886E-2"/>
          <c:w val="0.85846047299092376"/>
          <c:h val="0.814530774873407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lt1"/>
            </a:solidFill>
            <a:ln w="25400" cap="flat" cmpd="sng" algn="ctr">
              <a:solidFill>
                <a:schemeClr val="dk1"/>
              </a:solidFill>
              <a:prstDash val="solid"/>
            </a:ln>
            <a:effectLst/>
          </c:spPr>
          <c:dPt>
            <c:idx val="0"/>
            <c:spPr>
              <a:gradFill rotWithShape="1">
                <a:gsLst>
                  <a:gs pos="0">
                    <a:schemeClr val="accent1">
                      <a:tint val="50000"/>
                      <a:satMod val="300000"/>
                    </a:schemeClr>
                  </a:gs>
                  <a:gs pos="35000">
                    <a:schemeClr val="accent1">
                      <a:tint val="37000"/>
                      <a:satMod val="30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tint val="50000"/>
                      <a:satMod val="300000"/>
                    </a:schemeClr>
                  </a:gs>
                  <a:gs pos="35000">
                    <a:schemeClr val="accent2">
                      <a:tint val="37000"/>
                      <a:satMod val="300000"/>
                    </a:schemeClr>
                  </a:gs>
                  <a:gs pos="100000">
                    <a:schemeClr val="accent2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50000"/>
                      <a:satMod val="300000"/>
                    </a:schemeClr>
                  </a:gs>
                  <a:gs pos="35000">
                    <a:schemeClr val="accent3">
                      <a:tint val="37000"/>
                      <a:satMod val="300000"/>
                    </a:schemeClr>
                  </a:gs>
                  <a:gs pos="100000">
                    <a:schemeClr val="accent3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16</c:v>
                </c:pt>
                <c:pt idx="2">
                  <c:v>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42254720"/>
        <c:axId val="42256256"/>
      </c:barChart>
      <c:catAx>
        <c:axId val="42254720"/>
        <c:scaling>
          <c:orientation val="minMax"/>
        </c:scaling>
        <c:axPos val="b"/>
        <c:tickLblPos val="nextTo"/>
        <c:crossAx val="42256256"/>
        <c:crosses val="autoZero"/>
        <c:auto val="1"/>
        <c:lblAlgn val="ctr"/>
        <c:lblOffset val="100"/>
      </c:catAx>
      <c:valAx>
        <c:axId val="42256256"/>
        <c:scaling>
          <c:orientation val="minMax"/>
        </c:scaling>
        <c:axPos val="l"/>
        <c:majorGridlines/>
        <c:numFmt formatCode="General" sourceLinked="1"/>
        <c:tickLblPos val="nextTo"/>
        <c:crossAx val="4225472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8196369819970042E-2"/>
          <c:y val="5.0959243302134395E-2"/>
          <c:w val="0.82668625928801165"/>
          <c:h val="0.7726152627148039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29.2</c:v>
                </c:pt>
                <c:pt idx="1">
                  <c:v>20.8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46113152"/>
        <c:axId val="46114688"/>
      </c:barChart>
      <c:catAx>
        <c:axId val="46113152"/>
        <c:scaling>
          <c:orientation val="minMax"/>
        </c:scaling>
        <c:axPos val="b"/>
        <c:tickLblPos val="nextTo"/>
        <c:crossAx val="46114688"/>
        <c:crosses val="autoZero"/>
        <c:auto val="1"/>
        <c:lblAlgn val="ctr"/>
        <c:lblOffset val="100"/>
      </c:catAx>
      <c:valAx>
        <c:axId val="46114688"/>
        <c:scaling>
          <c:orientation val="minMax"/>
        </c:scaling>
        <c:axPos val="l"/>
        <c:majorGridlines/>
        <c:numFmt formatCode="General" sourceLinked="1"/>
        <c:tickLblPos val="nextTo"/>
        <c:crossAx val="46113152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840C0-9A85-4481-A51D-E3CB5571BFB7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19C4-D9F8-4816-AD32-C11933539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FFFF00"/>
                </a:solidFill>
              </a:rPr>
              <a:t>ПМ 02. </a:t>
            </a:r>
            <a:endParaRPr lang="ru-RU" sz="54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b="1" dirty="0" smtClean="0"/>
              <a:t>ОРГАНИЗАЦИЯ И ПРОВЕДЕНИЕ ВНЕУРОЧНЙ РАБОТЫ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И ЗАНЯТИЙ ПО ПРОГРАММАМ ДОПОЛНИТЕЛЬНОГО ОБРАЗОВАНИЯ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 ОБЛАСТИ ФИЗИЧЕСКОЙ КУЛЬТУРЫ 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23928" y="188640"/>
          <a:ext cx="3960440" cy="2697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404664"/>
            <a:ext cx="2957926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ПРЕСС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err="1" smtClean="0"/>
              <a:t>Выс</a:t>
            </a:r>
            <a:r>
              <a:rPr lang="ru-RU" dirty="0" smtClean="0"/>
              <a:t>. = (7*100%)/24 = 29,2%</a:t>
            </a:r>
          </a:p>
          <a:p>
            <a:r>
              <a:rPr lang="ru-RU" dirty="0" smtClean="0"/>
              <a:t>Сред. = (5*100%)/24 = 20,8%</a:t>
            </a:r>
          </a:p>
          <a:p>
            <a:r>
              <a:rPr lang="ru-RU" dirty="0" err="1" smtClean="0"/>
              <a:t>Низк</a:t>
            </a:r>
            <a:r>
              <a:rPr lang="ru-RU" dirty="0" smtClean="0"/>
              <a:t>. = (12*100%)/24 = 50%</a:t>
            </a:r>
          </a:p>
          <a:p>
            <a:endParaRPr lang="ru-RU" dirty="0"/>
          </a:p>
        </p:txBody>
      </p:sp>
      <p:pic>
        <p:nvPicPr>
          <p:cNvPr id="4" name="Рисунок 3" descr="p108_cimg2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365104"/>
            <a:ext cx="2623106" cy="2304256"/>
          </a:xfrm>
          <a:prstGeom prst="rect">
            <a:avLst/>
          </a:prstGeom>
        </p:spPr>
      </p:pic>
      <p:pic>
        <p:nvPicPr>
          <p:cNvPr id="7" name="Рисунок 6" descr="286_08_35_34_eCTA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356992"/>
            <a:ext cx="3168352" cy="2324100"/>
          </a:xfrm>
          <a:prstGeom prst="rect">
            <a:avLst/>
          </a:prstGeom>
        </p:spPr>
      </p:pic>
      <p:pic>
        <p:nvPicPr>
          <p:cNvPr id="8" name="Рисунок 7" descr="4232555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708920"/>
            <a:ext cx="2736304" cy="229056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2044824"/>
          </a:xfrm>
        </p:spPr>
        <p:txBody>
          <a:bodyPr/>
          <a:lstStyle/>
          <a:p>
            <a:pPr marL="0">
              <a:buNone/>
            </a:pPr>
            <a:r>
              <a:rPr lang="ru-RU" dirty="0" smtClean="0"/>
              <a:t>Таким образом составленный план можно считать эффективным даже если проект не закончен. При этом уже видны изменения в показателях.</a:t>
            </a:r>
            <a:endParaRPr lang="ru-RU" dirty="0"/>
          </a:p>
        </p:txBody>
      </p:sp>
      <p:pic>
        <p:nvPicPr>
          <p:cNvPr id="5" name="Рисунок 4" descr="25420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068960"/>
            <a:ext cx="4788024" cy="359101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1944216"/>
          </a:xfrm>
        </p:spPr>
        <p:txBody>
          <a:bodyPr>
            <a:noAutofit/>
          </a:bodyPr>
          <a:lstStyle/>
          <a:p>
            <a:pPr marL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4" name="Рисунок 3" descr="дети_футбол_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996952"/>
            <a:ext cx="5840640" cy="331514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скоростно-силовых способностей у юных школьников 1-4 классов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anner-3-108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6221491" cy="3456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6309320"/>
            <a:ext cx="5097742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 группы 49, Качан Роман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Цель проекта: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9361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Развить и совершенствовать </a:t>
            </a:r>
            <a:r>
              <a:rPr lang="ru-RU" sz="2400" dirty="0" smtClean="0">
                <a:solidFill>
                  <a:srgbClr val="FFFF00"/>
                </a:solidFill>
              </a:rPr>
              <a:t>скоростно-силовые способности</a:t>
            </a:r>
            <a:r>
              <a:rPr lang="ru-RU" sz="2400" dirty="0" smtClean="0"/>
              <a:t> юных школьников 1-4 классов.</a:t>
            </a:r>
            <a:endParaRPr lang="ru-RU" sz="2400" dirty="0"/>
          </a:p>
        </p:txBody>
      </p:sp>
      <p:pic>
        <p:nvPicPr>
          <p:cNvPr id="4" name="Рисунок 3" descr="091614-Soccer-Champions-League-Ball-J2-P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924944"/>
            <a:ext cx="5772900" cy="33843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Задачи проекта: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Изучить особенности развития скоростно-силовых способностей у юных школьников 1-4 классов;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Составить план работы на год по выбранной теме;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Разработать, утвердить и провести мероприятия, направленные на развитие скоростно-силовых способностей у юных школьников 1-4 классов;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Провести диагностику развития скоростно-силовых способностей у юных школьников 1-4 классов посредством сдачи контрольного тестирования и сделать вывод на основе полученных данных.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Актуальность проблемы: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608512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Актуальность</a:t>
            </a:r>
            <a:r>
              <a:rPr lang="ru-RU" sz="2400" dirty="0">
                <a:solidFill>
                  <a:srgbClr val="FFFF00"/>
                </a:solidFill>
              </a:rPr>
              <a:t> темы </a:t>
            </a:r>
            <a:r>
              <a:rPr lang="ru-RU" sz="2400" dirty="0"/>
              <a:t>исследования обусловлена тем, что школьный возраст является самым благоприятным периодом для развития всех двигательных </a:t>
            </a:r>
            <a:r>
              <a:rPr lang="ru-RU" sz="2400" dirty="0" smtClean="0"/>
              <a:t>качеств. </a:t>
            </a:r>
            <a:r>
              <a:rPr lang="ru-RU" sz="2400" dirty="0"/>
              <a:t>Именно поэтому особое место в развитии двигательных возможностей школьников занимают </a:t>
            </a:r>
            <a:r>
              <a:rPr lang="ru-RU" sz="2400" dirty="0">
                <a:solidFill>
                  <a:srgbClr val="FFFF00"/>
                </a:solidFill>
              </a:rPr>
              <a:t>скоростно-силовые качества</a:t>
            </a:r>
            <a:r>
              <a:rPr lang="ru-RU" sz="2400" dirty="0"/>
              <a:t>, высокий уровень развития которых играет большую роль при достижении высоких результатов во многих видах спорта.</a:t>
            </a:r>
          </a:p>
          <a:p>
            <a:pPr marL="0">
              <a:buNone/>
            </a:pPr>
            <a:r>
              <a:rPr lang="ru-RU" sz="2000" dirty="0"/>
              <a:t>                  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151216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</a:rPr>
              <a:t>Практической базой </a:t>
            </a:r>
            <a:r>
              <a:rPr lang="ru-RU" dirty="0" smtClean="0">
                <a:latin typeface="+mj-lt"/>
              </a:rPr>
              <a:t>для осуществления проекта являлась </a:t>
            </a:r>
            <a:r>
              <a:rPr lang="ru-RU" dirty="0" smtClean="0">
                <a:solidFill>
                  <a:srgbClr val="FFFF00"/>
                </a:solidFill>
                <a:latin typeface="+mj-lt"/>
              </a:rPr>
              <a:t>гимназия №26 </a:t>
            </a:r>
            <a:r>
              <a:rPr lang="ru-RU" dirty="0" smtClean="0">
                <a:latin typeface="+mj-lt"/>
              </a:rPr>
              <a:t>г. Челябинска;</a:t>
            </a:r>
          </a:p>
          <a:p>
            <a:pPr marL="0">
              <a:buNone/>
            </a:pPr>
            <a:r>
              <a:rPr lang="ru-RU" dirty="0" smtClean="0">
                <a:latin typeface="+mj-lt"/>
              </a:rPr>
              <a:t>Возраст детей: </a:t>
            </a:r>
            <a:r>
              <a:rPr lang="ru-RU" dirty="0" smtClean="0">
                <a:solidFill>
                  <a:srgbClr val="FFFF00"/>
                </a:solidFill>
                <a:latin typeface="+mj-lt"/>
              </a:rPr>
              <a:t>6 лет </a:t>
            </a:r>
            <a:r>
              <a:rPr lang="ru-RU" dirty="0" smtClean="0">
                <a:latin typeface="+mj-lt"/>
              </a:rPr>
              <a:t>(1 класс).</a:t>
            </a:r>
          </a:p>
          <a:p>
            <a:endParaRPr lang="ru-RU" sz="2800" dirty="0">
              <a:latin typeface="+mj-lt"/>
            </a:endParaRPr>
          </a:p>
        </p:txBody>
      </p:sp>
      <p:pic>
        <p:nvPicPr>
          <p:cNvPr id="4" name="Рисунок 3" descr="getImage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492896"/>
            <a:ext cx="5781060" cy="38733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476672"/>
          <a:ext cx="3826768" cy="60486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6768"/>
              </a:tblGrid>
              <a:tr h="6048671">
                <a:tc>
                  <a:txBody>
                    <a:bodyPr/>
                    <a:lstStyle/>
                    <a:p>
                      <a:r>
                        <a:rPr lang="ru-RU" sz="1600" b="1" u="sng" kern="1200" dirty="0" smtClean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Спортивно-массовая работа:</a:t>
                      </a:r>
                      <a:endParaRPr lang="ru-RU" sz="1600" b="1" kern="1200" dirty="0" smtClean="0">
                        <a:solidFill>
                          <a:srgbClr val="92D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составить и утвердить план работы на основе спорт. соревнований (календаря);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назначить ответственных за проведение мероприятий: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ОФП;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первенство гимназии №26 по футболу среди учащихся 1-4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"Весёлые старты" среди учащихся 1-4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классов.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4)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Спортивная викторина на тему: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"Планета футбола"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среди учащихся 1-4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2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контроль и учёт сдачи нормативов: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челночный бег 3х10 м.;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бег на 60 м.;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3)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отжимание;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подтягивание в висе;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5)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поднятие туловища за 1 мин.;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139952" y="476672"/>
          <a:ext cx="4827984" cy="6048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27984"/>
              </a:tblGrid>
              <a:tr h="6048672">
                <a:tc>
                  <a:txBody>
                    <a:bodyPr/>
                    <a:lstStyle/>
                    <a:p>
                      <a:r>
                        <a:rPr lang="ru-RU" sz="1600" b="1" u="sng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Физкультурно-оздоровительная работа:</a:t>
                      </a:r>
                      <a:endParaRPr lang="ru-RU" sz="1600" b="1" kern="1200" dirty="0" smtClean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вводный урок по теме;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викторины: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"Планета футбола"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конкурса рисунков: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"Я - звезда футбола!"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изучение и проведение физ. упражнений на развитие скоростно-силовых способностей;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тренировок по футболу в кружке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«Школа мяча»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спортивного праздника среди 2-4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"Мама, папа, я - спортивная семья"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посвящённого 23 февраля;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спортивного праздника среди учащихся 1-4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гимназии  №26 на улице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"Проводы зимы";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районных соревнований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"Весёлые старты"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среди 2-4 классов;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динамический час на свежем воздухе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"Школа футболистов"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среди учащихся 3-4 классов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первенства гимназии по футболу среди 3-4 классов;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2548880"/>
          </a:xfrm>
        </p:spPr>
        <p:txBody>
          <a:bodyPr/>
          <a:lstStyle/>
          <a:p>
            <a:pPr marL="0">
              <a:buNone/>
            </a:pPr>
            <a:r>
              <a:rPr lang="ru-RU" dirty="0" smtClean="0"/>
              <a:t>На текущий момент проведены следующие мероприятия:</a:t>
            </a:r>
          </a:p>
          <a:p>
            <a:pPr marL="171450" indent="-514350">
              <a:buFont typeface="+mj-lt"/>
              <a:buAutoNum type="arabicParenR"/>
            </a:pPr>
            <a:r>
              <a:rPr lang="ru-RU" dirty="0" smtClean="0"/>
              <a:t>Викторина </a:t>
            </a:r>
            <a:r>
              <a:rPr lang="ru-RU" dirty="0" smtClean="0">
                <a:solidFill>
                  <a:schemeClr val="accent6"/>
                </a:solidFill>
              </a:rPr>
              <a:t>«Планета футбола»</a:t>
            </a:r>
          </a:p>
          <a:p>
            <a:pPr marL="171450" indent="-514350">
              <a:buFont typeface="+mj-lt"/>
              <a:buAutoNum type="arabicParenR"/>
            </a:pPr>
            <a:r>
              <a:rPr lang="ru-RU" dirty="0" smtClean="0"/>
              <a:t>Конкурс рисунков </a:t>
            </a:r>
            <a:r>
              <a:rPr lang="ru-RU" dirty="0" smtClean="0">
                <a:solidFill>
                  <a:schemeClr val="accent6"/>
                </a:solidFill>
              </a:rPr>
              <a:t>«Я – звезда футбола!»</a:t>
            </a:r>
          </a:p>
          <a:p>
            <a:endParaRPr lang="ru-RU" dirty="0"/>
          </a:p>
        </p:txBody>
      </p:sp>
      <p:pic>
        <p:nvPicPr>
          <p:cNvPr id="5" name="Рисунок 4" descr="1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717032"/>
            <a:ext cx="4153128" cy="2681129"/>
          </a:xfrm>
          <a:prstGeom prst="rect">
            <a:avLst/>
          </a:prstGeom>
        </p:spPr>
      </p:pic>
      <p:pic>
        <p:nvPicPr>
          <p:cNvPr id="6" name="Рисунок 5" descr="football_schools_101212_1600_9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717032"/>
            <a:ext cx="4352484" cy="266429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99992" y="1484784"/>
          <a:ext cx="410445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1844824"/>
            <a:ext cx="3308919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ГИБКОСТЬ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Высокий = (6*100%)/26 = 23,1%</a:t>
            </a:r>
          </a:p>
          <a:p>
            <a:r>
              <a:rPr lang="ru-RU" dirty="0" smtClean="0"/>
              <a:t>Средний = (6*100%)/26 = 23,1%</a:t>
            </a:r>
          </a:p>
          <a:p>
            <a:r>
              <a:rPr lang="ru-RU" dirty="0" smtClean="0"/>
              <a:t>Низкий = (14*100%)/26 = 53,8%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88640"/>
            <a:ext cx="83098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Итоги промежуточного тестирования</a:t>
            </a:r>
          </a:p>
          <a:p>
            <a:r>
              <a:rPr lang="ru-RU" sz="4000" dirty="0" smtClean="0"/>
              <a:t> (диаграммы):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725144"/>
            <a:ext cx="3312368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ПРЫЖОК В ДЛИНУ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Высокий = (4*100%)/25 = 16,0%</a:t>
            </a:r>
          </a:p>
          <a:p>
            <a:r>
              <a:rPr lang="ru-RU" dirty="0" smtClean="0"/>
              <a:t>Средний = (4*100%)/25 = 16,0%</a:t>
            </a:r>
          </a:p>
          <a:p>
            <a:r>
              <a:rPr lang="ru-RU" dirty="0" smtClean="0"/>
              <a:t>Низкий = (17*100%)/25 = 68,0%</a:t>
            </a:r>
          </a:p>
          <a:p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4283968" y="4293096"/>
          <a:ext cx="3312368" cy="2475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162</TotalTime>
  <Words>426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Развитие скоростно-силовых способностей у юных школьников 1-4 классов</vt:lpstr>
      <vt:lpstr>Цель проекта:</vt:lpstr>
      <vt:lpstr>Задачи проекта:</vt:lpstr>
      <vt:lpstr>Актуальность проблемы: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скоростно-силовых способностей у юных школьников 1-4 классов</dc:title>
  <dc:creator>CR7</dc:creator>
  <cp:lastModifiedBy>CR7</cp:lastModifiedBy>
  <cp:revision>24</cp:revision>
  <dcterms:created xsi:type="dcterms:W3CDTF">2016-12-22T14:49:39Z</dcterms:created>
  <dcterms:modified xsi:type="dcterms:W3CDTF">2016-12-23T10:41:40Z</dcterms:modified>
</cp:coreProperties>
</file>