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8" r:id="rId2"/>
    <p:sldId id="264" r:id="rId3"/>
    <p:sldId id="267" r:id="rId4"/>
    <p:sldId id="266" r:id="rId5"/>
    <p:sldId id="273" r:id="rId6"/>
    <p:sldId id="274" r:id="rId7"/>
    <p:sldId id="272" r:id="rId8"/>
    <p:sldId id="256" r:id="rId9"/>
    <p:sldId id="259" r:id="rId10"/>
    <p:sldId id="269" r:id="rId11"/>
    <p:sldId id="270" r:id="rId12"/>
    <p:sldId id="261" r:id="rId13"/>
    <p:sldId id="275" r:id="rId14"/>
    <p:sldId id="271" r:id="rId15"/>
    <p:sldId id="276" r:id="rId16"/>
    <p:sldId id="263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26.04.2017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26.04.2017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26.04.2017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26.04.2017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26.04.2017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med"/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audio" Target="file:///D:\&#1052;&#1086;&#1080;%20&#1076;&#1086;&#1082;&#1091;&#1084;&#1077;&#1085;&#1090;&#1099;\Downloads\Muzyka_dlya_detej_-_Vstuplenie_Usatyj_Nyan_(xMusic.me).mp3" TargetMode="External"/><Relationship Id="rId7" Type="http://schemas.openxmlformats.org/officeDocument/2006/relationships/image" Target="../media/image4.png"/><Relationship Id="rId2" Type="http://schemas.openxmlformats.org/officeDocument/2006/relationships/audio" Target="file:///D:\&#1052;&#1086;&#1080;%20&#1076;&#1086;&#1082;&#1091;&#1084;&#1077;&#1085;&#1090;&#1099;\Downloads\20_VEK_FOKS_MUZYKA_-_VSTUPLENIE_DLYA_VIDEOTKRYTKI_(xMusic.me).mp3" TargetMode="External"/><Relationship Id="rId1" Type="http://schemas.microsoft.com/office/2007/relationships/media" Target="file:///D:\&#1052;&#1086;&#1080;%20&#1076;&#1086;&#1082;&#1091;&#1084;&#1077;&#1085;&#1090;&#1099;\Downloads\20_VEK_FOKS_MUZYKA_-_VSTUPLENIE_DLYA_VIDEOTKRYTKI_(xMusic.me).mp3" TargetMode="Externa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9.png"/><Relationship Id="rId2" Type="http://schemas.openxmlformats.org/officeDocument/2006/relationships/audio" Target="file:///C:\Documents%20and%20Settings\1\&#1056;&#1072;&#1073;&#1086;&#1095;&#1080;&#1081;%20&#1089;&#1090;&#1086;&#1083;\&#1082;&#1086;&#1075;&#1076;&#1072;%20&#1088;&#1086;&#1076;&#1080;&#1090;&#1077;&#1083;&#1080;%20&#1088;&#1080;&#1089;&#1091;&#1102;&#1090;%20&#1089;&#1086;&#1083;&#1085;&#1099;&#1096;&#1082;&#1086;.mp3" TargetMode="External"/><Relationship Id="rId1" Type="http://schemas.openxmlformats.org/officeDocument/2006/relationships/audio" Target="file:///D:\&#1052;&#1086;&#1080;%20&#1076;&#1086;&#1082;&#1091;&#1084;&#1077;&#1085;&#1090;&#1099;\Downloads\SHum_vody_-_Muzyka_dlya_vstupleniya_(xMusic.me).mp3" TargetMode="External"/><Relationship Id="rId6" Type="http://schemas.openxmlformats.org/officeDocument/2006/relationships/image" Target="../media/image11.png"/><Relationship Id="rId5" Type="http://schemas.openxmlformats.org/officeDocument/2006/relationships/image" Target="../media/image6.png"/><Relationship Id="rId4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Documents%20and%20Settings\1\&#1056;&#1072;&#1073;&#1086;&#1095;&#1080;&#1081;%20&#1089;&#1090;&#1086;&#1083;\&#1082;&#1086;&#1075;&#1076;&#1072;%20&#1088;&#1086;&#1076;&#1080;&#1090;&#1077;&#1083;&#1080;%20&#1088;&#1080;&#1089;&#1091;&#1102;&#1090;%20&#1089;&#1086;&#1083;&#1085;&#1099;&#1096;&#1082;&#1086;.mp3" TargetMode="External"/><Relationship Id="rId6" Type="http://schemas.openxmlformats.org/officeDocument/2006/relationships/image" Target="../media/image12.gif"/><Relationship Id="rId5" Type="http://schemas.openxmlformats.org/officeDocument/2006/relationships/image" Target="../media/image9.png"/><Relationship Id="rId4" Type="http://schemas.openxmlformats.org/officeDocument/2006/relationships/image" Target="../media/image6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D:\&#1052;&#1086;&#1080;%20&#1076;&#1086;&#1082;&#1091;&#1084;&#1077;&#1085;&#1090;&#1099;\Downloads\SHum_vody_-_Muzyka_dlya_vstupleniya_(xMusic.me).mp3" TargetMode="External"/><Relationship Id="rId4" Type="http://schemas.openxmlformats.org/officeDocument/2006/relationships/image" Target="../media/image1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D:\&#1052;&#1086;&#1080;%20&#1076;&#1086;&#1082;&#1091;&#1084;&#1077;&#1085;&#1090;&#1099;\Downloads\SHum_vody_-_Muzyka_dlya_vstupleniya_(xMusic.me).mp3" TargetMode="External"/><Relationship Id="rId5" Type="http://schemas.openxmlformats.org/officeDocument/2006/relationships/image" Target="../media/image11.png"/><Relationship Id="rId4" Type="http://schemas.openxmlformats.org/officeDocument/2006/relationships/image" Target="../media/image1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17.jpeg"/><Relationship Id="rId2" Type="http://schemas.openxmlformats.org/officeDocument/2006/relationships/audio" Target="file:///D:\&#1052;&#1086;&#1080;%20&#1076;&#1086;&#1082;&#1091;&#1084;&#1077;&#1085;&#1090;&#1099;\Downloads\Muzyka_bez_AP_-_Dlya_vstupleniya_video_(xMusic.me).mp3" TargetMode="External"/><Relationship Id="rId1" Type="http://schemas.openxmlformats.org/officeDocument/2006/relationships/audio" Target="file:///D:\&#1052;&#1086;&#1080;%20&#1076;&#1086;&#1082;&#1091;&#1084;&#1077;&#1085;&#1090;&#1099;\Downloads\Muzyka_-_Dlya_video_na_konec_(xMusic.me).mp3" TargetMode="Externa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Documents%20and%20Settings\1\&#1056;&#1072;&#1073;&#1086;&#1095;&#1080;&#1081;%20&#1089;&#1090;&#1086;&#1083;\&#1092;&#1080;&#1083;&#1100;&#1084;.mpg" TargetMode="External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Documents%20and%20Settings\1\&#1056;&#1072;&#1073;&#1086;&#1095;&#1080;&#1081;%20&#1089;&#1090;&#1086;&#1083;\&#1087;&#1072;&#1088;&#1086;&#1074;&#1086;&#1079;&#1080;&#1082;.mp3" TargetMode="External"/><Relationship Id="rId5" Type="http://schemas.openxmlformats.org/officeDocument/2006/relationships/image" Target="../media/image9.png"/><Relationship Id="rId4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Documents%20and%20Settings\1\&#1056;&#1072;&#1073;&#1086;&#1095;&#1080;&#1081;%20&#1089;&#1090;&#1086;&#1083;\&#1082;&#1086;&#1075;&#1076;&#1072;%20&#1088;&#1086;&#1076;&#1080;&#1090;&#1077;&#1083;&#1080;%20&#1088;&#1080;&#1089;&#1091;&#1102;&#1090;%20&#1089;&#1086;&#1083;&#1085;&#1099;&#1096;&#1082;&#1086;.mp3" TargetMode="External"/><Relationship Id="rId5" Type="http://schemas.openxmlformats.org/officeDocument/2006/relationships/image" Target="../media/image9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1\Рабочий стол\картинки для презинтациии изо\0001-001-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-1" y="0"/>
            <a:ext cx="9612015" cy="6858000"/>
          </a:xfrm>
          <a:prstGeom prst="rect">
            <a:avLst/>
          </a:prstGeom>
          <a:noFill/>
        </p:spPr>
      </p:pic>
      <p:pic>
        <p:nvPicPr>
          <p:cNvPr id="4" name="Picture 2" descr="C:\Users\Семерка\Desktop\0_eb1aa_2a3d4d5b_orig.png"/>
          <p:cNvPicPr>
            <a:picLocks noGrp="1" noChangeAspect="1" noChangeArrowheads="1"/>
          </p:cNvPicPr>
          <p:nvPr>
            <p:ph idx="1"/>
          </p:nvPr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57158" y="0"/>
            <a:ext cx="8501090" cy="6375817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071670" y="3214686"/>
            <a:ext cx="5929353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>
                <a:solidFill>
                  <a:srgbClr val="C00000"/>
                </a:solidFill>
                <a:latin typeface="Comic Sans MS" pitchFamily="66" charset="0"/>
              </a:rPr>
              <a:t>Открытое родительское собрание на тему: «</a:t>
            </a:r>
            <a:r>
              <a:rPr lang="ru-RU" sz="2800" dirty="0" smtClean="0">
                <a:solidFill>
                  <a:srgbClr val="C00000"/>
                </a:solidFill>
              </a:rPr>
              <a:t>Развитие творческих способностей детей дошкольного возраста средствами нетрадиционных техник рисования в ДОУ и в Семье</a:t>
            </a:r>
            <a:r>
              <a:rPr lang="ru-RU" sz="2800" dirty="0" smtClean="0">
                <a:solidFill>
                  <a:srgbClr val="C00000"/>
                </a:solidFill>
                <a:latin typeface="Comic Sans MS" pitchFamily="66" charset="0"/>
              </a:rPr>
              <a:t>».</a:t>
            </a:r>
            <a:endParaRPr lang="ru-RU" sz="2800" dirty="0">
              <a:solidFill>
                <a:srgbClr val="C00000"/>
              </a:solidFill>
              <a:latin typeface="Comic Sans MS" pitchFamily="66" charset="0"/>
            </a:endParaRPr>
          </a:p>
        </p:txBody>
      </p:sp>
      <p:pic>
        <p:nvPicPr>
          <p:cNvPr id="7" name="20_VEK_FOKS_MUZYKA_-_VSTUPLENIE_DLYA_VIDEOTKRYTKI_(xMusic.me)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link="rId1"/>
              </p:ext>
            </p:extLst>
          </p:nvPr>
        </p:nvPicPr>
        <p:blipFill>
          <a:blip r:embed="rId7" cstate="print"/>
          <a:stretch>
            <a:fillRect/>
          </a:stretch>
        </p:blipFill>
        <p:spPr>
          <a:xfrm flipH="1">
            <a:off x="6786578" y="428604"/>
            <a:ext cx="928694" cy="785818"/>
          </a:xfrm>
          <a:prstGeom prst="rect">
            <a:avLst/>
          </a:prstGeom>
        </p:spPr>
      </p:pic>
      <p:pic>
        <p:nvPicPr>
          <p:cNvPr id="8" name="Muzyka_dlya_detej_-_Vstuplenie_Usatyj_Nyan_(xMusic.me).mp3">
            <a:hlinkClick r:id="" action="ppaction://media"/>
          </p:cNvPr>
          <p:cNvPicPr>
            <a:picLocks noRot="1" noChangeAspect="1"/>
          </p:cNvPicPr>
          <p:nvPr>
            <a:audioFile r:link="rId3"/>
          </p:nvPr>
        </p:nvPicPr>
        <p:blipFill>
          <a:blip r:embed="rId8" cstate="print"/>
          <a:stretch>
            <a:fillRect/>
          </a:stretch>
        </p:blipFill>
        <p:spPr>
          <a:xfrm>
            <a:off x="7929586" y="428604"/>
            <a:ext cx="866780" cy="866780"/>
          </a:xfrm>
          <a:prstGeom prst="rect">
            <a:avLst/>
          </a:prstGeom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5304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141636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audi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5" name="Picture 1" descr="C:\Documents and Settings\1\Рабочий стол\картинки для презинтациии изо\0001-001-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612015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274638"/>
            <a:ext cx="8329642" cy="2439982"/>
          </a:xfrm>
        </p:spPr>
        <p:txBody>
          <a:bodyPr>
            <a:normAutofit/>
          </a:bodyPr>
          <a:lstStyle/>
          <a:p>
            <a:r>
              <a:rPr lang="ru-RU" sz="4800" dirty="0" smtClean="0">
                <a:latin typeface="Comic Sans MS" pitchFamily="66" charset="0"/>
              </a:rPr>
              <a:t>       Творческая минутка</a:t>
            </a:r>
            <a:endParaRPr lang="ru-RU" sz="4800" dirty="0">
              <a:latin typeface="Comic Sans MS" pitchFamily="66" charset="0"/>
            </a:endParaRPr>
          </a:p>
        </p:txBody>
      </p:sp>
      <p:pic>
        <p:nvPicPr>
          <p:cNvPr id="4" name="Picture 2" descr="C:\Documents and Settings\1\Рабочий стол\картинки для презинтациии изо\14317508.png"/>
          <p:cNvPicPr>
            <a:picLocks noGrp="1" noChangeAspect="1" noChangeArrowheads="1"/>
          </p:cNvPicPr>
          <p:nvPr>
            <p:ph idx="1"/>
          </p:nvPr>
        </p:nvPicPr>
        <p:blipFill>
          <a:blip r:embed="rId5" cstate="print"/>
          <a:stretch>
            <a:fillRect/>
          </a:stretch>
        </p:blipFill>
        <p:spPr bwMode="auto">
          <a:xfrm>
            <a:off x="357158" y="3643314"/>
            <a:ext cx="8501122" cy="2857520"/>
          </a:xfrm>
          <a:prstGeom prst="rect">
            <a:avLst/>
          </a:prstGeom>
          <a:noFill/>
        </p:spPr>
      </p:pic>
      <p:pic>
        <p:nvPicPr>
          <p:cNvPr id="6" name="SHum_vody_-_Muzyka_dlya_vstupleniya_(xMusic.me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 cstate="print"/>
          <a:stretch>
            <a:fillRect/>
          </a:stretch>
        </p:blipFill>
        <p:spPr>
          <a:xfrm>
            <a:off x="6643702" y="357166"/>
            <a:ext cx="928694" cy="928694"/>
          </a:xfrm>
          <a:prstGeom prst="rect">
            <a:avLst/>
          </a:prstGeom>
        </p:spPr>
      </p:pic>
      <p:pic>
        <p:nvPicPr>
          <p:cNvPr id="7" name="когда родители рисуют солнышко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7" cstate="print"/>
          <a:stretch>
            <a:fillRect/>
          </a:stretch>
        </p:blipFill>
        <p:spPr>
          <a:xfrm>
            <a:off x="7858148" y="357166"/>
            <a:ext cx="938218" cy="938218"/>
          </a:xfrm>
          <a:prstGeom prst="rect">
            <a:avLst/>
          </a:prstGeom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1031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 vol="2000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131948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1" name="Picture 1" descr="C:\Documents and Settings\1\Рабочий стол\картинки для презинтациии изо\0001-001-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" y="0"/>
            <a:ext cx="9612015" cy="6858000"/>
          </a:xfrm>
          <a:prstGeom prst="rect">
            <a:avLst/>
          </a:prstGeom>
          <a:noFill/>
        </p:spPr>
      </p:pic>
      <p:pic>
        <p:nvPicPr>
          <p:cNvPr id="5" name="Picture 2" descr="C:\Documents and Settings\1\Рабочий стол\картинки для презинтациии изо\14317508.png"/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/>
          <a:stretch>
            <a:fillRect/>
          </a:stretch>
        </p:blipFill>
        <p:spPr bwMode="auto">
          <a:xfrm>
            <a:off x="285720" y="3857628"/>
            <a:ext cx="8548057" cy="2500306"/>
          </a:xfrm>
          <a:prstGeom prst="rect">
            <a:avLst/>
          </a:prstGeom>
          <a:noFill/>
        </p:spPr>
      </p:pic>
      <p:pic>
        <p:nvPicPr>
          <p:cNvPr id="8" name="когда родители рисуют солнышко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7858148" y="357166"/>
            <a:ext cx="938218" cy="938218"/>
          </a:xfrm>
          <a:prstGeom prst="rect">
            <a:avLst/>
          </a:prstGeom>
        </p:spPr>
      </p:pic>
      <p:pic>
        <p:nvPicPr>
          <p:cNvPr id="26626" name="Picture 2" descr="C:\Documents and Settings\1\Рабочий стол\614379c8e400.gif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785918" y="0"/>
            <a:ext cx="5692612" cy="5500726"/>
          </a:xfrm>
          <a:prstGeom prst="rect">
            <a:avLst/>
          </a:prstGeo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66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131948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audi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7" name="Picture 1" descr="C:\Documents and Settings\1\Рабочий стол\картинки для презинтациии изо\0001-001-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1072858" cy="7900287"/>
          </a:xfrm>
          <a:prstGeom prst="rect">
            <a:avLst/>
          </a:prstGeom>
          <a:noFill/>
        </p:spPr>
      </p:pic>
      <p:sp>
        <p:nvSpPr>
          <p:cNvPr id="8193" name="Rectangle 1"/>
          <p:cNvSpPr>
            <a:spLocks noChangeArrowheads="1"/>
          </p:cNvSpPr>
          <p:nvPr/>
        </p:nvSpPr>
        <p:spPr bwMode="auto">
          <a:xfrm>
            <a:off x="1285852" y="3245927"/>
            <a:ext cx="9072626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   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000100" y="2643182"/>
            <a:ext cx="8786874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u="sng" dirty="0" smtClean="0">
                <a:solidFill>
                  <a:srgbClr val="000000"/>
                </a:solidFill>
                <a:latin typeface="Comic Sans MS" pitchFamily="66" charset="0"/>
                <a:ea typeface="Times New Roman" pitchFamily="18" charset="0"/>
              </a:rPr>
              <a:t>Помните:</a:t>
            </a:r>
            <a:endParaRPr lang="ru-RU" sz="2400" b="1" dirty="0" smtClean="0">
              <a:latin typeface="Comic Sans MS" pitchFamily="66" charset="0"/>
              <a:ea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000000"/>
                </a:solidFill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1. Никогда не критикуйте работы ребенка, чтоб он не отказался от занятий рисования.</a:t>
            </a:r>
            <a:endParaRPr lang="ru-RU" sz="2400" b="1" dirty="0" smtClean="0">
              <a:latin typeface="Comic Sans MS" pitchFamily="66" charset="0"/>
              <a:ea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000000"/>
                </a:solidFill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2. Старайтесь ничего не дорисовывать в детских рисунках, этим Вы даете понять, что он сам не может хорошо нарисовать.</a:t>
            </a:r>
            <a:endParaRPr lang="ru-RU" sz="2400" b="1" dirty="0" smtClean="0">
              <a:latin typeface="Comic Sans MS" pitchFamily="66" charset="0"/>
              <a:ea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000000"/>
                </a:solidFill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3. Поощряйте.</a:t>
            </a:r>
            <a:endParaRPr lang="ru-RU" sz="2400" b="1" dirty="0" smtClean="0">
              <a:latin typeface="Comic Sans MS" pitchFamily="66" charset="0"/>
              <a:ea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000000"/>
                </a:solidFill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4. Объясняйте, что главное – это не рисунок, а его фантазия.</a:t>
            </a:r>
            <a:endParaRPr lang="ru-RU" sz="2400" b="1" dirty="0" smtClean="0">
              <a:latin typeface="Comic Sans MS" pitchFamily="66" charset="0"/>
              <a:ea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000000"/>
                </a:solidFill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5. Рисуйте вместе с ребенком.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C:\Documents and Settings\1\Рабочий стол\картинки для презинтациии изо\0001-001-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400470" y="0"/>
            <a:ext cx="10012486" cy="7143728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28736"/>
            <a:ext cx="8229600" cy="4895864"/>
          </a:xfrm>
        </p:spPr>
        <p:txBody>
          <a:bodyPr/>
          <a:lstStyle/>
          <a:p>
            <a:pPr lvl="0"/>
            <a:r>
              <a:rPr lang="ru-RU" sz="2800" b="1" i="1" dirty="0" smtClean="0">
                <a:solidFill>
                  <a:srgbClr val="000000"/>
                </a:solidFill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Один восточный мудрец сказал: </a:t>
            </a:r>
            <a:r>
              <a:rPr lang="ru-RU" sz="2800" b="1" i="1" dirty="0" smtClean="0">
                <a:solidFill>
                  <a:srgbClr val="0070C0"/>
                </a:solidFill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«Ребёнок – это не сосуд, который надо наполнить, а огонь, который надо зажечь».</a:t>
            </a:r>
            <a:r>
              <a:rPr lang="ru-RU" sz="2800" b="1" dirty="0" smtClean="0">
                <a:solidFill>
                  <a:srgbClr val="000000"/>
                </a:solidFill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 Этой мудростью и следует руководствоваться при воспитании своего ребенка. Не забывайте, что у каждого ребенка свои задатки и свой предельный уровень способностей. Для одного ребенка максимальным будет нарисовать радугу, а для другого – целую картину </a:t>
            </a:r>
            <a:r>
              <a:rPr lang="ru-RU" sz="2800" b="1" dirty="0" smtClean="0"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вок</a:t>
            </a:r>
            <a:r>
              <a:rPr lang="ru-RU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руг нее</a:t>
            </a:r>
            <a:r>
              <a:rPr lang="ru-RU" sz="2800" b="1" dirty="0" smtClean="0">
                <a:solidFill>
                  <a:srgbClr val="FF0000"/>
                </a:solidFill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.</a:t>
            </a:r>
            <a:endParaRPr lang="ru-RU" sz="2800" b="1" dirty="0" smtClean="0">
              <a:solidFill>
                <a:srgbClr val="FF0000"/>
              </a:solidFill>
              <a:latin typeface="Comic Sans MS" pitchFamily="66" charset="0"/>
            </a:endParaRPr>
          </a:p>
          <a:p>
            <a:endParaRPr lang="ru-RU" dirty="0"/>
          </a:p>
        </p:txBody>
      </p:sp>
      <p:pic>
        <p:nvPicPr>
          <p:cNvPr id="5" name="SHum_vody_-_Muzyka_dlya_vstupleniya_(xMusic.me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6643702" y="357166"/>
            <a:ext cx="928694" cy="928694"/>
          </a:xfrm>
          <a:prstGeom prst="rect">
            <a:avLst/>
          </a:prstGeom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1031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3" name="Picture 1" descr="C:\Documents and Settings\1\Рабочий стол\картинки для презинтациии изо\0001-001-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612015" cy="6858000"/>
          </a:xfrm>
          <a:prstGeom prst="rect">
            <a:avLst/>
          </a:prstGeom>
          <a:noFill/>
        </p:spPr>
      </p:pic>
      <p:sp>
        <p:nvSpPr>
          <p:cNvPr id="29697" name="Rectangle 1"/>
          <p:cNvSpPr>
            <a:spLocks noChangeArrowheads="1"/>
          </p:cNvSpPr>
          <p:nvPr/>
        </p:nvSpPr>
        <p:spPr bwMode="auto">
          <a:xfrm>
            <a:off x="1714480" y="500042"/>
            <a:ext cx="6929486" cy="52322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800" b="1" dirty="0" smtClean="0">
                <a:solidFill>
                  <a:srgbClr val="333333"/>
                </a:solidFill>
                <a:latin typeface="Arial" pitchFamily="34" charset="0"/>
                <a:ea typeface="Times New Roman" pitchFamily="18" charset="0"/>
              </a:rPr>
              <a:t>              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Arial" pitchFamily="34" charset="0"/>
                <a:ea typeface="Times New Roman" pitchFamily="18" charset="0"/>
              </a:rPr>
              <a:t> "Коробочка пожеланий"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29699" name="Picture 3" descr="http://svetlyachok6.ucoz.org/cipr/korobk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28860" y="1643050"/>
            <a:ext cx="3524248" cy="3867862"/>
          </a:xfrm>
          <a:prstGeom prst="rect">
            <a:avLst/>
          </a:prstGeom>
          <a:noFill/>
        </p:spPr>
      </p:pic>
      <p:pic>
        <p:nvPicPr>
          <p:cNvPr id="3" name="Picture 2" descr="C:\Documents and Settings\1\Рабочий стол\картинки для презинтациии изо\14317508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7158" y="3071810"/>
            <a:ext cx="8501122" cy="3429023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96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C:\Documents and Settings\1\Рабочий стол\картинки для презинтациии изо\0001-001-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357222" y="0"/>
            <a:ext cx="10413057" cy="7429528"/>
          </a:xfrm>
          <a:prstGeom prst="rect">
            <a:avLst/>
          </a:prstGeom>
          <a:noFill/>
        </p:spPr>
      </p:pic>
      <p:sp>
        <p:nvSpPr>
          <p:cNvPr id="29699" name="Rectangle 3"/>
          <p:cNvSpPr>
            <a:spLocks noChangeArrowheads="1"/>
          </p:cNvSpPr>
          <p:nvPr/>
        </p:nvSpPr>
        <p:spPr bwMode="auto">
          <a:xfrm>
            <a:off x="1857356" y="2417519"/>
            <a:ext cx="5857916" cy="46166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29701" name="Picture 5" descr="http://dou17balakovo.ucoz.ru/js/kid1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72066" y="1643051"/>
            <a:ext cx="4788791" cy="5572164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1000100" y="2143116"/>
            <a:ext cx="6215106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srgbClr val="0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Решения родительского собрания</a:t>
            </a:r>
            <a:r>
              <a:rPr lang="ru-RU" sz="2800" b="1" i="1" dirty="0" smtClean="0">
                <a:solidFill>
                  <a:srgbClr val="0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.</a:t>
            </a:r>
            <a:endParaRPr lang="ru-RU" sz="2800" dirty="0" smtClean="0">
              <a:latin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dirty="0" smtClean="0">
                <a:solidFill>
                  <a:srgbClr val="0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1. Оформить  и организовать уголок своему ребенку для изо творчества.</a:t>
            </a:r>
            <a:endParaRPr lang="ru-RU" sz="2800" dirty="0" smtClean="0">
              <a:latin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dirty="0" smtClean="0">
                <a:solidFill>
                  <a:srgbClr val="0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2. Разнообразить материал для творчества.</a:t>
            </a:r>
            <a:endParaRPr lang="ru-RU" sz="2800" dirty="0" smtClean="0">
              <a:latin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dirty="0" smtClean="0">
                <a:solidFill>
                  <a:srgbClr val="0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3. </a:t>
            </a:r>
            <a:r>
              <a:rPr lang="ru-RU" sz="2800" dirty="0" smtClean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Ознакомить детей с нетрадиционными  видами техники  рисования.</a:t>
            </a:r>
            <a:endParaRPr lang="ru-RU" sz="2800" dirty="0" smtClean="0">
              <a:latin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dirty="0" smtClean="0">
                <a:solidFill>
                  <a:srgbClr val="0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3. Помочь ребенку при затруднении</a:t>
            </a:r>
            <a:endParaRPr lang="ru-RU" sz="2800" dirty="0"/>
          </a:p>
        </p:txBody>
      </p:sp>
      <p:pic>
        <p:nvPicPr>
          <p:cNvPr id="7" name="SHum_vody_-_Muzyka_dlya_vstupleniya_(xMusic.me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6643702" y="357166"/>
            <a:ext cx="928694" cy="928694"/>
          </a:xfrm>
          <a:prstGeom prst="rect">
            <a:avLst/>
          </a:prstGeom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1031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69" name="Picture 1" descr="C:\Documents and Settings\1\Рабочий стол\картинки для презинтациии изо\0001-001-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612016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57422" y="2214554"/>
            <a:ext cx="8229600" cy="2225668"/>
          </a:xfrm>
        </p:spPr>
        <p:txBody>
          <a:bodyPr>
            <a:normAutofit fontScale="90000"/>
          </a:bodyPr>
          <a:lstStyle/>
          <a:p>
            <a:r>
              <a:rPr lang="ru-RU" b="1" i="1" dirty="0" smtClean="0"/>
              <a:t/>
            </a:r>
            <a:br>
              <a:rPr lang="ru-RU" b="1" i="1" dirty="0" smtClean="0"/>
            </a:br>
            <a:r>
              <a:rPr lang="ru-RU" b="1" i="1" dirty="0" smtClean="0"/>
              <a:t/>
            </a:r>
            <a:br>
              <a:rPr lang="ru-RU" b="1" i="1" dirty="0" smtClean="0"/>
            </a:br>
            <a:r>
              <a:rPr lang="ru-RU" b="1" i="1" dirty="0" smtClean="0"/>
              <a:t/>
            </a:r>
            <a:br>
              <a:rPr lang="ru-RU" b="1" i="1" dirty="0" smtClean="0"/>
            </a:br>
            <a:r>
              <a:rPr lang="ru-RU" b="1" i="1" dirty="0" smtClean="0"/>
              <a:t/>
            </a:r>
            <a:br>
              <a:rPr lang="ru-RU" b="1" i="1" dirty="0" smtClean="0"/>
            </a:br>
            <a:r>
              <a:rPr lang="ru-RU" b="1" i="1" dirty="0" smtClean="0"/>
              <a:t/>
            </a:r>
            <a:br>
              <a:rPr lang="ru-RU" b="1" i="1" dirty="0" smtClean="0"/>
            </a:br>
            <a:r>
              <a:rPr lang="ru-RU" b="1" i="1" dirty="0" smtClean="0"/>
              <a:t/>
            </a:r>
            <a:br>
              <a:rPr lang="ru-RU" b="1" i="1" dirty="0" smtClean="0"/>
            </a:br>
            <a:r>
              <a:rPr lang="ru-RU" b="1" i="1" dirty="0" smtClean="0"/>
              <a:t/>
            </a:r>
            <a:br>
              <a:rPr lang="ru-RU" b="1" i="1" dirty="0" smtClean="0"/>
            </a:br>
            <a:r>
              <a:rPr lang="ru-RU" b="1" i="1" dirty="0" smtClean="0"/>
              <a:t/>
            </a:r>
            <a:br>
              <a:rPr lang="ru-RU" b="1" i="1" dirty="0" smtClean="0"/>
            </a:br>
            <a:r>
              <a:rPr lang="ru-RU" b="1" i="1" dirty="0" smtClean="0"/>
              <a:t/>
            </a:r>
            <a:br>
              <a:rPr lang="ru-RU" b="1" i="1" dirty="0" smtClean="0"/>
            </a:br>
            <a:r>
              <a:rPr lang="ru-RU" b="1" i="1" dirty="0" smtClean="0"/>
              <a:t/>
            </a:r>
            <a:br>
              <a:rPr lang="ru-RU" b="1" i="1" dirty="0" smtClean="0"/>
            </a:br>
            <a:r>
              <a:rPr lang="ru-RU" b="1" i="1" dirty="0" smtClean="0"/>
              <a:t/>
            </a:r>
            <a:br>
              <a:rPr lang="ru-RU" b="1" i="1" dirty="0" smtClean="0"/>
            </a:br>
            <a:r>
              <a:rPr lang="ru-RU" b="1" i="1" dirty="0" smtClean="0"/>
              <a:t/>
            </a:r>
            <a:br>
              <a:rPr lang="ru-RU" b="1" i="1" dirty="0" smtClean="0"/>
            </a:br>
            <a:r>
              <a:rPr lang="ru-RU" b="1" i="1" dirty="0" smtClean="0"/>
              <a:t/>
            </a:r>
            <a:br>
              <a:rPr lang="ru-RU" b="1" i="1" dirty="0" smtClean="0"/>
            </a:br>
            <a:r>
              <a:rPr lang="ru-RU" b="1" i="1" dirty="0" smtClean="0"/>
              <a:t/>
            </a:r>
            <a:br>
              <a:rPr lang="ru-RU" b="1" i="1" dirty="0" smtClean="0"/>
            </a:br>
            <a:r>
              <a:rPr lang="ru-RU" b="1" i="1" dirty="0" smtClean="0"/>
              <a:t/>
            </a:r>
            <a:br>
              <a:rPr lang="ru-RU" b="1" i="1" dirty="0" smtClean="0"/>
            </a:br>
            <a:r>
              <a:rPr lang="ru-RU" b="1" i="1" dirty="0" smtClean="0"/>
              <a:t/>
            </a:r>
            <a:br>
              <a:rPr lang="ru-RU" b="1" i="1" dirty="0" smtClean="0"/>
            </a:br>
            <a:r>
              <a:rPr lang="ru-RU" b="1" i="1" dirty="0" smtClean="0"/>
              <a:t>Благодарим Вас за сотрудничество!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6" name="Muzyka_-_Dlya_video_na_konec_(xMusic.me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6500826" y="285728"/>
            <a:ext cx="928694" cy="928694"/>
          </a:xfrm>
          <a:prstGeom prst="rect">
            <a:avLst/>
          </a:prstGeom>
        </p:spPr>
      </p:pic>
      <p:pic>
        <p:nvPicPr>
          <p:cNvPr id="9" name="Muzyka_bez_AP_-_Dlya_vstupleniya_video_(xMusic.me)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6" cstate="print"/>
          <a:stretch>
            <a:fillRect/>
          </a:stretch>
        </p:blipFill>
        <p:spPr>
          <a:xfrm>
            <a:off x="8134320" y="285728"/>
            <a:ext cx="1009680" cy="1009680"/>
          </a:xfrm>
          <a:prstGeom prst="rect">
            <a:avLst/>
          </a:prstGeom>
        </p:spPr>
      </p:pic>
      <p:pic>
        <p:nvPicPr>
          <p:cNvPr id="7171" name="Picture 3" descr="http://deti1.ru/wp-content/uploads/2017/03/533371_kid-%D0%B4%D0%B5%D1%82%D0%B8-%D0%B4%D0%B5%D0%B2%D1%83%D1%88%D0%BA%D0%B8-%D1%80%D0%B5%D0%B1%D0%B5%D0%BD%D0%BA%D0%B0-%D0%B8%D1%81%D0%BA%D1%83%D1%81%D1%81%D1%82%D0%B2%D0%B0-%D0%B2%D0%B5%D1%81%D0%B5%D0%BB%D0%BE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000232" y="3000372"/>
            <a:ext cx="5286412" cy="3124196"/>
          </a:xfrm>
          <a:prstGeom prst="rect">
            <a:avLst/>
          </a:prstGeo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40618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23740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audi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1\Рабочий стол\картинки для презинтациии изо\0001-001-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612016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500042"/>
            <a:ext cx="8186766" cy="5626121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000" b="1" dirty="0" smtClean="0">
                <a:latin typeface="Consolas" pitchFamily="49" charset="0"/>
              </a:rPr>
              <a:t>  </a:t>
            </a:r>
          </a:p>
          <a:p>
            <a:pPr algn="ctr">
              <a:buNone/>
            </a:pPr>
            <a:endParaRPr lang="ru-RU" sz="4000" dirty="0" smtClean="0">
              <a:solidFill>
                <a:schemeClr val="bg2">
                  <a:lumMod val="25000"/>
                </a:schemeClr>
              </a:solidFill>
              <a:latin typeface="Comic Sans MS" pitchFamily="66" charset="0"/>
            </a:endParaRPr>
          </a:p>
          <a:p>
            <a:pPr algn="ctr">
              <a:buNone/>
            </a:pPr>
            <a:r>
              <a:rPr lang="ru-RU" sz="4000" dirty="0" smtClean="0">
                <a:solidFill>
                  <a:schemeClr val="bg2">
                    <a:lumMod val="25000"/>
                  </a:schemeClr>
                </a:solidFill>
                <a:latin typeface="Comic Sans MS" pitchFamily="66" charset="0"/>
              </a:rPr>
              <a:t>Психологический настрой </a:t>
            </a:r>
          </a:p>
          <a:p>
            <a:pPr algn="ctr">
              <a:buNone/>
            </a:pPr>
            <a:r>
              <a:rPr lang="ru-RU" sz="4000" dirty="0" smtClean="0">
                <a:solidFill>
                  <a:schemeClr val="bg2">
                    <a:lumMod val="25000"/>
                  </a:schemeClr>
                </a:solidFill>
                <a:latin typeface="Comic Sans MS" pitchFamily="66" charset="0"/>
              </a:rPr>
              <a:t>на работу</a:t>
            </a:r>
            <a:r>
              <a:rPr lang="ru-RU" sz="4000" b="1" dirty="0" smtClean="0">
                <a:latin typeface="Consolas" pitchFamily="49" charset="0"/>
              </a:rPr>
              <a:t/>
            </a:r>
            <a:br>
              <a:rPr lang="ru-RU" sz="4000" b="1" dirty="0" smtClean="0">
                <a:latin typeface="Consolas" pitchFamily="49" charset="0"/>
              </a:rPr>
            </a:br>
            <a:endParaRPr lang="ru-RU" sz="4000" dirty="0">
              <a:latin typeface="Consolas" pitchFamily="49" charset="0"/>
            </a:endParaRPr>
          </a:p>
        </p:txBody>
      </p:sp>
      <p:pic>
        <p:nvPicPr>
          <p:cNvPr id="9218" name="Picture 2" descr="C:\Documents and Settings\1\Рабочий стол\картинки для презинтациии изо\14317508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714620"/>
            <a:ext cx="9120099" cy="3857628"/>
          </a:xfrm>
          <a:prstGeom prst="rect">
            <a:avLst/>
          </a:prstGeo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Documents and Settings\1\Рабочий стол\картинки для презинтациии изо\0001-001-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" y="0"/>
            <a:ext cx="9612015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285728"/>
            <a:ext cx="7972452" cy="1000132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Comic Sans MS" pitchFamily="66" charset="0"/>
              </a:rPr>
              <a:t>  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  <a:latin typeface="Comic Sans MS" pitchFamily="66" charset="0"/>
              </a:rPr>
              <a:t>проблемная ситуация</a:t>
            </a:r>
            <a:endParaRPr lang="ru-RU" dirty="0">
              <a:solidFill>
                <a:schemeClr val="bg2">
                  <a:lumMod val="50000"/>
                </a:schemeClr>
              </a:solidFill>
              <a:latin typeface="Comic Sans MS" pitchFamily="66" charset="0"/>
            </a:endParaRPr>
          </a:p>
        </p:txBody>
      </p:sp>
      <p:pic>
        <p:nvPicPr>
          <p:cNvPr id="5" name="фильм.mpg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1714480" y="1500174"/>
            <a:ext cx="6000792" cy="4733056"/>
          </a:xfrm>
          <a:prstGeom prst="rect">
            <a:avLst/>
          </a:prstGeom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vide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 descr="C:\Documents and Settings\1\Рабочий стол\картинки для презинтациии изо\0001-001-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612016" cy="6858000"/>
          </a:xfrm>
          <a:prstGeom prst="rect">
            <a:avLst/>
          </a:prstGeom>
          <a:noFill/>
        </p:spPr>
      </p:pic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1214414" y="2724503"/>
            <a:ext cx="7000924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90488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Что подразумевается под словосочетанием «нетрадиционное рисование»?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90488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Искусство изображать,  не основываясь на традиции.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90488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Изображать не по заведенному обычаю.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90488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Отличаясь оригинальностью.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90488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Не придерживаясь традиций.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2357422" y="1322144"/>
            <a:ext cx="5857916" cy="954107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</a:rPr>
              <a:t>- Значение рисования для всестороннего развития ребенка.</a:t>
            </a:r>
            <a:endParaRPr kumimoji="0" lang="ru-RU" sz="2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0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0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07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07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07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6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C:\Documents and Settings\1\Рабочий стол\картинки для презинтациии изо\0001-001-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612016" cy="6858000"/>
          </a:xfrm>
          <a:prstGeom prst="rect">
            <a:avLst/>
          </a:prstGeom>
          <a:noFill/>
        </p:spPr>
      </p:pic>
      <p:sp>
        <p:nvSpPr>
          <p:cNvPr id="5123" name="Rectangle 3"/>
          <p:cNvSpPr>
            <a:spLocks noChangeArrowheads="1"/>
          </p:cNvSpPr>
          <p:nvPr/>
        </p:nvSpPr>
        <p:spPr bwMode="auto">
          <a:xfrm>
            <a:off x="714348" y="1346179"/>
            <a:ext cx="7715304" cy="4154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Нетрадиционные изобразительные техники - это эффективное средство изображения, включающее новые художественно-выразительные приемы создания художественного образа, композиции и колорита, позволяющие обеспечить наибольшую выразительность образа в творческой работе, чтобы у детей не создавалось шаблона. Нетрадиционное рисование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это искусство изображать, не основываясь на традиции. Рисование нетрадиционными способами, увлекательная, завораживающая деятельность, которая удивляет и восхищает детей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ahoma" pitchFamily="34" charset="0"/>
                <a:ea typeface="Calibri" pitchFamily="34" charset="0"/>
                <a:cs typeface="Tahoma" pitchFamily="34" charset="0"/>
              </a:rPr>
              <a:t>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7650" name="Picture 2" descr="C:\Documents and Settings\1\Рабочий стол\картинки для презинтациии изо\0001-001-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612015" cy="6858000"/>
          </a:xfrm>
          <a:prstGeom prst="rect">
            <a:avLst/>
          </a:prstGeom>
          <a:noFill/>
        </p:spPr>
      </p:pic>
      <p:sp>
        <p:nvSpPr>
          <p:cNvPr id="27651" name="Rectangle 3"/>
          <p:cNvSpPr>
            <a:spLocks noChangeArrowheads="1"/>
          </p:cNvSpPr>
          <p:nvPr/>
        </p:nvSpPr>
        <p:spPr bwMode="auto">
          <a:xfrm>
            <a:off x="785786" y="1008862"/>
            <a:ext cx="8001056" cy="5355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ahoma" pitchFamily="34" charset="0"/>
                <a:ea typeface="Calibri" pitchFamily="34" charset="0"/>
                <a:cs typeface="Tahoma" pitchFamily="34" charset="0"/>
              </a:rPr>
              <a:t>Изобразительная деятельность с применением нетрадиционных материалов и техник способствуют развитию у ребенка: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ahoma" pitchFamily="34" charset="0"/>
                <a:ea typeface="Calibri" pitchFamily="34" charset="0"/>
                <a:cs typeface="Tahoma" pitchFamily="34" charset="0"/>
              </a:rPr>
              <a:t>- Мелкой моторики,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ahoma" pitchFamily="34" charset="0"/>
                <a:ea typeface="Calibri" pitchFamily="34" charset="0"/>
                <a:cs typeface="Tahoma" pitchFamily="34" charset="0"/>
              </a:rPr>
              <a:t>цветоразличия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ahoma" pitchFamily="34" charset="0"/>
                <a:ea typeface="Calibri" pitchFamily="34" charset="0"/>
                <a:cs typeface="Tahoma" pitchFamily="34" charset="0"/>
              </a:rPr>
              <a:t>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ahoma" pitchFamily="34" charset="0"/>
                <a:ea typeface="Calibri" pitchFamily="34" charset="0"/>
                <a:cs typeface="Tahoma" pitchFamily="34" charset="0"/>
              </a:rPr>
              <a:t>Пространственной ориентировки на листе бумаги, глазомера и зрительного восприятия, наблюдательности, эстетического восприятия. - Обогащению знаний и представлений детей о предметах и их</a:t>
            </a:r>
            <a:r>
              <a:rPr kumimoji="0" lang="ru-RU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Tahoma" pitchFamily="34" charset="0"/>
                <a:ea typeface="Calibri" pitchFamily="34" charset="0"/>
                <a:cs typeface="Tahoma" pitchFamily="34" charset="0"/>
              </a:rPr>
              <a:t> 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ahoma" pitchFamily="34" charset="0"/>
                <a:ea typeface="Calibri" pitchFamily="34" charset="0"/>
                <a:cs typeface="Tahoma" pitchFamily="34" charset="0"/>
              </a:rPr>
              <a:t>Формируются навыки контроля и самоконтроля, внимания и усидчивости.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lang="ru-RU" dirty="0" smtClean="0">
                <a:solidFill>
                  <a:srgbClr val="000000"/>
                </a:solidFill>
                <a:latin typeface="Tahoma" pitchFamily="34" charset="0"/>
                <a:ea typeface="Calibri" pitchFamily="34" charset="0"/>
                <a:cs typeface="Tahoma" pitchFamily="34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ahoma" pitchFamily="34" charset="0"/>
                <a:ea typeface="Calibri" pitchFamily="34" charset="0"/>
                <a:cs typeface="Tahoma" pitchFamily="34" charset="0"/>
              </a:rPr>
              <a:t>Стимулируют положительную мотивацию у ребенка, вызывает радостное настроение, снимает страх перед процессом рисования.   - 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lang="ru-RU" dirty="0" smtClean="0">
                <a:solidFill>
                  <a:srgbClr val="000000"/>
                </a:solidFill>
                <a:latin typeface="Tahoma" pitchFamily="34" charset="0"/>
                <a:ea typeface="Calibri" pitchFamily="34" charset="0"/>
                <a:cs typeface="Tahoma" pitchFamily="34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ahoma" pitchFamily="34" charset="0"/>
                <a:ea typeface="Calibri" pitchFamily="34" charset="0"/>
                <a:cs typeface="Tahoma" pitchFamily="34" charset="0"/>
              </a:rPr>
              <a:t>Дает возможность экспериментировать. Не утомляют дошкольников, повышает работоспособность.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lang="ru-RU" dirty="0" smtClean="0">
                <a:solidFill>
                  <a:srgbClr val="000000"/>
                </a:solidFill>
                <a:latin typeface="Tahoma" pitchFamily="34" charset="0"/>
                <a:ea typeface="Calibri" pitchFamily="34" charset="0"/>
                <a:cs typeface="Tahoma" pitchFamily="34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ahoma" pitchFamily="34" charset="0"/>
                <a:ea typeface="Calibri" pitchFamily="34" charset="0"/>
                <a:cs typeface="Tahoma" pitchFamily="34" charset="0"/>
              </a:rPr>
              <a:t>Развивают нестандартность мышления,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ahoma" pitchFamily="34" charset="0"/>
                <a:ea typeface="Calibri" pitchFamily="34" charset="0"/>
                <a:cs typeface="Tahoma" pitchFamily="34" charset="0"/>
              </a:rPr>
              <a:t>раскрепощенность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ahoma" pitchFamily="34" charset="0"/>
                <a:ea typeface="Calibri" pitchFamily="34" charset="0"/>
                <a:cs typeface="Tahoma" pitchFamily="34" charset="0"/>
              </a:rPr>
              <a:t>, индивидуальность 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Helvetica"/>
                <a:ea typeface="Calibri" pitchFamily="34" charset="0"/>
                <a:cs typeface="Times New Roman" pitchFamily="18" charset="0"/>
              </a:rPr>
              <a:t>эффективные средства изображения,</a:t>
            </a:r>
            <a:r>
              <a:rPr kumimoji="0" lang="ru-RU" b="1" i="0" u="none" strike="noStrike" cap="none" normalizeH="0" dirty="0" smtClean="0">
                <a:ln>
                  <a:noFill/>
                </a:ln>
                <a:solidFill>
                  <a:srgbClr val="333333"/>
                </a:solidFill>
                <a:effectLst/>
                <a:latin typeface="Helvetica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Helvetica"/>
                <a:ea typeface="Calibri" pitchFamily="34" charset="0"/>
                <a:cs typeface="Times New Roman" pitchFamily="18" charset="0"/>
              </a:rPr>
              <a:t>включающие новые художественно - выразительные приемы создания художественного образа, композиции и колорита, позволяющие обеспечить наибольшую выразительность образа в творческой работе, чтобы у детей не создавалось шаблона.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Documents and Settings\1\Рабочий стол\картинки для презинтациии изо\0001-001-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612016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857224" y="1285860"/>
            <a:ext cx="7786742" cy="51398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179388" algn="ctr" fontAlgn="base">
              <a:spcBef>
                <a:spcPct val="0"/>
              </a:spcBef>
              <a:spcAft>
                <a:spcPct val="0"/>
              </a:spcAft>
              <a:tabLst>
                <a:tab pos="-90488" algn="l"/>
              </a:tabLst>
            </a:pPr>
            <a:r>
              <a:rPr lang="ru-RU" sz="2000" b="1" dirty="0" smtClean="0">
                <a:solidFill>
                  <a:schemeClr val="bg2">
                    <a:lumMod val="50000"/>
                  </a:schemeClr>
                </a:solidFill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Проведение занятий с использованием нетрадиционных техник рисования:</a:t>
            </a:r>
            <a:endParaRPr lang="ru-RU" sz="2000" dirty="0" smtClean="0">
              <a:solidFill>
                <a:schemeClr val="bg2">
                  <a:lumMod val="50000"/>
                </a:schemeClr>
              </a:solidFill>
              <a:latin typeface="Comic Sans MS" pitchFamily="66" charset="0"/>
            </a:endParaRPr>
          </a:p>
          <a:p>
            <a:pPr lvl="0" indent="179388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-90488" algn="l"/>
              </a:tabLst>
            </a:pPr>
            <a:r>
              <a:rPr lang="ru-RU" dirty="0" smtClean="0">
                <a:solidFill>
                  <a:srgbClr val="000000"/>
                </a:solidFill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Способствует снятию детских страхов;</a:t>
            </a:r>
            <a:endParaRPr lang="ru-RU" dirty="0" smtClean="0">
              <a:latin typeface="Comic Sans MS" pitchFamily="66" charset="0"/>
            </a:endParaRPr>
          </a:p>
          <a:p>
            <a:pPr lvl="0" indent="179388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-90488" algn="l"/>
              </a:tabLst>
            </a:pPr>
            <a:r>
              <a:rPr lang="ru-RU" dirty="0" smtClean="0">
                <a:solidFill>
                  <a:srgbClr val="000000"/>
                </a:solidFill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Развивает уверенность в своих силах;</a:t>
            </a:r>
            <a:endParaRPr lang="ru-RU" dirty="0" smtClean="0">
              <a:latin typeface="Comic Sans MS" pitchFamily="66" charset="0"/>
            </a:endParaRPr>
          </a:p>
          <a:p>
            <a:pPr lvl="0" indent="179388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-90488" algn="l"/>
              </a:tabLst>
            </a:pPr>
            <a:r>
              <a:rPr lang="ru-RU" dirty="0" smtClean="0">
                <a:solidFill>
                  <a:srgbClr val="000000"/>
                </a:solidFill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Развивает пространственное мышление;</a:t>
            </a:r>
            <a:endParaRPr lang="ru-RU" dirty="0" smtClean="0">
              <a:latin typeface="Comic Sans MS" pitchFamily="66" charset="0"/>
            </a:endParaRPr>
          </a:p>
          <a:p>
            <a:pPr lvl="0" indent="179388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-90488" algn="l"/>
              </a:tabLst>
            </a:pPr>
            <a:r>
              <a:rPr lang="ru-RU" dirty="0" smtClean="0">
                <a:solidFill>
                  <a:srgbClr val="000000"/>
                </a:solidFill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Учит детей свободно выражать свой замысел;</a:t>
            </a:r>
            <a:endParaRPr lang="ru-RU" dirty="0" smtClean="0">
              <a:latin typeface="Comic Sans MS" pitchFamily="66" charset="0"/>
            </a:endParaRPr>
          </a:p>
          <a:p>
            <a:pPr lvl="0" indent="179388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-90488" algn="l"/>
              </a:tabLst>
            </a:pPr>
            <a:r>
              <a:rPr lang="ru-RU" dirty="0" smtClean="0">
                <a:solidFill>
                  <a:srgbClr val="000000"/>
                </a:solidFill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Побуждает детей к творческим поискам и решениям;</a:t>
            </a:r>
            <a:endParaRPr lang="ru-RU" dirty="0" smtClean="0">
              <a:latin typeface="Comic Sans MS" pitchFamily="66" charset="0"/>
            </a:endParaRPr>
          </a:p>
          <a:p>
            <a:pPr lvl="0" indent="179388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-90488" algn="l"/>
              </a:tabLst>
            </a:pPr>
            <a:r>
              <a:rPr lang="ru-RU" dirty="0" smtClean="0">
                <a:solidFill>
                  <a:srgbClr val="000000"/>
                </a:solidFill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Учит детей работать с разнообразным материалом;</a:t>
            </a:r>
            <a:endParaRPr lang="ru-RU" dirty="0" smtClean="0">
              <a:latin typeface="Comic Sans MS" pitchFamily="66" charset="0"/>
            </a:endParaRPr>
          </a:p>
          <a:p>
            <a:pPr lvl="0" indent="179388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-90488" algn="l"/>
              </a:tabLst>
            </a:pPr>
            <a:r>
              <a:rPr lang="ru-RU" dirty="0" smtClean="0">
                <a:solidFill>
                  <a:srgbClr val="000000"/>
                </a:solidFill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Развивает чувство композиции, ритма,  колорита,  </a:t>
            </a:r>
            <a:r>
              <a:rPr lang="ru-RU" dirty="0" err="1" smtClean="0">
                <a:solidFill>
                  <a:srgbClr val="000000"/>
                </a:solidFill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цвето</a:t>
            </a:r>
            <a:r>
              <a:rPr lang="ru-RU" dirty="0" smtClean="0">
                <a:solidFill>
                  <a:srgbClr val="000000"/>
                </a:solidFill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-           восприятия;   чувство фактурности и объёмности;</a:t>
            </a:r>
            <a:endParaRPr lang="ru-RU" dirty="0" smtClean="0">
              <a:latin typeface="Comic Sans MS" pitchFamily="66" charset="0"/>
            </a:endParaRPr>
          </a:p>
          <a:p>
            <a:pPr lvl="0" indent="179388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-90488" algn="l"/>
              </a:tabLst>
            </a:pPr>
            <a:r>
              <a:rPr lang="ru-RU" dirty="0" smtClean="0">
                <a:solidFill>
                  <a:srgbClr val="000000"/>
                </a:solidFill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Развивает мелкую моторику рук;</a:t>
            </a:r>
            <a:endParaRPr lang="ru-RU" dirty="0" smtClean="0">
              <a:latin typeface="Comic Sans MS" pitchFamily="66" charset="0"/>
            </a:endParaRPr>
          </a:p>
          <a:p>
            <a:pPr lvl="0" indent="179388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-90488" algn="l"/>
              </a:tabLst>
            </a:pPr>
            <a:r>
              <a:rPr lang="ru-RU" dirty="0" smtClean="0">
                <a:solidFill>
                  <a:srgbClr val="000000"/>
                </a:solidFill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Развивает творческие способности, воображение и  полёт фантазии.</a:t>
            </a:r>
            <a:endParaRPr lang="ru-RU" dirty="0" smtClean="0">
              <a:latin typeface="Comic Sans MS" pitchFamily="66" charset="0"/>
            </a:endParaRPr>
          </a:p>
          <a:p>
            <a:pPr lvl="0" indent="179388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-90488" algn="l"/>
              </a:tabLst>
            </a:pPr>
            <a:r>
              <a:rPr lang="ru-RU" dirty="0" smtClean="0">
                <a:solidFill>
                  <a:srgbClr val="000000"/>
                </a:solidFill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Во время работы дети получают эстетическое удовольствие.</a:t>
            </a:r>
            <a:endParaRPr lang="ru-RU" dirty="0" smtClean="0">
              <a:latin typeface="Comic Sans MS" pitchFamily="66" charset="0"/>
            </a:endParaRPr>
          </a:p>
          <a:p>
            <a:pPr lvl="0" indent="179388" eaLnBrk="0" fontAlgn="base" hangingPunct="0">
              <a:spcBef>
                <a:spcPct val="0"/>
              </a:spcBef>
              <a:spcAft>
                <a:spcPct val="0"/>
              </a:spcAft>
              <a:tabLst>
                <a:tab pos="-90488" algn="l"/>
              </a:tabLst>
            </a:pPr>
            <a:r>
              <a:rPr lang="ru-RU" dirty="0" smtClean="0">
                <a:solidFill>
                  <a:srgbClr val="000000"/>
                </a:solidFill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Успех обучения нетрадиционным техникам во многом зависит от того, какие методы и приемы использует педагог, чтобы донести до детей определенное содержание, сформировать у них знания, умения, навыки.</a:t>
            </a:r>
            <a:endParaRPr lang="ru-RU" dirty="0" smtClean="0">
              <a:latin typeface="Comic Sans MS" pitchFamily="66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 descr="C:\Documents and Settings\1\Рабочий стол\картинки для презинтациии изо\0001-001-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612016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D:\Мои документы\картинки осень\i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2910" y="1928802"/>
            <a:ext cx="8501090" cy="4588657"/>
          </a:xfrm>
          <a:prstGeom prst="rect">
            <a:avLst/>
          </a:prstGeom>
          <a:noFill/>
        </p:spPr>
      </p:pic>
      <p:sp>
        <p:nvSpPr>
          <p:cNvPr id="13313" name="Rectangle 1"/>
          <p:cNvSpPr>
            <a:spLocks noChangeArrowheads="1"/>
          </p:cNvSpPr>
          <p:nvPr/>
        </p:nvSpPr>
        <p:spPr bwMode="auto">
          <a:xfrm>
            <a:off x="285720" y="401164"/>
            <a:ext cx="8429684" cy="138499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</a:rPr>
              <a:t>Знакомство с нетрадиционными техниками           рисования для детей младшего дошкольного возраста.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pic>
        <p:nvPicPr>
          <p:cNvPr id="6" name="паровозик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7877196" y="1500174"/>
            <a:ext cx="785818" cy="785818"/>
          </a:xfrm>
          <a:prstGeom prst="rect">
            <a:avLst/>
          </a:prstGeom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227965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Documents and Settings\1\Рабочий стол\картинки для презинтациии изо\700px-Finpan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872512" cy="6858000"/>
          </a:xfrm>
          <a:prstGeom prst="rect">
            <a:avLst/>
          </a:prstGeom>
          <a:noFill/>
        </p:spPr>
      </p:pic>
      <p:pic>
        <p:nvPicPr>
          <p:cNvPr id="12289" name="Picture 1" descr="C:\Documents and Settings\1\Рабочий стол\картинки для презинтациии изо\0001-001-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-1"/>
            <a:ext cx="9858412" cy="7033799"/>
          </a:xfrm>
          <a:prstGeom prst="rect">
            <a:avLst/>
          </a:prstGeom>
          <a:noFill/>
        </p:spPr>
      </p:pic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2357422" y="1488138"/>
            <a:ext cx="6357982" cy="47397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Comic Sans MS" pitchFamily="66" charset="0"/>
                <a:ea typeface="Times New Roman" pitchFamily="18" charset="0"/>
              </a:rPr>
              <a:t>- Рисование пальчиками.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Comic Sans MS" pitchFamily="66" charset="0"/>
                <a:ea typeface="Times New Roman" pitchFamily="18" charset="0"/>
              </a:rPr>
              <a:t>- Рисование ладошкой.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3200" dirty="0" smtClean="0">
                <a:solidFill>
                  <a:srgbClr val="333333"/>
                </a:solidFill>
                <a:latin typeface="Comic Sans MS" pitchFamily="66" charset="0"/>
              </a:rPr>
              <a:t>- Рисование солью.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Comic Sans MS" pitchFamily="66" charset="0"/>
              </a:rPr>
              <a:t>- Оттиски мятой бумаги.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3200" dirty="0" smtClean="0">
                <a:solidFill>
                  <a:srgbClr val="333333"/>
                </a:solidFill>
                <a:latin typeface="Comic Sans MS" pitchFamily="66" charset="0"/>
              </a:rPr>
              <a:t>- Тычок жесткой полусухой кистью.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3200" dirty="0" smtClean="0">
                <a:solidFill>
                  <a:srgbClr val="333333"/>
                </a:solidFill>
                <a:latin typeface="Comic Sans MS" pitchFamily="66" charset="0"/>
              </a:rPr>
              <a:t>- Кляксография с трубочкой.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3200" dirty="0" smtClean="0">
                <a:solidFill>
                  <a:srgbClr val="333333"/>
                </a:solidFill>
                <a:latin typeface="Comic Sans MS" pitchFamily="66" charset="0"/>
              </a:rPr>
              <a:t>- Рисование листьями.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solidFill>
                <a:srgbClr val="333333"/>
              </a:solidFill>
              <a:latin typeface="Comic Sans MS" pitchFamily="66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i="0" u="none" strike="noStrike" cap="none" normalizeH="0" baseline="0" dirty="0" smtClean="0">
              <a:ln>
                <a:noFill/>
              </a:ln>
              <a:solidFill>
                <a:srgbClr val="333333"/>
              </a:solidFill>
              <a:effectLst/>
              <a:latin typeface="Comic Sans MS" pitchFamily="66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8" name="когда родители рисуют солнышко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7858148" y="357166"/>
            <a:ext cx="938218" cy="938218"/>
          </a:xfrm>
          <a:prstGeom prst="rect">
            <a:avLst/>
          </a:prstGeom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31948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220</TotalTime>
  <Words>394</Words>
  <Application>Microsoft Office PowerPoint</Application>
  <PresentationFormat>Экран (4:3)</PresentationFormat>
  <Paragraphs>59</Paragraphs>
  <Slides>16</Slides>
  <Notes>0</Notes>
  <HiddenSlides>0</HiddenSlides>
  <MMClips>12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Поток</vt:lpstr>
      <vt:lpstr>Презентация PowerPoint</vt:lpstr>
      <vt:lpstr>Презентация PowerPoint</vt:lpstr>
      <vt:lpstr>  проблемная ситуация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      Творческая минутка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               Благодарим Вас за сотрудничество!  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Детский сад №5</cp:lastModifiedBy>
  <cp:revision>37</cp:revision>
  <dcterms:modified xsi:type="dcterms:W3CDTF">2017-04-26T10:52:17Z</dcterms:modified>
</cp:coreProperties>
</file>