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80" r:id="rId4"/>
    <p:sldId id="281" r:id="rId5"/>
    <p:sldId id="274" r:id="rId6"/>
    <p:sldId id="275" r:id="rId7"/>
    <p:sldId id="277" r:id="rId8"/>
    <p:sldId id="279" r:id="rId9"/>
    <p:sldId id="276" r:id="rId10"/>
    <p:sldId id="287" r:id="rId11"/>
    <p:sldId id="286" r:id="rId12"/>
    <p:sldId id="282" r:id="rId13"/>
    <p:sldId id="285" r:id="rId14"/>
    <p:sldId id="294" r:id="rId15"/>
    <p:sldId id="293" r:id="rId16"/>
    <p:sldId id="292" r:id="rId17"/>
    <p:sldId id="290" r:id="rId18"/>
    <p:sldId id="291" r:id="rId19"/>
    <p:sldId id="306" r:id="rId20"/>
    <p:sldId id="304" r:id="rId21"/>
    <p:sldId id="303" r:id="rId22"/>
    <p:sldId id="307" r:id="rId23"/>
    <p:sldId id="31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05D16-E261-4CD5-A463-DF957970343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7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4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21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7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2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5" Type="http://schemas.openxmlformats.org/officeDocument/2006/relationships/slide" Target="slide12.xml"/><Relationship Id="rId4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764704"/>
            <a:ext cx="5904656" cy="151216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Путешествие по Школьной стране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2780928"/>
            <a:ext cx="4680520" cy="79208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Урок Знаний в 4 классе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4869160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Times New Roman" pitchFamily="18" charset="0"/>
              </a:rPr>
              <a:t>Учитель начальных классов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kern="0" dirty="0" err="1" smtClean="0">
                <a:solidFill>
                  <a:sysClr val="windowText" lastClr="000000"/>
                </a:solidFill>
                <a:cs typeface="Times New Roman" pitchFamily="18" charset="0"/>
              </a:rPr>
              <a:t>Виллер</a:t>
            </a:r>
            <a:r>
              <a:rPr lang="ru-RU" sz="1600" b="1" kern="0" dirty="0" smtClean="0">
                <a:solidFill>
                  <a:sysClr val="windowText" lastClr="000000"/>
                </a:solidFill>
                <a:cs typeface="Times New Roman" pitchFamily="18" charset="0"/>
              </a:rPr>
              <a:t> Наталья Сергеевна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2210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098918" y="260648"/>
            <a:ext cx="5328591" cy="8640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/>
                <a:solidFill>
                  <a:srgbClr val="CCFFCC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2060"/>
                </a:solidFill>
              </a:rPr>
              <a:t>Правописание ЦЫ и ЦИ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8918" y="2164833"/>
            <a:ext cx="18864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СТАНЦ . Я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745555" y="2164833"/>
            <a:ext cx="452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9363" y="3194881"/>
            <a:ext cx="22333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Ц . ПЛЁНОК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15085" y="3194881"/>
            <a:ext cx="511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Ы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65945" y="4236271"/>
            <a:ext cx="1197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Ц . РК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538643" y="4245794"/>
            <a:ext cx="452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23160" y="5270489"/>
            <a:ext cx="21747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МОЛОДЦ . 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160749" y="5270488"/>
            <a:ext cx="511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Ы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27713" y="2164833"/>
            <a:ext cx="14029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Ц . ГАН</a:t>
            </a:r>
            <a:endParaRPr lang="ru-RU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289399" y="2141595"/>
            <a:ext cx="511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Ы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22488" y="3194880"/>
            <a:ext cx="20349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ПОЛИЦ . Я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586501" y="3178066"/>
            <a:ext cx="452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81458" y="4245794"/>
            <a:ext cx="14382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ПТИЦ 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444431" y="4245794"/>
            <a:ext cx="511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Ы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9" name="Развернутая стрелка 18">
            <a:hlinkClick r:id="rId3" action="ppaction://hlinksldjump"/>
          </p:cNvPr>
          <p:cNvSpPr/>
          <p:nvPr/>
        </p:nvSpPr>
        <p:spPr>
          <a:xfrm>
            <a:off x="8108912" y="5922491"/>
            <a:ext cx="504056" cy="467213"/>
          </a:xfrm>
          <a:prstGeom prst="utur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42754" y="5270487"/>
            <a:ext cx="20810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Ц . НИЯ </a:t>
            </a:r>
            <a:endParaRPr lang="ru-RU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348710" y="5270489"/>
            <a:ext cx="452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И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53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2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472238" y="404664"/>
            <a:ext cx="3456384" cy="8640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/>
                <a:solidFill>
                  <a:srgbClr val="CCFFCC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2060"/>
                </a:solidFill>
              </a:rPr>
              <a:t>Антонимы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14710" y="1700808"/>
            <a:ext cx="21599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ГОРЯЧИЙ - 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314710" y="2636912"/>
            <a:ext cx="23150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ВЫСОКИЙ - 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41797" y="3573016"/>
            <a:ext cx="2184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ВЕСЁЛЫЙ - 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50975" y="4437112"/>
            <a:ext cx="23982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ГЛУБОКИЙ - 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361347" y="5445223"/>
            <a:ext cx="23936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ШИРОКИЙ - 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111376" y="1700808"/>
            <a:ext cx="23202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ХОЛОДНЫЙ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139952" y="2636911"/>
            <a:ext cx="16754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НИЗКИЙ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139952" y="3573016"/>
            <a:ext cx="20678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ГРУСТНЫЙ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91949" y="4437111"/>
            <a:ext cx="17638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МЕЛКИЙ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302615" y="5457188"/>
            <a:ext cx="1372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УЗКИЙ</a:t>
            </a:r>
            <a:endParaRPr lang="ru-RU" sz="3200" b="1" dirty="0"/>
          </a:p>
        </p:txBody>
      </p:sp>
      <p:sp>
        <p:nvSpPr>
          <p:cNvPr id="14" name="Развернутая стрелка 13">
            <a:hlinkClick r:id="rId3" action="ppaction://hlinksldjump"/>
          </p:cNvPr>
          <p:cNvSpPr/>
          <p:nvPr/>
        </p:nvSpPr>
        <p:spPr>
          <a:xfrm>
            <a:off x="8108912" y="5922491"/>
            <a:ext cx="504056" cy="467213"/>
          </a:xfrm>
          <a:prstGeom prst="utur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45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Математика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528474" y="3861048"/>
            <a:ext cx="3229110" cy="1020954"/>
          </a:xfrm>
          <a:prstGeom prst="round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hlinkClick r:id="rId3" action="ppaction://hlinksldjump"/>
              </a:rPr>
              <a:t>ПЛОЩАДЬ И ПЕРИМЕТР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1875681"/>
            <a:ext cx="3744416" cy="1368152"/>
          </a:xfrm>
          <a:prstGeom prst="round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hlinkClick r:id="rId4" action="ppaction://hlinksldjump"/>
              </a:rPr>
              <a:t>ТАБЛИЦА УМНОЖЕНИЯ И ДЕЛЕНИЯ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3568" y="3861048"/>
            <a:ext cx="3240360" cy="1042578"/>
          </a:xfrm>
          <a:prstGeom prst="round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hlinkClick r:id="rId5" action="ppaction://hlinksldjump"/>
              </a:rPr>
              <a:t>СРАВНЕНИЕ ВЫРАЖЕНИЙ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28474" y="2022270"/>
            <a:ext cx="3744416" cy="1074973"/>
          </a:xfrm>
          <a:prstGeom prst="round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hlinkClick r:id="rId6" action="ppaction://hlinksldjump"/>
              </a:rPr>
              <a:t>ГЕОМЕТРИЧЕСКАЯ ФИГУРА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05808" y="5949280"/>
            <a:ext cx="1645332" cy="457200"/>
          </a:xfrm>
          <a:prstGeom prst="rect">
            <a:avLst/>
          </a:prstGeom>
          <a:solidFill>
            <a:schemeClr val="accent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hlinkClick r:id="rId7" action="ppaction://hlinksldjump"/>
              </a:rPr>
              <a:t>ПЛАН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990224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187624" y="332656"/>
            <a:ext cx="6408712" cy="8640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/>
                <a:solidFill>
                  <a:srgbClr val="CCFFCC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2060"/>
                </a:solidFill>
              </a:rPr>
              <a:t>Таблица умножения и деления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Развернутая стрелка 2">
            <a:hlinkClick r:id="rId3" action="ppaction://hlinksldjump"/>
          </p:cNvPr>
          <p:cNvSpPr/>
          <p:nvPr/>
        </p:nvSpPr>
        <p:spPr>
          <a:xfrm>
            <a:off x="8108912" y="5922491"/>
            <a:ext cx="504056" cy="467213"/>
          </a:xfrm>
          <a:prstGeom prst="utur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988840"/>
            <a:ext cx="16722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6 × 7 = 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1988840"/>
            <a:ext cx="8114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42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1559" y="2924944"/>
            <a:ext cx="18020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72 : 8 = 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01932" y="2924942"/>
            <a:ext cx="5549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9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76480" y="4005064"/>
            <a:ext cx="16898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9</a:t>
            </a:r>
            <a:r>
              <a:rPr lang="ru-RU" sz="3200" b="1" dirty="0" smtClean="0"/>
              <a:t> × 5 = 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13037" y="4005063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45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63959" y="5085184"/>
            <a:ext cx="1779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56 : 7 = 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254458" y="5085183"/>
            <a:ext cx="5661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8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347864" y="1988840"/>
            <a:ext cx="1710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9</a:t>
            </a:r>
            <a:r>
              <a:rPr lang="ru-RU" sz="3200" b="1" dirty="0" smtClean="0"/>
              <a:t> × 6 = </a:t>
            </a:r>
            <a:endParaRPr lang="ru-RU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788024" y="1988840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54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347864" y="2924940"/>
            <a:ext cx="18293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63 : 9 = 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860032" y="2924939"/>
            <a:ext cx="5164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7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347864" y="4005062"/>
            <a:ext cx="17011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8 × 5 = </a:t>
            </a:r>
            <a:endParaRPr lang="ru-RU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777101" y="4005061"/>
            <a:ext cx="8435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40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372710" y="5097293"/>
            <a:ext cx="18614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48 : 8 = </a:t>
            </a:r>
            <a:endParaRPr lang="ru-RU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940607" y="5085184"/>
            <a:ext cx="5549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6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012160" y="1988839"/>
            <a:ext cx="16514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7 × 5 = </a:t>
            </a:r>
            <a:endParaRPr lang="ru-RU" sz="3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452320" y="1988838"/>
            <a:ext cx="790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35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012160" y="2925709"/>
            <a:ext cx="18517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30 : 6 = </a:t>
            </a:r>
            <a:endParaRPr lang="ru-RU" sz="32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649216" y="2925709"/>
            <a:ext cx="5341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5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045811" y="4005060"/>
            <a:ext cx="1710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9</a:t>
            </a:r>
            <a:r>
              <a:rPr lang="ru-RU" sz="3200" b="1" dirty="0" smtClean="0"/>
              <a:t> × 4 = </a:t>
            </a:r>
            <a:endParaRPr lang="ru-RU" sz="3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520975" y="4005059"/>
            <a:ext cx="8114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36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135781" y="5085182"/>
            <a:ext cx="18309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3</a:t>
            </a:r>
            <a:r>
              <a:rPr lang="ru-RU" sz="3200" b="1" dirty="0" smtClean="0"/>
              <a:t>2 : 8 = </a:t>
            </a:r>
            <a:endParaRPr lang="ru-RU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7722121" y="5085181"/>
            <a:ext cx="5549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4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22761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2" grpId="0"/>
      <p:bldP spid="14" grpId="0"/>
      <p:bldP spid="16" grpId="0"/>
      <p:bldP spid="18" grpId="0"/>
      <p:bldP spid="20" grpId="0"/>
      <p:bldP spid="22" grpId="0"/>
      <p:bldP spid="24" grpId="0"/>
      <p:bldP spid="26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27584" y="399753"/>
            <a:ext cx="7272807" cy="8640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/>
                <a:solidFill>
                  <a:srgbClr val="CCFFCC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2060"/>
                </a:solidFill>
              </a:rPr>
              <a:t>Сравнение выражений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Развернутая стрелка 2">
            <a:hlinkClick r:id="rId3" action="ppaction://hlinksldjump"/>
          </p:cNvPr>
          <p:cNvSpPr/>
          <p:nvPr/>
        </p:nvSpPr>
        <p:spPr>
          <a:xfrm>
            <a:off x="8108912" y="5922491"/>
            <a:ext cx="504056" cy="467213"/>
          </a:xfrm>
          <a:prstGeom prst="utur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61777" y="1986953"/>
            <a:ext cx="56044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(61 </a:t>
            </a:r>
            <a:r>
              <a:rPr lang="ru-RU" sz="3200" b="1" dirty="0"/>
              <a:t>+</a:t>
            </a:r>
            <a:r>
              <a:rPr lang="ru-RU" sz="3200" b="1" dirty="0" smtClean="0"/>
              <a:t> 7</a:t>
            </a:r>
            <a:r>
              <a:rPr lang="ru-RU" sz="3200" b="1" dirty="0"/>
              <a:t>) </a:t>
            </a:r>
            <a:r>
              <a:rPr lang="ru-RU" sz="3200" b="1" dirty="0" smtClean="0"/>
              <a:t>× </a:t>
            </a:r>
            <a:r>
              <a:rPr lang="ru-RU" sz="3200" b="1" dirty="0"/>
              <a:t>2       (61 + 7) </a:t>
            </a:r>
            <a:r>
              <a:rPr lang="ru-RU" sz="3200" b="1" dirty="0" smtClean="0"/>
              <a:t>: </a:t>
            </a:r>
            <a:r>
              <a:rPr lang="ru-RU" sz="3200" b="1" dirty="0"/>
              <a:t>2 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27383" y="1986952"/>
            <a:ext cx="4732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&gt;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14177" y="3284984"/>
            <a:ext cx="5554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7</a:t>
            </a:r>
            <a:r>
              <a:rPr lang="ru-RU" sz="3200" b="1" dirty="0" smtClean="0"/>
              <a:t>5 - 15 - </a:t>
            </a:r>
            <a:r>
              <a:rPr lang="ru-RU" sz="3200" b="1" dirty="0"/>
              <a:t>10       75 </a:t>
            </a:r>
            <a:r>
              <a:rPr lang="ru-RU" sz="3200" b="1" dirty="0" smtClean="0"/>
              <a:t>+ </a:t>
            </a:r>
            <a:r>
              <a:rPr lang="ru-RU" sz="3200" b="1" dirty="0"/>
              <a:t>15 +</a:t>
            </a:r>
            <a:r>
              <a:rPr lang="ru-RU" sz="3200" b="1" dirty="0" smtClean="0"/>
              <a:t> </a:t>
            </a:r>
            <a:r>
              <a:rPr lang="ru-RU" sz="3200" b="1" dirty="0"/>
              <a:t>10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27383" y="3284983"/>
            <a:ext cx="4732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&lt;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99529" y="4552899"/>
            <a:ext cx="58881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3</a:t>
            </a:r>
            <a:r>
              <a:rPr lang="ru-RU" sz="3200" b="1" dirty="0"/>
              <a:t>8</a:t>
            </a:r>
            <a:r>
              <a:rPr lang="ru-RU" sz="3200" b="1" dirty="0" smtClean="0"/>
              <a:t> +12 </a:t>
            </a:r>
            <a:r>
              <a:rPr lang="ru-RU" sz="3200" b="1" dirty="0"/>
              <a:t>+</a:t>
            </a:r>
            <a:r>
              <a:rPr lang="ru-RU" sz="3200" b="1" dirty="0" smtClean="0"/>
              <a:t> </a:t>
            </a:r>
            <a:r>
              <a:rPr lang="ru-RU" sz="3200" b="1" dirty="0"/>
              <a:t>40       </a:t>
            </a:r>
            <a:r>
              <a:rPr lang="ru-RU" sz="3200" b="1" dirty="0" smtClean="0"/>
              <a:t>40 </a:t>
            </a:r>
            <a:r>
              <a:rPr lang="ru-RU" sz="3200" b="1" dirty="0"/>
              <a:t>+12 + </a:t>
            </a:r>
            <a:r>
              <a:rPr lang="ru-RU" sz="3200" b="1" dirty="0" smtClean="0"/>
              <a:t>38 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65973" y="4561680"/>
            <a:ext cx="4732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242998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536" y="332656"/>
            <a:ext cx="7992887" cy="8640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/>
                <a:solidFill>
                  <a:srgbClr val="CCFFCC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2060"/>
                </a:solidFill>
              </a:rPr>
              <a:t>Геометрическая фигура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Развернутая стрелка 2">
            <a:hlinkClick r:id="rId3" action="ppaction://hlinksldjump"/>
          </p:cNvPr>
          <p:cNvSpPr/>
          <p:nvPr/>
        </p:nvSpPr>
        <p:spPr>
          <a:xfrm>
            <a:off x="8108912" y="5922491"/>
            <a:ext cx="504056" cy="467213"/>
          </a:xfrm>
          <a:prstGeom prst="utur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0" name="Picture 2" descr="http://i046.radikal.ru/0805/c8/0622c26067d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4894" y="2253592"/>
            <a:ext cx="3374083" cy="3625178"/>
          </a:xfrm>
          <a:prstGeom prst="rect">
            <a:avLst/>
          </a:prstGeom>
          <a:noFill/>
          <a:ln w="1905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13653" y="1193354"/>
            <a:ext cx="52565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Сколько всего треугольников?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83692" y="5170884"/>
            <a:ext cx="5164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6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33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71600" y="404664"/>
            <a:ext cx="7056784" cy="8640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/>
                <a:solidFill>
                  <a:srgbClr val="CCFFCC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2060"/>
                </a:solidFill>
              </a:rPr>
              <a:t>Площадь и периметр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Развернутая стрелка 2">
            <a:hlinkClick r:id="rId3" action="ppaction://hlinksldjump"/>
          </p:cNvPr>
          <p:cNvSpPr/>
          <p:nvPr/>
        </p:nvSpPr>
        <p:spPr>
          <a:xfrm>
            <a:off x="8108912" y="5922491"/>
            <a:ext cx="504056" cy="467213"/>
          </a:xfrm>
          <a:prstGeom prst="utur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028825"/>
            <a:ext cx="3343275" cy="1400175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4000708"/>
            <a:ext cx="8435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prstClr val="black"/>
                </a:solidFill>
              </a:rPr>
              <a:t>S</a:t>
            </a:r>
            <a:r>
              <a:rPr lang="ru-RU" sz="3200" b="1" dirty="0" smtClean="0">
                <a:solidFill>
                  <a:prstClr val="black"/>
                </a:solidFill>
              </a:rPr>
              <a:t> =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15896" y="4929334"/>
            <a:ext cx="8659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prstClr val="black"/>
                </a:solidFill>
              </a:rPr>
              <a:t>P</a:t>
            </a:r>
            <a:r>
              <a:rPr lang="ru-RU" sz="3200" b="1" dirty="0" smtClean="0">
                <a:solidFill>
                  <a:prstClr val="black"/>
                </a:solidFill>
              </a:rPr>
              <a:t> =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4000707"/>
            <a:ext cx="33329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 smtClean="0">
                <a:solidFill>
                  <a:prstClr val="black"/>
                </a:solidFill>
              </a:rPr>
              <a:t>7 × 3 = 21 (см</a:t>
            </a:r>
            <a:r>
              <a:rPr lang="ru-RU" sz="3200" b="1" baseline="30000" dirty="0" smtClean="0">
                <a:latin typeface="Calibri"/>
                <a:cs typeface="Times New Roman"/>
              </a:rPr>
              <a:t>2</a:t>
            </a:r>
            <a:r>
              <a:rPr lang="ru-RU" dirty="0" smtClean="0"/>
              <a:t> </a:t>
            </a:r>
            <a:r>
              <a:rPr lang="ru-RU" sz="3200" b="1" dirty="0">
                <a:solidFill>
                  <a:prstClr val="black"/>
                </a:solidFill>
              </a:rPr>
              <a:t>)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32112" y="4929333"/>
            <a:ext cx="44005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 smtClean="0">
                <a:solidFill>
                  <a:prstClr val="black"/>
                </a:solidFill>
              </a:rPr>
              <a:t>(7 + 3) </a:t>
            </a:r>
            <a:r>
              <a:rPr lang="ru-RU" sz="3200" b="1" dirty="0">
                <a:solidFill>
                  <a:prstClr val="black"/>
                </a:solidFill>
              </a:rPr>
              <a:t>× </a:t>
            </a:r>
            <a:r>
              <a:rPr lang="ru-RU" sz="3200" b="1" dirty="0" smtClean="0">
                <a:solidFill>
                  <a:prstClr val="black"/>
                </a:solidFill>
              </a:rPr>
              <a:t>2 = 20 (см</a:t>
            </a:r>
            <a:r>
              <a:rPr lang="ru-RU" dirty="0" smtClean="0"/>
              <a:t> </a:t>
            </a:r>
            <a:r>
              <a:rPr lang="ru-RU" sz="3200" b="1" dirty="0">
                <a:solidFill>
                  <a:prstClr val="black"/>
                </a:solidFill>
              </a:rPr>
              <a:t>)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33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Окружающий мир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28474" y="1700808"/>
            <a:ext cx="3943559" cy="1368152"/>
          </a:xfrm>
          <a:prstGeom prst="round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hlinkClick r:id="rId3" action="ppaction://hlinksldjump"/>
              </a:rPr>
              <a:t>ОТЛИЧИТЕЛЬНЫЕ ЧЕРТЫ ЖИВОТНЫХ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0155" y="1700808"/>
            <a:ext cx="3744415" cy="1368152"/>
          </a:xfrm>
          <a:prstGeom prst="round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hlinkClick r:id="rId4" action="ppaction://hlinksldjump"/>
              </a:rPr>
              <a:t>ЗАГАДКИ ПРО ЯВЛЕНИЯ ПРИРОДЫ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87824" y="3971633"/>
            <a:ext cx="3456384" cy="1074973"/>
          </a:xfrm>
          <a:prstGeom prst="round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hlinkClick r:id="rId5" action="ppaction://hlinksldjump"/>
              </a:rPr>
              <a:t>КТО САМЫЙ-САМЫЙ?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05808" y="5949280"/>
            <a:ext cx="1645332" cy="457200"/>
          </a:xfrm>
          <a:prstGeom prst="rect">
            <a:avLst/>
          </a:prstGeom>
          <a:solidFill>
            <a:schemeClr val="accent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hlinkClick r:id="rId6" action="ppaction://hlinksldjump"/>
              </a:rPr>
              <a:t>ПЛАН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02350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71600" y="260648"/>
            <a:ext cx="7056784" cy="8640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/>
                <a:solidFill>
                  <a:srgbClr val="CCFFCC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2060"/>
                </a:solidFill>
              </a:rPr>
              <a:t>Загадки про явления природы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Развернутая стрелка 2">
            <a:hlinkClick r:id="rId3" action="ppaction://hlinksldjump"/>
          </p:cNvPr>
          <p:cNvSpPr/>
          <p:nvPr/>
        </p:nvSpPr>
        <p:spPr>
          <a:xfrm>
            <a:off x="8108912" y="5922491"/>
            <a:ext cx="504056" cy="467213"/>
          </a:xfrm>
          <a:prstGeom prst="utur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77281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На минуту в землю врос </a:t>
            </a:r>
            <a:r>
              <a:rPr lang="ru-RU" sz="2400" b="1" dirty="0" smtClean="0"/>
              <a:t>Разноцветный </a:t>
            </a:r>
            <a:r>
              <a:rPr lang="ru-RU" sz="2400" b="1" dirty="0"/>
              <a:t>чудо-мост.</a:t>
            </a:r>
          </a:p>
          <a:p>
            <a:r>
              <a:rPr lang="ru-RU" sz="2400" b="1" dirty="0"/>
              <a:t>Чудо-мастер мастерил </a:t>
            </a:r>
            <a:r>
              <a:rPr lang="ru-RU" sz="2400" b="1" dirty="0" smtClean="0"/>
              <a:t>Мост </a:t>
            </a:r>
            <a:r>
              <a:rPr lang="ru-RU" sz="2400" b="1" dirty="0"/>
              <a:t>высокий без перил.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40152" y="3386609"/>
            <a:ext cx="15424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РАДУГА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221088"/>
            <a:ext cx="3600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Летит орлица</a:t>
            </a:r>
          </a:p>
          <a:p>
            <a:r>
              <a:rPr lang="ru-RU" sz="2400" b="1" dirty="0"/>
              <a:t>По синему небу,</a:t>
            </a:r>
          </a:p>
          <a:p>
            <a:r>
              <a:rPr lang="ru-RU" sz="2400" b="1" dirty="0"/>
              <a:t>Крылья распустила,</a:t>
            </a:r>
          </a:p>
          <a:p>
            <a:r>
              <a:rPr lang="ru-RU" sz="2400" b="1" dirty="0"/>
              <a:t>Солнце затенило.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81296" y="5790748"/>
            <a:ext cx="11095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ТУЧА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01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71600" y="260648"/>
            <a:ext cx="7056784" cy="8640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/>
                <a:solidFill>
                  <a:srgbClr val="CCFFCC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2060"/>
                </a:solidFill>
              </a:rPr>
              <a:t>Загадки про явления природы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Развернутая стрелка 2">
            <a:hlinkClick r:id="rId3" action="ppaction://hlinksldjump"/>
          </p:cNvPr>
          <p:cNvSpPr/>
          <p:nvPr/>
        </p:nvSpPr>
        <p:spPr>
          <a:xfrm>
            <a:off x="8108912" y="5922491"/>
            <a:ext cx="504056" cy="467213"/>
          </a:xfrm>
          <a:prstGeom prst="utur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3" y="1722165"/>
            <a:ext cx="498073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Гуляю в поле, летаю на воле,</a:t>
            </a:r>
          </a:p>
          <a:p>
            <a:r>
              <a:rPr lang="ru-RU" sz="2400" b="1" dirty="0"/>
              <a:t>Кручу, бурчу, знать никого не хочу.</a:t>
            </a:r>
          </a:p>
          <a:p>
            <a:r>
              <a:rPr lang="ru-RU" sz="2400" b="1" dirty="0"/>
              <a:t>Вдоль села пробегаю, сугробы наметаю.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300192" y="3548658"/>
            <a:ext cx="1285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ВЕТЕР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1476" y="425432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Летит огневая стрела, </a:t>
            </a:r>
          </a:p>
          <a:p>
            <a:r>
              <a:rPr lang="ru-RU" sz="2400" b="1" dirty="0"/>
              <a:t>Никто её не поймает: </a:t>
            </a:r>
          </a:p>
          <a:p>
            <a:r>
              <a:rPr lang="ru-RU" sz="2400" b="1" dirty="0"/>
              <a:t>Ни царь, ни царица, </a:t>
            </a:r>
          </a:p>
          <a:p>
            <a:r>
              <a:rPr lang="ru-RU" sz="2400" b="1" dirty="0"/>
              <a:t>Ни </a:t>
            </a:r>
            <a:r>
              <a:rPr lang="ru-RU" sz="2400" b="1" dirty="0" smtClean="0"/>
              <a:t>красная </a:t>
            </a:r>
            <a:r>
              <a:rPr lang="ru-RU" sz="2400" b="1" dirty="0"/>
              <a:t>девица.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59746" y="5922490"/>
            <a:ext cx="18165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МОЛНИЯ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84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07504" y="908720"/>
            <a:ext cx="8928992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Здравствуй, школа дорогая!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Здравствуй, наш любимый класс!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162308"/>
            <a:ext cx="2520280" cy="229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46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71600" y="260648"/>
            <a:ext cx="7056784" cy="8640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/>
                <a:solidFill>
                  <a:srgbClr val="CCFFCC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2060"/>
                </a:solidFill>
              </a:rPr>
              <a:t>Отличительные черты животных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Развернутая стрелка 2">
            <a:hlinkClick r:id="rId3" action="ppaction://hlinksldjump"/>
          </p:cNvPr>
          <p:cNvSpPr/>
          <p:nvPr/>
        </p:nvSpPr>
        <p:spPr>
          <a:xfrm>
            <a:off x="8108912" y="5922491"/>
            <a:ext cx="504056" cy="467213"/>
          </a:xfrm>
          <a:prstGeom prst="utur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672" y="1628800"/>
            <a:ext cx="2000250" cy="1512168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8839" y="1628800"/>
            <a:ext cx="1916025" cy="1387698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6384" y="4059809"/>
            <a:ext cx="1773312" cy="1313408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3446" y="4059808"/>
            <a:ext cx="2052497" cy="1385416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02235" y="3416657"/>
            <a:ext cx="12298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6 ЛАП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27920" y="5928039"/>
            <a:ext cx="13692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ПЕРЬЯ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33701" y="5860008"/>
            <a:ext cx="16738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ШЕРСТЬ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667312" y="3431282"/>
            <a:ext cx="15263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ЧЕШУЯ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38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5"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71600" y="260648"/>
            <a:ext cx="7056784" cy="8640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/>
                <a:solidFill>
                  <a:srgbClr val="CCFFCC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2060"/>
                </a:solidFill>
              </a:rPr>
              <a:t>Кто самый-самый?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Развернутая стрелка 2">
            <a:hlinkClick r:id="rId3" action="ppaction://hlinksldjump"/>
          </p:cNvPr>
          <p:cNvSpPr/>
          <p:nvPr/>
        </p:nvSpPr>
        <p:spPr>
          <a:xfrm>
            <a:off x="8108912" y="5922491"/>
            <a:ext cx="504056" cy="467213"/>
          </a:xfrm>
          <a:prstGeom prst="utur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4126" y="1126352"/>
            <a:ext cx="78502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Самое большое животное на воде?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59166" y="3649874"/>
            <a:ext cx="79351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Самое большое животное на суше?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08724" y="2351937"/>
            <a:ext cx="23535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СИНИЙ КИТ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24350" y="4948656"/>
            <a:ext cx="40783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АФРИКАНСКИЙ СЛОН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338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71600" y="260648"/>
            <a:ext cx="7056784" cy="8640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/>
                <a:solidFill>
                  <a:srgbClr val="CCFFCC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2060"/>
                </a:solidFill>
              </a:rPr>
              <a:t>Кто самый-самый?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Развернутая стрелка 2">
            <a:hlinkClick r:id="rId3" action="ppaction://hlinksldjump"/>
          </p:cNvPr>
          <p:cNvSpPr/>
          <p:nvPr/>
        </p:nvSpPr>
        <p:spPr>
          <a:xfrm>
            <a:off x="8108912" y="5922491"/>
            <a:ext cx="504056" cy="467213"/>
          </a:xfrm>
          <a:prstGeom prst="utur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4126" y="1126352"/>
            <a:ext cx="78502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Самая маленькая птичка в мире?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59166" y="3649874"/>
            <a:ext cx="68707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Самая </a:t>
            </a:r>
            <a:r>
              <a:rPr lang="ru-RU" sz="3200" b="1" dirty="0" smtClean="0"/>
              <a:t>большая птица </a:t>
            </a:r>
            <a:r>
              <a:rPr lang="ru-RU" sz="3200" b="1" dirty="0"/>
              <a:t>в мире?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08724" y="2351937"/>
            <a:ext cx="19527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КОЛИБРИ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4944312"/>
            <a:ext cx="15087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СТРАУС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07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15008" y="504478"/>
            <a:ext cx="8928992" cy="85496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Добро пожаловать в 4 класс!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556792"/>
            <a:ext cx="4828561" cy="331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50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27794"/>
            <a:ext cx="8229600" cy="86895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План путешествия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1259632" y="1196752"/>
            <a:ext cx="6912768" cy="4896544"/>
          </a:xfrm>
          <a:prstGeom prst="verticalScroll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hlinkClick r:id="rId3" action="ppaction://hlinksldjump"/>
              </a:rPr>
              <a:t>ЛИТЕРАТУРНОЕ ЧТЕНИЕ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 algn="ctr"/>
            <a:endParaRPr lang="ru-RU" sz="2800" b="1" dirty="0">
              <a:solidFill>
                <a:schemeClr val="tx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hlinkClick r:id="rId4" action="ppaction://hlinksldjump"/>
              </a:rPr>
              <a:t>РУССКИЙ ЯЗЫК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hlinkClick r:id="rId5" action="ppaction://hlinksldjump"/>
              </a:rPr>
              <a:t>МАТЕМАТИКА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 algn="ctr"/>
            <a:endParaRPr lang="ru-RU" sz="2800" b="1" dirty="0">
              <a:solidFill>
                <a:schemeClr val="tx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hlinkClick r:id="rId6" action="ppaction://hlinksldjump"/>
              </a:rPr>
              <a:t>ОКРУЖАЮЩИЙ МИР</a:t>
            </a:r>
            <a:endParaRPr lang="ru-RU" sz="2800" b="1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4" name="Управляющая кнопка: домой 3">
            <a:hlinkClick r:id="rId7" action="ppaction://hlinksldjump" highlightClick="1"/>
          </p:cNvPr>
          <p:cNvSpPr/>
          <p:nvPr/>
        </p:nvSpPr>
        <p:spPr>
          <a:xfrm>
            <a:off x="467544" y="5822416"/>
            <a:ext cx="521208" cy="521208"/>
          </a:xfrm>
          <a:prstGeom prst="actionButtonHome">
            <a:avLst/>
          </a:prstGeom>
          <a:solidFill>
            <a:schemeClr val="accent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34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Литературное чтение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99592" y="3623517"/>
            <a:ext cx="3244018" cy="898562"/>
          </a:xfrm>
          <a:prstGeom prst="round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hlinkClick r:id="rId3" action="ppaction://hlinksldjump"/>
              </a:rPr>
              <a:t>УКАЖИ ВИДЫ ФОЛЬКЛОРА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44008" y="2691687"/>
            <a:ext cx="3240360" cy="898562"/>
          </a:xfrm>
          <a:prstGeom prst="round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hlinkClick r:id="rId4" action="ppaction://hlinksldjump"/>
              </a:rPr>
              <a:t>УКАЖИ СКАЗКИ А.С. ПУШКИНА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3568" y="1988840"/>
            <a:ext cx="3596742" cy="1152128"/>
          </a:xfrm>
          <a:prstGeom prst="round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hlinkClick r:id="rId5" action="ppaction://hlinksldjump"/>
              </a:rPr>
              <a:t>ЧТО ЯВЛЯЕТСЯ ЭЛЕМЕНТОМ КНИГИ?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05808" y="5949280"/>
            <a:ext cx="1645332" cy="457200"/>
          </a:xfrm>
          <a:prstGeom prst="rect">
            <a:avLst/>
          </a:prstGeom>
          <a:solidFill>
            <a:schemeClr val="accent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hlinkClick r:id="rId6" action="ppaction://hlinksldjump"/>
              </a:rPr>
              <a:t>ПЛАН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914594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89645" y="188640"/>
            <a:ext cx="5781178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/>
                <a:solidFill>
                  <a:srgbClr val="CCFFCC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2060"/>
                </a:solidFill>
              </a:rPr>
              <a:t>Что является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элементом книги?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082" y="1640468"/>
            <a:ext cx="2585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БИБЛИОТЕКА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644008" y="3212976"/>
            <a:ext cx="20375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ОБЛОЖКА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75656" y="2499766"/>
            <a:ext cx="29815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ИЛЛЮСТРАЦИЯ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75656" y="4067919"/>
            <a:ext cx="34378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ТИТУЛЬНЫЙ ЛИСТ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489548" y="4941168"/>
            <a:ext cx="25344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ОГЛАВЛЕНИЕ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851298" y="5688327"/>
            <a:ext cx="3244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ЧИТАЛЬНЫЙ ЗАЛ</a:t>
            </a:r>
            <a:endParaRPr lang="ru-RU" sz="3200" b="1" dirty="0"/>
          </a:p>
        </p:txBody>
      </p:sp>
      <p:sp>
        <p:nvSpPr>
          <p:cNvPr id="10" name="Развернутая стрелка 9">
            <a:hlinkClick r:id="rId3" action="ppaction://hlinksldjump"/>
          </p:cNvPr>
          <p:cNvSpPr/>
          <p:nvPr/>
        </p:nvSpPr>
        <p:spPr>
          <a:xfrm>
            <a:off x="8108912" y="5922491"/>
            <a:ext cx="504056" cy="467213"/>
          </a:xfrm>
          <a:prstGeom prst="utur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921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/>
                <a:solidFill>
                  <a:srgbClr val="CCFFCC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2060"/>
                </a:solidFill>
              </a:rPr>
              <a:t>Укажи виды фольклора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3688" y="1556792"/>
            <a:ext cx="17257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РАССКАЗ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24128" y="1560612"/>
            <a:ext cx="13574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БАСНЯ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03648" y="4048868"/>
            <a:ext cx="17912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ПОВЕСТЬ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98421" y="2752468"/>
            <a:ext cx="24897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ПОСЛОВИЦА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12160" y="4048867"/>
            <a:ext cx="17762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ЗАГАДКА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185383" y="5370511"/>
            <a:ext cx="30448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СКОРОГОВОРКА</a:t>
            </a:r>
            <a:endParaRPr lang="ru-RU" sz="3200" b="1" dirty="0"/>
          </a:p>
        </p:txBody>
      </p:sp>
      <p:sp>
        <p:nvSpPr>
          <p:cNvPr id="10" name="Развернутая стрелка 9">
            <a:hlinkClick r:id="rId3" action="ppaction://hlinksldjump"/>
          </p:cNvPr>
          <p:cNvSpPr/>
          <p:nvPr/>
        </p:nvSpPr>
        <p:spPr>
          <a:xfrm>
            <a:off x="8108912" y="5922491"/>
            <a:ext cx="504056" cy="467213"/>
          </a:xfrm>
          <a:prstGeom prst="utur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178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12887" y="332656"/>
            <a:ext cx="6176292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/>
                <a:solidFill>
                  <a:srgbClr val="CCFFCC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2060"/>
                </a:solidFill>
              </a:rPr>
              <a:t>Укажи сказки А.С. Пушкина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8698" y="5662898"/>
            <a:ext cx="61926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Сказка </a:t>
            </a:r>
            <a:r>
              <a:rPr lang="ru-RU" sz="3200" b="1" dirty="0"/>
              <a:t>о </a:t>
            </a:r>
            <a:r>
              <a:rPr lang="ru-RU" sz="3200" b="1" dirty="0" smtClean="0"/>
              <a:t>золотом петушке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83084" y="1979761"/>
            <a:ext cx="50401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Белоснежка и семь </a:t>
            </a:r>
            <a:r>
              <a:rPr lang="ru-RU" sz="3200" b="1" dirty="0" smtClean="0"/>
              <a:t>гномов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819484" y="2852936"/>
            <a:ext cx="4167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Сказка о </a:t>
            </a:r>
            <a:r>
              <a:rPr lang="ru-RU" sz="3200" b="1" dirty="0" smtClean="0"/>
              <a:t>царе </a:t>
            </a:r>
            <a:r>
              <a:rPr lang="ru-RU" sz="3200" b="1" dirty="0" err="1" smtClean="0"/>
              <a:t>Салтане</a:t>
            </a:r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29366" y="3789040"/>
            <a:ext cx="47781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Сказка о рыбаке и </a:t>
            </a:r>
            <a:r>
              <a:rPr lang="ru-RU" sz="3200" b="1" dirty="0" smtClean="0"/>
              <a:t>рыбке</a:t>
            </a:r>
            <a:endParaRPr lang="ru-RU" sz="3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51720" y="4765583"/>
            <a:ext cx="41526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По щучьему </a:t>
            </a:r>
            <a:r>
              <a:rPr lang="ru-RU" sz="3200" b="1" dirty="0" smtClean="0"/>
              <a:t>велению</a:t>
            </a:r>
            <a:endParaRPr lang="ru-RU" sz="3200" b="1" dirty="0"/>
          </a:p>
        </p:txBody>
      </p:sp>
      <p:sp>
        <p:nvSpPr>
          <p:cNvPr id="10" name="Развернутая стрелка 9">
            <a:hlinkClick r:id="rId3" action="ppaction://hlinksldjump"/>
          </p:cNvPr>
          <p:cNvSpPr/>
          <p:nvPr/>
        </p:nvSpPr>
        <p:spPr>
          <a:xfrm>
            <a:off x="8108912" y="5922491"/>
            <a:ext cx="504056" cy="467213"/>
          </a:xfrm>
          <a:prstGeom prst="utur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14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Русский язык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16016" y="1916832"/>
            <a:ext cx="3708412" cy="1074973"/>
          </a:xfrm>
          <a:prstGeom prst="round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hlinkClick r:id="rId3" action="ppaction://hlinksldjump"/>
              </a:rPr>
              <a:t>ПРАВОПИСАНИЕ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hlinkClick r:id="rId3" action="ppaction://hlinksldjump"/>
              </a:rPr>
              <a:t>ЦЫ и ЦЫ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71414" y="1916832"/>
            <a:ext cx="3373524" cy="1074973"/>
          </a:xfrm>
          <a:prstGeom prst="round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hlinkClick r:id="rId4" action="ppaction://hlinksldjump"/>
              </a:rPr>
              <a:t>СЛОВАРНЫЕ СЛОВА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86665" y="3717032"/>
            <a:ext cx="3191358" cy="895908"/>
          </a:xfrm>
          <a:prstGeom prst="round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hlinkClick r:id="rId5" action="ppaction://hlinksldjump"/>
              </a:rPr>
              <a:t>АНТОНИМЫ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05808" y="5949280"/>
            <a:ext cx="1645332" cy="457200"/>
          </a:xfrm>
          <a:prstGeom prst="rect">
            <a:avLst/>
          </a:prstGeom>
          <a:solidFill>
            <a:schemeClr val="accent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hlinkClick r:id="rId6" action="ppaction://hlinksldjump"/>
              </a:rPr>
              <a:t>ПЛАН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67297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235933" y="332656"/>
            <a:ext cx="6288707" cy="8640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/>
                <a:solidFill>
                  <a:srgbClr val="CCFFCC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2060"/>
                </a:solidFill>
              </a:rPr>
              <a:t>Словарные слова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9120" y="1667069"/>
            <a:ext cx="1702057" cy="1080121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5522" y="1628799"/>
            <a:ext cx="1512075" cy="1008114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6509" y="1667069"/>
            <a:ext cx="1424250" cy="1008113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6303" y="4068725"/>
            <a:ext cx="1474081" cy="982721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4000461"/>
            <a:ext cx="1384860" cy="945592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000461"/>
            <a:ext cx="1654809" cy="1050985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045099" y="3070090"/>
            <a:ext cx="1923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М</a:t>
            </a:r>
            <a:r>
              <a:rPr lang="ru-RU" sz="2400" b="1" dirty="0" smtClean="0">
                <a:solidFill>
                  <a:srgbClr val="C00000"/>
                </a:solidFill>
              </a:rPr>
              <a:t>О</a:t>
            </a:r>
            <a:r>
              <a:rPr lang="ru-RU" sz="2400" b="1" dirty="0" smtClean="0"/>
              <a:t>РКОВЬ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067226" y="2992256"/>
            <a:ext cx="1354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Г</a:t>
            </a:r>
            <a:r>
              <a:rPr lang="ru-RU" sz="2400" b="1" dirty="0" smtClean="0">
                <a:solidFill>
                  <a:srgbClr val="C00000"/>
                </a:solidFill>
              </a:rPr>
              <a:t>О</a:t>
            </a:r>
            <a:r>
              <a:rPr lang="ru-RU" sz="2400" b="1" dirty="0" smtClean="0"/>
              <a:t>РОХ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555644" y="2931921"/>
            <a:ext cx="1829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К</a:t>
            </a:r>
            <a:r>
              <a:rPr lang="ru-RU" sz="2400" b="1" dirty="0" smtClean="0">
                <a:solidFill>
                  <a:srgbClr val="C00000"/>
                </a:solidFill>
              </a:rPr>
              <a:t>А</a:t>
            </a:r>
            <a:r>
              <a:rPr lang="ru-RU" sz="2400" b="1" dirty="0" smtClean="0"/>
              <a:t>ПУСТА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905541" y="5301208"/>
            <a:ext cx="2326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К</a:t>
            </a:r>
            <a:r>
              <a:rPr lang="ru-RU" sz="2400" b="1" dirty="0" smtClean="0">
                <a:solidFill>
                  <a:srgbClr val="C00000"/>
                </a:solidFill>
              </a:rPr>
              <a:t>А</a:t>
            </a:r>
            <a:r>
              <a:rPr lang="ru-RU" sz="2400" b="1" dirty="0" smtClean="0"/>
              <a:t>РТОФ</a:t>
            </a:r>
            <a:r>
              <a:rPr lang="ru-RU" sz="2400" b="1" dirty="0" smtClean="0">
                <a:solidFill>
                  <a:srgbClr val="C00000"/>
                </a:solidFill>
              </a:rPr>
              <a:t>Е</a:t>
            </a:r>
            <a:r>
              <a:rPr lang="ru-RU" sz="2400" b="1" dirty="0" smtClean="0"/>
              <a:t>ЛЬ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145559" y="5348283"/>
            <a:ext cx="1577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О</a:t>
            </a:r>
            <a:r>
              <a:rPr lang="ru-RU" sz="2400" b="1" dirty="0" smtClean="0"/>
              <a:t>ГУРЕЦ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510580" y="5343516"/>
            <a:ext cx="2028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</a:t>
            </a:r>
            <a:r>
              <a:rPr lang="ru-RU" sz="2400" b="1" dirty="0" smtClean="0">
                <a:solidFill>
                  <a:srgbClr val="C00000"/>
                </a:solidFill>
              </a:rPr>
              <a:t>О</a:t>
            </a:r>
            <a:r>
              <a:rPr lang="ru-RU" sz="2400" b="1" dirty="0" smtClean="0"/>
              <a:t>М</a:t>
            </a:r>
            <a:r>
              <a:rPr lang="ru-RU" sz="2400" b="1" dirty="0" smtClean="0">
                <a:solidFill>
                  <a:srgbClr val="C00000"/>
                </a:solidFill>
              </a:rPr>
              <a:t>И</a:t>
            </a:r>
            <a:r>
              <a:rPr lang="ru-RU" sz="2400" b="1" dirty="0" smtClean="0"/>
              <a:t>ДОР</a:t>
            </a:r>
            <a:endParaRPr lang="ru-RU" sz="2400" b="1" dirty="0"/>
          </a:p>
        </p:txBody>
      </p:sp>
      <p:sp>
        <p:nvSpPr>
          <p:cNvPr id="16" name="Развернутая стрелка 15">
            <a:hlinkClick r:id="rId9" action="ppaction://hlinksldjump"/>
          </p:cNvPr>
          <p:cNvSpPr/>
          <p:nvPr/>
        </p:nvSpPr>
        <p:spPr>
          <a:xfrm>
            <a:off x="8108912" y="5922491"/>
            <a:ext cx="504056" cy="467213"/>
          </a:xfrm>
          <a:prstGeom prst="utur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784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FF6D3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1961</TotalTime>
  <Words>455</Words>
  <Application>Microsoft Office PowerPoint</Application>
  <PresentationFormat>Экран (4:3)</PresentationFormat>
  <Paragraphs>167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Georgia</vt:lpstr>
      <vt:lpstr>Times New Roman</vt:lpstr>
      <vt:lpstr>Тема Office</vt:lpstr>
      <vt:lpstr>Путешествие по Школьной стране</vt:lpstr>
      <vt:lpstr>Здравствуй, школа дорогая! Здравствуй, наш любимый класс!</vt:lpstr>
      <vt:lpstr>План путешествия</vt:lpstr>
      <vt:lpstr>Литературное чтение</vt:lpstr>
      <vt:lpstr>Презентация PowerPoint</vt:lpstr>
      <vt:lpstr>Презентация PowerPoint</vt:lpstr>
      <vt:lpstr>Презентация PowerPoint</vt:lpstr>
      <vt:lpstr>Русский язык</vt:lpstr>
      <vt:lpstr>Презентация PowerPoint</vt:lpstr>
      <vt:lpstr>Презентация PowerPoint</vt:lpstr>
      <vt:lpstr>Презентация PowerPoint</vt:lpstr>
      <vt:lpstr>Математика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Окружающий мир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Добро пожаловать в 4 класс!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Пользователь Windows</cp:lastModifiedBy>
  <cp:revision>139</cp:revision>
  <dcterms:created xsi:type="dcterms:W3CDTF">2014-08-12T11:19:11Z</dcterms:created>
  <dcterms:modified xsi:type="dcterms:W3CDTF">2017-05-15T13:22:31Z</dcterms:modified>
</cp:coreProperties>
</file>