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1" r:id="rId2"/>
  </p:sldMasterIdLst>
  <p:notesMasterIdLst>
    <p:notesMasterId r:id="rId2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0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5126" autoAdjust="0"/>
  </p:normalViewPr>
  <p:slideViewPr>
    <p:cSldViewPr>
      <p:cViewPr varScale="1">
        <p:scale>
          <a:sx n="58" d="100"/>
          <a:sy n="58" d="100"/>
        </p:scale>
        <p:origin x="-22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72EF1-A473-4483-A99B-A051278EC46F}" type="datetimeFigureOut">
              <a:rPr lang="en-US" smtClean="0"/>
              <a:t>5/15/2017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0AFFD8-45E1-435C-B295-A16E6CAEFE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91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noProof="0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AFFD8-45E1-435C-B295-A16E6CAEFE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775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AFFD8-45E1-435C-B295-A16E6CAEFEF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689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35074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9FDB0C2-1F3D-4594-BC97-D21C5CE96C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48A5C28-A9AF-48F7-A492-117CD84F551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50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85000"/>
              </a:schemeClr>
            </a:gs>
            <a:gs pos="20000">
              <a:schemeClr val="tx1"/>
            </a:gs>
            <a:gs pos="100000">
              <a:schemeClr val="tx1">
                <a:lumMod val="75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85" descr="2691042333_6cb8bc58e8_b.jpg"/>
          <p:cNvPicPr>
            <a:picLocks noChangeAspect="1"/>
          </p:cNvPicPr>
          <p:nvPr/>
        </p:nvPicPr>
        <p:blipFill>
          <a:blip r:embed="rId3" cstate="email">
            <a:grayscl/>
            <a:lum bright="25000" contras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066800"/>
            <a:ext cx="9144000" cy="3733800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87" name="Rectangle 86"/>
          <p:cNvSpPr/>
          <p:nvPr/>
        </p:nvSpPr>
        <p:spPr>
          <a:xfrm>
            <a:off x="0" y="1066800"/>
            <a:ext cx="9144000" cy="3733800"/>
          </a:xfrm>
          <a:prstGeom prst="rect">
            <a:avLst/>
          </a:prstGeom>
          <a:gradFill flip="none" rotWithShape="1">
            <a:gsLst>
              <a:gs pos="0">
                <a:srgbClr val="FF3399">
                  <a:alpha val="30000"/>
                </a:srgbClr>
              </a:gs>
              <a:gs pos="25000">
                <a:srgbClr val="FF6633">
                  <a:alpha val="30000"/>
                </a:srgbClr>
              </a:gs>
              <a:gs pos="50000">
                <a:srgbClr val="FFFF00">
                  <a:alpha val="30000"/>
                </a:srgbClr>
              </a:gs>
              <a:gs pos="75000">
                <a:srgbClr val="01A78F">
                  <a:alpha val="30000"/>
                </a:srgbClr>
              </a:gs>
              <a:gs pos="100000">
                <a:srgbClr val="3366FF">
                  <a:alpha val="3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FF"/>
                </a:solidFill>
              </a:rPr>
              <a:t>«Воспитание интереса к художественно-эстетической деятельности дошкольников через инновационные методики»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Подготовила: воспитатель Капустина О.А.</a:t>
            </a:r>
          </a:p>
          <a:p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МБОУ д.с.№66</a:t>
            </a:r>
            <a:endParaRPr lang="ru-RU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9589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704856" cy="2016224"/>
          </a:xfrm>
        </p:spPr>
        <p:txBody>
          <a:bodyPr/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Более подробно остановимся на некоторых из нетрадиционных техник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рисования. Монотипия.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009443" y="2276873"/>
            <a:ext cx="7125112" cy="358192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</a:t>
            </a:r>
            <a:r>
              <a:rPr lang="ru-RU" sz="2400" dirty="0" smtClean="0"/>
              <a:t>Монотипия- одна из простейших нетрадиционных техник рисования (от греческого </a:t>
            </a:r>
            <a:r>
              <a:rPr lang="en-US" sz="2400" dirty="0" err="1" smtClean="0"/>
              <a:t>monos</a:t>
            </a:r>
            <a:r>
              <a:rPr lang="en-US" sz="2400" dirty="0" smtClean="0"/>
              <a:t> –</a:t>
            </a:r>
            <a:r>
              <a:rPr lang="ru-RU" sz="2400" dirty="0" smtClean="0"/>
              <a:t>один, </a:t>
            </a:r>
            <a:r>
              <a:rPr lang="en-US" sz="2400" dirty="0" err="1" smtClean="0"/>
              <a:t>tupos</a:t>
            </a:r>
            <a:r>
              <a:rPr lang="en-US" sz="2400" dirty="0" smtClean="0"/>
              <a:t> –</a:t>
            </a:r>
            <a:r>
              <a:rPr lang="ru-RU" sz="2400" dirty="0" smtClean="0"/>
              <a:t>отпечаток).</a:t>
            </a:r>
          </a:p>
          <a:p>
            <a:pPr marL="0" indent="0">
              <a:buNone/>
            </a:pPr>
            <a:r>
              <a:rPr lang="ru-RU" sz="2400" dirty="0" smtClean="0"/>
              <a:t>Она заключается в том, что рисунок рисуется на одной стороне поверхности (н-р стекло) и отпечатывается на другую ( бумага) . Полученный отпечаток всегда уникален.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69680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Художественная работа в технике </a:t>
            </a:r>
            <a:r>
              <a:rPr lang="ru-RU" b="1" i="1" dirty="0">
                <a:solidFill>
                  <a:schemeClr val="accent5">
                    <a:lumMod val="50000"/>
                  </a:schemeClr>
                </a:solidFill>
              </a:rPr>
              <a:t>монотипия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 явилась первым этапом творческого проекта «КОСМОС».</a:t>
            </a:r>
            <a:r>
              <a:rPr lang="ru-RU" b="1" i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b="1" i="1" dirty="0">
                <a:solidFill>
                  <a:schemeClr val="accent5">
                    <a:lumMod val="50000"/>
                  </a:schemeClr>
                </a:solidFill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234884"/>
            <a:ext cx="3869953" cy="3426363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488" y="2534046"/>
            <a:ext cx="4169602" cy="3127201"/>
          </a:xfrm>
        </p:spPr>
      </p:pic>
    </p:spTree>
    <p:extLst>
      <p:ext uri="{BB962C8B-B14F-4D97-AF65-F5344CB8AC3E}">
        <p14:creationId xmlns:p14="http://schemas.microsoft.com/office/powerpoint/2010/main" val="2313728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-1323527"/>
            <a:ext cx="6154845" cy="4320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8"/>
            <a:ext cx="4157986" cy="46085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489" y="1484784"/>
            <a:ext cx="4481512" cy="4536503"/>
          </a:xfrm>
        </p:spPr>
      </p:pic>
    </p:spTree>
    <p:extLst>
      <p:ext uri="{BB962C8B-B14F-4D97-AF65-F5344CB8AC3E}">
        <p14:creationId xmlns:p14="http://schemas.microsoft.com/office/powerpoint/2010/main" val="1620396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31050" y="2249870"/>
            <a:ext cx="4392488" cy="3294365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4664"/>
            <a:ext cx="4680520" cy="4189522"/>
          </a:xfrm>
        </p:spPr>
      </p:pic>
    </p:spTree>
    <p:extLst>
      <p:ext uri="{BB962C8B-B14F-4D97-AF65-F5344CB8AC3E}">
        <p14:creationId xmlns:p14="http://schemas.microsoft.com/office/powerpoint/2010/main" val="2845219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Второй этап творческого проекта . ЭБРУ.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«ЭБРУ» – искусство рисования на воде. Рисование на воде такое древнее, что никто не знает, когда точно оно возникло, а зародилась эта техника в Турции. В переводе слово «ЭБРУ» – это «облачный» , «волнообразный».  Для рисования нужна вязкая вода( в нашем случае это жидкий клейстер из крахмала , смешанный с канцелярским клеем) краски, палочки, гребенки, плотная бумага.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8628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 работе с дошкольниками технику «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Эбру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» использую с целью: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1.Продолжать знакомить дошкольников с нетрадиционными техниками рисования;</a:t>
            </a:r>
          </a:p>
          <a:p>
            <a:r>
              <a:rPr lang="ru-RU" sz="2400" dirty="0" smtClean="0"/>
              <a:t>2.Подбирать и использовать нетрадиционный ИЗО материал.</a:t>
            </a:r>
          </a:p>
          <a:p>
            <a:r>
              <a:rPr lang="ru-RU" sz="2400" dirty="0" smtClean="0"/>
              <a:t>3.Развивать желание экспериментировать в рисовании.</a:t>
            </a:r>
          </a:p>
          <a:p>
            <a:r>
              <a:rPr lang="ru-RU" sz="2400" dirty="0" smtClean="0"/>
              <a:t>4.Воспитывать творческую самореализацию и индивидуальность.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229701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Третий этап проекта. Рисование мыльными пузырями.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Мыльные пузыри – переливающиеся всеми цветами радуги, всегда вызывают улыбку и восторг. А вы знаете, что мыльными пузырями можно рисовать? Можно не только дуть пузыри, но и делать их цветными, переносить на бумагу. Для работы необходимо подготовить : вода в баночке, жидкое мыло, гуашь, трубочки для коктейля и плотная бумага.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89768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270"/>
            <a:ext cx="4458428" cy="376977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488" y="1700808"/>
            <a:ext cx="4229992" cy="4536504"/>
          </a:xfrm>
        </p:spPr>
      </p:pic>
    </p:spTree>
    <p:extLst>
      <p:ext uri="{BB962C8B-B14F-4D97-AF65-F5344CB8AC3E}">
        <p14:creationId xmlns:p14="http://schemas.microsoft.com/office/powerpoint/2010/main" val="19664977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04664"/>
            <a:ext cx="3960440" cy="374441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628800"/>
            <a:ext cx="3869952" cy="4824536"/>
          </a:xfrm>
        </p:spPr>
      </p:pic>
    </p:spTree>
    <p:extLst>
      <p:ext uri="{BB962C8B-B14F-4D97-AF65-F5344CB8AC3E}">
        <p14:creationId xmlns:p14="http://schemas.microsoft.com/office/powerpoint/2010/main" val="32959538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32656"/>
            <a:ext cx="4128459" cy="309634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132856"/>
            <a:ext cx="4176464" cy="3600400"/>
          </a:xfrm>
        </p:spPr>
      </p:pic>
    </p:spTree>
    <p:extLst>
      <p:ext uri="{BB962C8B-B14F-4D97-AF65-F5344CB8AC3E}">
        <p14:creationId xmlns:p14="http://schemas.microsoft.com/office/powerpoint/2010/main" val="3291254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620688"/>
            <a:ext cx="7488832" cy="151216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Что такое художественно-эстетическая деятельность дошкольников?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09443" y="2204864"/>
            <a:ext cx="7125112" cy="3653934"/>
          </a:xfrm>
        </p:spPr>
        <p:txBody>
          <a:bodyPr>
            <a:noAutofit/>
          </a:bodyPr>
          <a:lstStyle/>
          <a:p>
            <a:pPr lvl="1"/>
            <a:r>
              <a:rPr lang="ru-RU" sz="2800" dirty="0" smtClean="0"/>
              <a:t>Умение чувствовать , понимать и ценить прекрасное не приходит само, его надо развивать с ранних лет. Стремиться к этой цели – это и значит осуществлять эстетическое воспитание, которое способствует развитию гармонической личности.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007049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Результат творческого проекта.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772816"/>
            <a:ext cx="7344816" cy="4608512"/>
          </a:xfrm>
        </p:spPr>
      </p:pic>
    </p:spTree>
    <p:extLst>
      <p:ext uri="{BB962C8B-B14F-4D97-AF65-F5344CB8AC3E}">
        <p14:creationId xmlns:p14="http://schemas.microsoft.com/office/powerpoint/2010/main" val="9437945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Художественная композиция  «КОСМОС»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806574"/>
            <a:ext cx="6768752" cy="4574753"/>
          </a:xfrm>
        </p:spPr>
      </p:pic>
    </p:spTree>
    <p:extLst>
      <p:ext uri="{BB962C8B-B14F-4D97-AF65-F5344CB8AC3E}">
        <p14:creationId xmlns:p14="http://schemas.microsoft.com/office/powerpoint/2010/main" val="6331953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 результате систематического использования нетрадиционных ( инновационных) техник рисования ,можно сделать вывод: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204864"/>
            <a:ext cx="7125112" cy="405143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1.Дети самостоятельно используют нетрадиционные техники.</a:t>
            </a:r>
          </a:p>
          <a:p>
            <a:r>
              <a:rPr lang="ru-RU" sz="2400" dirty="0" smtClean="0"/>
              <a:t>2.Находят не стандартные способы художественного изображения.</a:t>
            </a:r>
          </a:p>
          <a:p>
            <a:r>
              <a:rPr lang="ru-RU" sz="2400" dirty="0" smtClean="0"/>
              <a:t>3.Умеют передавать свои чувства и эмоции, получают удовольствие от своей работы.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458199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Взгляд в будущее: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484785"/>
            <a:ext cx="7125112" cy="437401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Ребенку нужен тот результат, который вызывает у него радость, изумление, удивление.</a:t>
            </a:r>
          </a:p>
          <a:p>
            <a:pPr marL="0" indent="0">
              <a:buNone/>
            </a:pPr>
            <a:r>
              <a:rPr lang="ru-RU" sz="2400" dirty="0" smtClean="0"/>
              <a:t>Таким образом, знания, которые приобретают дошкольники, складываются в систему; на достигнутых результатах мы не остановимся и в дальнейшем ставим задачу усовершенствовать полученные умения и навыки, перейдем к овладению новых нетрадиционных техник в рисовании, будем использовать необычный материал для своих работ и создавать свое индивидуальное «Я» в творчестве.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43902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052737"/>
            <a:ext cx="7125112" cy="4806062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Дошкольный возраст является важнейшим этапом художественно-эстетического развития личности ребенка. Под художественно-эстетическим развитием дошкольников понимается процесс целенаправленного взращивания чувства прекрасного, развития способности воспринимать красоту , как в искусстве так и в повседневной жизни.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7173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5"/>
            <a:ext cx="9143999" cy="5094094"/>
          </a:xfrm>
        </p:spPr>
        <p:txBody>
          <a:bodyPr>
            <a:noAutofit/>
          </a:bodyPr>
          <a:lstStyle/>
          <a:p>
            <a:r>
              <a:rPr lang="ru-RU" sz="2400" dirty="0" smtClean="0"/>
              <a:t>Еще древнегреческий ученый и философ Аристотель говорил: «Занятие рисованием способствует разностороннему развитию ребенка», а чешский педагог-гуманист </a:t>
            </a:r>
            <a:r>
              <a:rPr lang="ru-RU" sz="2400" dirty="0" err="1" smtClean="0"/>
              <a:t>Я.А.Коменкий</a:t>
            </a:r>
            <a:r>
              <a:rPr lang="ru-RU" sz="2400" dirty="0" smtClean="0"/>
              <a:t> утверждал: «Дети охотно всегда чем-нибудь занимаются. Это весьма полезно, а поэтому не только не следует этому мешать, но нужно принимать меры к тому, чтобы всегда у них было, что делать» Современный исследователь детского изобразительного творчества Т.С. Комарова утверждает, что художественная деятельность вносит в жизнь детей радость, так как ребенок соприкасается с насыщенными, яркими красками, узорами, образами.»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52185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Дети любят рисовать.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Все дети любят рисовать. Очень часто из-за отсутствия знаний и технических навыков в изобразительной деятельности ребенок теряет интерес к творчеству. Для современных детей набор стандартных изобразительных материалов и техник не достаточен, так как уровень умственного развития и потенциал нового поколения стал намного выше.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38237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Почему дети не хотят рисовать?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Снижение интереса  и мотивации к </a:t>
            </a:r>
            <a:r>
              <a:rPr lang="ru-RU" sz="2200" dirty="0" smtClean="0"/>
              <a:t>творчеству имеют несколько причин:</a:t>
            </a:r>
          </a:p>
          <a:p>
            <a:r>
              <a:rPr lang="ru-RU" sz="2200" dirty="0" smtClean="0"/>
              <a:t>1.Отсутствие у детей необходимых знаний, умений и технических навыков в рисовании.</a:t>
            </a:r>
          </a:p>
          <a:p>
            <a:r>
              <a:rPr lang="ru-RU" sz="2200" dirty="0" smtClean="0"/>
              <a:t>2.Шаблонность и однообразие в изображении и замысле рисунка.</a:t>
            </a:r>
          </a:p>
          <a:p>
            <a:r>
              <a:rPr lang="ru-RU" sz="2200" dirty="0" smtClean="0"/>
              <a:t>3.Недостаточно знаний об окружающем мире.</a:t>
            </a:r>
          </a:p>
          <a:p>
            <a:pPr marL="0" indent="0">
              <a:buNone/>
            </a:pPr>
            <a:r>
              <a:rPr lang="ru-RU" sz="2200" dirty="0" smtClean="0"/>
              <a:t>Инновационные (нетрадиционные) техники рисования дают толчок к развитию детского интеллекта, воображения, фантазии, умение мыслить нестандартно.</a:t>
            </a:r>
          </a:p>
        </p:txBody>
      </p:sp>
    </p:spTree>
    <p:extLst>
      <p:ext uri="{BB962C8B-B14F-4D97-AF65-F5344CB8AC3E}">
        <p14:creationId xmlns:p14="http://schemas.microsoft.com/office/powerpoint/2010/main" val="2759488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632848" cy="1800200"/>
          </a:xfrm>
        </p:spPr>
        <p:txBody>
          <a:bodyPr/>
          <a:lstStyle/>
          <a:p>
            <a:r>
              <a:rPr lang="ru-RU" dirty="0"/>
              <a:t>В своей работе использую разнообразные нетрадиционные </a:t>
            </a:r>
            <a:r>
              <a:rPr lang="ru-RU" dirty="0" smtClean="0"/>
              <a:t>техники . </a:t>
            </a:r>
            <a:r>
              <a:rPr lang="ru-RU" dirty="0" err="1" smtClean="0"/>
              <a:t>Граттаж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060848"/>
            <a:ext cx="7632848" cy="4797152"/>
          </a:xfrm>
        </p:spPr>
      </p:pic>
    </p:spTree>
    <p:extLst>
      <p:ext uri="{BB962C8B-B14F-4D97-AF65-F5344CB8AC3E}">
        <p14:creationId xmlns:p14="http://schemas.microsoft.com/office/powerpoint/2010/main" val="1741018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Пластилинография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484784"/>
            <a:ext cx="8208912" cy="5373216"/>
          </a:xfrm>
        </p:spPr>
      </p:pic>
    </p:spTree>
    <p:extLst>
      <p:ext uri="{BB962C8B-B14F-4D97-AF65-F5344CB8AC3E}">
        <p14:creationId xmlns:p14="http://schemas.microsoft.com/office/powerpoint/2010/main" val="140855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Набрызг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56792"/>
            <a:ext cx="3456384" cy="5040560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556792"/>
            <a:ext cx="4704524" cy="3960440"/>
          </a:xfrm>
        </p:spPr>
      </p:pic>
    </p:spTree>
    <p:extLst>
      <p:ext uri="{BB962C8B-B14F-4D97-AF65-F5344CB8AC3E}">
        <p14:creationId xmlns:p14="http://schemas.microsoft.com/office/powerpoint/2010/main" val="2651836678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D5B5DCA-AFE5-4F38-B5C0-717425C20C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0</TotalTime>
  <Words>712</Words>
  <Application>Microsoft Office PowerPoint</Application>
  <PresentationFormat>Экран (4:3)</PresentationFormat>
  <Paragraphs>43</Paragraphs>
  <Slides>23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Spring</vt:lpstr>
      <vt:lpstr>«Воспитание интереса к художественно-эстетической деятельности дошкольников через инновационные методики»</vt:lpstr>
      <vt:lpstr> Что такое художественно-эстетическая деятельность дошкольников?</vt:lpstr>
      <vt:lpstr>Презентация PowerPoint</vt:lpstr>
      <vt:lpstr>Презентация PowerPoint</vt:lpstr>
      <vt:lpstr>Дети любят рисовать.</vt:lpstr>
      <vt:lpstr>Почему дети не хотят рисовать?</vt:lpstr>
      <vt:lpstr>В своей работе использую разнообразные нетрадиционные техники . Граттаж. </vt:lpstr>
      <vt:lpstr>Пластилинография.</vt:lpstr>
      <vt:lpstr>Набрызг.</vt:lpstr>
      <vt:lpstr>Более подробно остановимся на некоторых из нетрадиционных техник рисования. Монотипия.</vt:lpstr>
      <vt:lpstr>Художественная работа в технике монотипия  явилась первым этапом творческого проекта «КОСМОС». </vt:lpstr>
      <vt:lpstr>Презентация PowerPoint</vt:lpstr>
      <vt:lpstr>Презентация PowerPoint</vt:lpstr>
      <vt:lpstr>Второй этап творческого проекта . ЭБРУ. </vt:lpstr>
      <vt:lpstr>В работе с дошкольниками технику «Эбру» использую с целью:</vt:lpstr>
      <vt:lpstr>Третий этап проекта. Рисование мыльными пузырями.</vt:lpstr>
      <vt:lpstr>Презентация PowerPoint</vt:lpstr>
      <vt:lpstr>Презентация PowerPoint</vt:lpstr>
      <vt:lpstr>Презентация PowerPoint</vt:lpstr>
      <vt:lpstr>Результат творческого проекта.</vt:lpstr>
      <vt:lpstr>Художественная композиция  «КОСМОС»</vt:lpstr>
      <vt:lpstr>В результате систематического использования нетрадиционных ( инновационных) техник рисования ,можно сделать вывод:</vt:lpstr>
      <vt:lpstr>Взгляд в будущее: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2016-02-24T06:11:40Z</dcterms:created>
  <dcterms:modified xsi:type="dcterms:W3CDTF">2017-05-15T17:28:39Z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TC020116419991</vt:lpwstr>
  </property>
</Properties>
</file>