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66" r:id="rId4"/>
    <p:sldId id="267" r:id="rId5"/>
    <p:sldId id="268" r:id="rId6"/>
    <p:sldId id="269" r:id="rId7"/>
    <p:sldId id="270" r:id="rId8"/>
    <p:sldId id="261" r:id="rId9"/>
    <p:sldId id="262" r:id="rId10"/>
    <p:sldId id="263" r:id="rId11"/>
    <p:sldId id="271" r:id="rId12"/>
    <p:sldId id="26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2424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E78DF-C3A9-4D45-86DE-F42436B4D5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0167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A6E5E-2E2E-4925-BC48-DE1D610C41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158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60655-CB57-42CA-96CE-84F424CE22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031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6069C-A7E9-45FA-8774-0DEF62C53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5194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9848F-C3E4-468A-A6DB-6A2BB088D5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1078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249E7-22F6-4F6C-93EB-F82CE600B0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366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3DE68-AFD6-4E66-A1AF-2D4C45D516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992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B0E68-46ED-4504-BE2A-AA4D044305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698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A99C1-473E-45B4-8F8B-C188FBCBAD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913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1301E-2B6D-4580-B846-CC18B8EB73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0925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B7FE7-3743-4690-AC35-A9F6EC354A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0763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7509135-FF74-4762-B11D-AF389F0F0E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066800"/>
            <a:ext cx="9067800" cy="16619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33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Марафон</a:t>
            </a:r>
          </a:p>
          <a:p>
            <a:pPr algn="ctr">
              <a:defRPr/>
            </a:pPr>
            <a:r>
              <a:rPr lang="ru-RU" sz="4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«Моя Югра – моя планета!»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38800" y="3200400"/>
            <a:ext cx="3276600" cy="1371600"/>
          </a:xfrm>
          <a:prstGeom prst="roundRect">
            <a:avLst/>
          </a:prstGeom>
          <a:solidFill>
            <a:srgbClr val="336600">
              <a:alpha val="19000"/>
            </a:srgbClr>
          </a:solidFill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«Родничок»,</a:t>
            </a:r>
          </a:p>
          <a:p>
            <a:pPr algn="ctr">
              <a:defRPr/>
            </a:pP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дошкольный возраст (3-4года)</a:t>
            </a:r>
          </a:p>
        </p:txBody>
      </p:sp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3276600" y="5562600"/>
            <a:ext cx="3505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г. Нижневартовск 2017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25" y="0"/>
            <a:ext cx="91662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Прямоугольник 1"/>
          <p:cNvSpPr>
            <a:spLocks noChangeArrowheads="1"/>
          </p:cNvSpPr>
          <p:nvPr/>
        </p:nvSpPr>
        <p:spPr bwMode="auto">
          <a:xfrm>
            <a:off x="1752600" y="304800"/>
            <a:ext cx="7239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Организация сюжетных и подвижных игр: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«Хейро», «Олени и охотники», «Зайцы и волк»,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«У медведя во бору», «Бег в оленьих упряжках»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9917" y="2361668"/>
            <a:ext cx="2472154" cy="35057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45954" y="2667000"/>
            <a:ext cx="4262158" cy="2625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25" y="0"/>
            <a:ext cx="91662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Прямоугольник 1"/>
          <p:cNvSpPr>
            <a:spLocks noChangeArrowheads="1"/>
          </p:cNvSpPr>
          <p:nvPr/>
        </p:nvSpPr>
        <p:spPr bwMode="auto">
          <a:xfrm>
            <a:off x="1752600" y="304800"/>
            <a:ext cx="7239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Организация сюжетных и подвижных игр: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«Хейро», «Олени и охотники», «Зайцы и волк»,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«У медведя во бору», «Бег в оленьих упряжках»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80074" y="2515814"/>
            <a:ext cx="3430140" cy="35801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1234" y="2547938"/>
            <a:ext cx="2482702" cy="3548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25" y="0"/>
            <a:ext cx="91662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5800" y="533400"/>
            <a:ext cx="5486400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5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</a:p>
          <a:p>
            <a:pPr algn="ctr">
              <a:defRPr/>
            </a:pPr>
            <a:r>
              <a:rPr lang="ru-RU" sz="5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внимание!!!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5950" y="533400"/>
            <a:ext cx="3114675" cy="553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33600" y="152400"/>
            <a:ext cx="6781800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марафона:</a:t>
            </a:r>
          </a:p>
          <a:p>
            <a:pPr>
              <a:defRPr/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 подрастающего поколения активной жизненной позиции в решении экологических проблем;</a:t>
            </a:r>
          </a:p>
          <a:p>
            <a:pPr marL="342900" indent="-342900">
              <a:buFontTx/>
              <a:buChar char="-"/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внимания общественности к проблемам охраны окружающей среды;</a:t>
            </a:r>
          </a:p>
          <a:p>
            <a:pPr marL="342900" indent="-342900">
              <a:buFontTx/>
              <a:buChar char="-"/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социальных практик;</a:t>
            </a:r>
          </a:p>
          <a:p>
            <a:pPr marL="342900" indent="-342900">
              <a:buFontTx/>
              <a:buChar char="-"/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опыта по экологическому воспитанию образовательных учреждений. </a:t>
            </a:r>
          </a:p>
          <a:p>
            <a:pPr marL="342900" indent="-342900">
              <a:buFontTx/>
              <a:buChar char="-"/>
              <a:defRPr/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1905000" y="152400"/>
            <a:ext cx="67818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марафона: </a:t>
            </a:r>
          </a:p>
          <a:p>
            <a:pPr eaLnBrk="1" hangingPunct="1"/>
            <a:endParaRPr lang="ru-RU" alt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Воспитатели: Шабалина И,П.,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                       Меркулова С.В.,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                       Чахалян Л.Н.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Воспитанники 20 человек</a:t>
            </a:r>
          </a:p>
          <a:p>
            <a:pPr eaLnBrk="1" hangingPunct="1"/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Родители воспитанников  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9133" y="3733800"/>
            <a:ext cx="4732867" cy="2662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2775" y="1524001"/>
            <a:ext cx="8651535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ln w="1905"/>
              <a:solidFill>
                <a:srgbClr val="33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800" b="1" dirty="0">
              <a:ln w="1905"/>
              <a:solidFill>
                <a:srgbClr val="33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эстетическая деятельность </a:t>
            </a:r>
          </a:p>
        </p:txBody>
      </p:sp>
      <p:pic>
        <p:nvPicPr>
          <p:cNvPr id="14338" name="Picture 2" descr="http://pravkamchatka.ru/res/Image/000/IMG_665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2600" y="714375"/>
            <a:ext cx="2359025" cy="1619250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eleklim.ucoz.ru/_bd/0/5978148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1325" y="152400"/>
            <a:ext cx="2209800" cy="1695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kaveco.1gb.ru/_files/Moduls/gallery/images/T_gallery_items_F_image1_I_217_v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669925"/>
            <a:ext cx="2416175" cy="1708150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www.vsluh.ru/uploads/base_image/image/18850/9587130e-36aa-4aa9-bd93-c73ec731bb50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2600" y="3200400"/>
            <a:ext cx="2686050" cy="1817688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8" name="AutoShape 10" descr="http://ringtonymp3.ru/photos/podelki-dlya-detey-na-temu-jitel-yugry-1591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9" name="AutoShape 12" descr="http://ringtonymp3.ru/photos/podelki-dlya-detey-na-temu-jitel-yugry-15911-large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0" name="AutoShape 14" descr="http://ringtonymp3.ru/photos/podelki-dlya-detey-na-temu-jitel-yugry-15911-large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1" name="AutoShape 16" descr="http://ringtonymp3.ru/photos/podelki-dlya-detey-na-temu-jitel-yugry-15911-large.jpg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4354" name="Picture 18" descr="https://ugra-news.ru/sites/default/files/styles/main_photo/public/images/article/2016/03/18/skachannye_fayly_1.jpg?itok=xOwDSMUw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5113" y="3178175"/>
            <a:ext cx="2803525" cy="1773238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1752600" y="457200"/>
            <a:ext cx="74025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Художественно – продуктивная деятельность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/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Формировать у детей представление о многообразии природного мира Югры, о полезных ископаемых (нефть), коренных народах ХМАО.</a:t>
            </a:r>
          </a:p>
        </p:txBody>
      </p:sp>
      <p:pic>
        <p:nvPicPr>
          <p:cNvPr id="6" name="Picture 6" descr="F:\папка воспиталки\фото с телефона 23.03.17\Кружок\20161107_11243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7000" y="4419600"/>
            <a:ext cx="2295525" cy="2014538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zzz\Desktop\Новая папка (2)\20170410_16353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4600" y="1931988"/>
            <a:ext cx="2081213" cy="2239962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zzz\Desktop\Новая папка (2)\20170410_16360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0063" y="2514600"/>
            <a:ext cx="1754187" cy="2298700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zzz\Desktop\Новая папка (2)\20170410_16374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3463" y="2027238"/>
            <a:ext cx="2182812" cy="2049462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F:\папка воспиталки\фото с телефона 23.03.17\Кружок\20161026_155422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4588" y="4259263"/>
            <a:ext cx="1668462" cy="2335212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1981200" y="457200"/>
            <a:ext cx="70104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Знакомство детей с произведениями  местных писателей и поэтов</a:t>
            </a:r>
          </a:p>
          <a:p>
            <a:pPr eaLnBrk="1" hangingPunct="1"/>
            <a:endParaRPr lang="ru-RU" altLang="ru-RU">
              <a:solidFill>
                <a:srgbClr val="FF0000"/>
              </a:solidFill>
            </a:endParaRPr>
          </a:p>
          <a:p>
            <a:pPr eaLnBrk="1" hangingPunct="1"/>
            <a:endParaRPr lang="ru-RU" alt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2200" y="3180199"/>
            <a:ext cx="2644705" cy="31490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9500" y="1903750"/>
            <a:ext cx="2222040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3000" y="1191746"/>
            <a:ext cx="2209800" cy="3151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1981200" y="457200"/>
            <a:ext cx="70104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Знакомство детей с произведениями  местных писателей и поэтов</a:t>
            </a:r>
          </a:p>
          <a:p>
            <a:pPr eaLnBrk="1" hangingPunct="1"/>
            <a:endParaRPr lang="ru-RU" altLang="ru-RU">
              <a:solidFill>
                <a:srgbClr val="FF0000"/>
              </a:solidFill>
            </a:endParaRPr>
          </a:p>
          <a:p>
            <a:pPr eaLnBrk="1" hangingPunct="1"/>
            <a:endParaRPr lang="ru-RU" alt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4133850"/>
            <a:ext cx="4580465" cy="2576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600" y="1447800"/>
            <a:ext cx="4070334" cy="2514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96533" y="1388455"/>
            <a:ext cx="3352800" cy="2633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533400" y="-268288"/>
            <a:ext cx="2743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1800"/>
          </a:p>
        </p:txBody>
      </p:sp>
      <p:pic>
        <p:nvPicPr>
          <p:cNvPr id="9219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Прямоугольник 1"/>
          <p:cNvSpPr>
            <a:spLocks noChangeArrowheads="1"/>
          </p:cNvSpPr>
          <p:nvPr/>
        </p:nvSpPr>
        <p:spPr bwMode="auto">
          <a:xfrm>
            <a:off x="2286000" y="98425"/>
            <a:ext cx="6705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Музыкально- ритмическая деятельность</a:t>
            </a:r>
          </a:p>
        </p:txBody>
      </p:sp>
      <p:pic>
        <p:nvPicPr>
          <p:cNvPr id="8197" name="Picture 5" descr="C:\Users\zzz\Desktop\Новая папка (2)\20170410_16193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33538" y="1143000"/>
            <a:ext cx="2811462" cy="2082800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zzz\Desktop\Новая папка (2)\20170410_1622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8238" y="1524000"/>
            <a:ext cx="3886200" cy="2185988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zzz\Desktop\Новая папка (2)\20170410_16233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6800" y="4495800"/>
            <a:ext cx="4129088" cy="1970088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C:\Users\zzz\Desktop\Новая папка (2)\20170410_162033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1525" y="3413125"/>
            <a:ext cx="3976688" cy="2066925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990600" y="304800"/>
            <a:ext cx="312738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1800">
              <a:solidFill>
                <a:srgbClr val="FF0000"/>
              </a:solidFill>
            </a:endParaRPr>
          </a:p>
          <a:p>
            <a:pPr eaLnBrk="1" hangingPunct="1"/>
            <a:endParaRPr lang="ru-RU" altLang="ru-RU" sz="1800">
              <a:solidFill>
                <a:srgbClr val="FF0000"/>
              </a:solidFill>
            </a:endParaRPr>
          </a:p>
          <a:p>
            <a:pPr eaLnBrk="1" hangingPunct="1"/>
            <a:endParaRPr lang="ru-RU" altLang="ru-RU" sz="1800"/>
          </a:p>
          <a:p>
            <a:pPr eaLnBrk="1" hangingPunct="1"/>
            <a:endParaRPr lang="ru-RU" altLang="ru-RU" sz="1800"/>
          </a:p>
          <a:p>
            <a:pPr eaLnBrk="1" hangingPunct="1"/>
            <a:r>
              <a:rPr lang="ru-RU" altLang="ru-RU" sz="1800"/>
              <a:t>  </a:t>
            </a:r>
          </a:p>
        </p:txBody>
      </p:sp>
      <p:pic>
        <p:nvPicPr>
          <p:cNvPr id="10243" name="Picture 2" descr="http://4.bp.blogspot.com/-lJoAiFQRyok/UHT9LG4hhHI/AAAAAAAAAiI/af1czk5sJdM/s1600/Green-Leaf-Template-Powerpoint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25" y="0"/>
            <a:ext cx="91662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Прямоугольник 1"/>
          <p:cNvSpPr>
            <a:spLocks noChangeArrowheads="1"/>
          </p:cNvSpPr>
          <p:nvPr/>
        </p:nvSpPr>
        <p:spPr bwMode="auto">
          <a:xfrm>
            <a:off x="2286000" y="76200"/>
            <a:ext cx="66294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Совместное творчество родителей и детей по приобщению к культуре и традициям коренного населения Югры</a:t>
            </a:r>
          </a:p>
        </p:txBody>
      </p:sp>
      <p:pic>
        <p:nvPicPr>
          <p:cNvPr id="10245" name="Picture 5" descr="C:\Users\zzz\Downloads\20170405_10192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74800" y="1782763"/>
            <a:ext cx="2974975" cy="2124075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zzz\Downloads\20170405_10184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62200" y="4527550"/>
            <a:ext cx="2755900" cy="1917700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zzz\Downloads\20170405_10181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35613" y="1600200"/>
            <a:ext cx="2982912" cy="2025650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zzz\Downloads\20170405_101743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34038" y="4114800"/>
            <a:ext cx="3187700" cy="2101850"/>
          </a:xfrm>
          <a:prstGeom prst="rect">
            <a:avLst/>
          </a:prstGeom>
          <a:ln w="38100" cap="sq">
            <a:solidFill>
              <a:srgbClr val="33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TextBox 1"/>
          <p:cNvSpPr txBox="1">
            <a:spLocks noChangeArrowheads="1"/>
          </p:cNvSpPr>
          <p:nvPr/>
        </p:nvSpPr>
        <p:spPr bwMode="auto">
          <a:xfrm>
            <a:off x="1447800" y="3906838"/>
            <a:ext cx="3276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семья Алёнкина Владислава </a:t>
            </a:r>
          </a:p>
        </p:txBody>
      </p:sp>
      <p:sp>
        <p:nvSpPr>
          <p:cNvPr id="10250" name="TextBox 2"/>
          <p:cNvSpPr txBox="1">
            <a:spLocks noChangeArrowheads="1"/>
          </p:cNvSpPr>
          <p:nvPr/>
        </p:nvSpPr>
        <p:spPr bwMode="auto">
          <a:xfrm>
            <a:off x="5600700" y="3625850"/>
            <a:ext cx="305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семья Баклагина Даниила</a:t>
            </a:r>
          </a:p>
        </p:txBody>
      </p:sp>
      <p:sp>
        <p:nvSpPr>
          <p:cNvPr id="10251" name="TextBox 3"/>
          <p:cNvSpPr txBox="1">
            <a:spLocks noChangeArrowheads="1"/>
          </p:cNvSpPr>
          <p:nvPr/>
        </p:nvSpPr>
        <p:spPr bwMode="auto">
          <a:xfrm>
            <a:off x="2057400" y="6445250"/>
            <a:ext cx="3543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семья Никоноровой Анастасии</a:t>
            </a:r>
          </a:p>
        </p:txBody>
      </p:sp>
      <p:sp>
        <p:nvSpPr>
          <p:cNvPr id="10252" name="TextBox 4"/>
          <p:cNvSpPr txBox="1">
            <a:spLocks noChangeArrowheads="1"/>
          </p:cNvSpPr>
          <p:nvPr/>
        </p:nvSpPr>
        <p:spPr bwMode="auto">
          <a:xfrm>
            <a:off x="5634038" y="6216650"/>
            <a:ext cx="3433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семья Мартыновых Никиты </a:t>
            </a:r>
          </a:p>
          <a:p>
            <a:pPr eaLnBrk="1" hangingPunct="1"/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                                     и Данилы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</TotalTime>
  <Words>238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SysWindows</dc:creator>
  <cp:lastModifiedBy>zzz</cp:lastModifiedBy>
  <cp:revision>17</cp:revision>
  <cp:lastPrinted>1601-01-01T00:00:00Z</cp:lastPrinted>
  <dcterms:created xsi:type="dcterms:W3CDTF">2017-04-09T13:00:11Z</dcterms:created>
  <dcterms:modified xsi:type="dcterms:W3CDTF">2017-05-15T10:55:32Z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