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1068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06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829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24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00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705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848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7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88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156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382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9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FBB62-0DC3-41A5-85B5-1915F6268759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6EA5A-BFB7-450A-B953-86B91166B8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3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8555" y="1477107"/>
            <a:ext cx="72096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«Взаимодействие с семьей по формированию у детей интереса к книге»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161692" y="3956540"/>
            <a:ext cx="3798277" cy="146794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itchFamily="34" charset="0"/>
              </a:rPr>
              <a:t>Выполнила:</a:t>
            </a:r>
            <a:endParaRPr kumimoji="0" lang="ru-RU" sz="8000" b="0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itchFamily="34" charset="0"/>
            </a:endParaRPr>
          </a:p>
          <a:p>
            <a:pPr marL="4572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8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itchFamily="34" charset="0"/>
              </a:rPr>
              <a:t>Фадеева Юлия Леонидовна</a:t>
            </a:r>
          </a:p>
          <a:p>
            <a:pPr marL="4572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8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itchFamily="34" charset="0"/>
              </a:rPr>
              <a:t>Воспитатель МБДОУ №37</a:t>
            </a:r>
          </a:p>
          <a:p>
            <a:pPr marL="228600" marR="0" lvl="0" indent="-18288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itchFamily="34" charset="0"/>
              </a:rPr>
              <a:t>                                                            </a:t>
            </a:r>
          </a:p>
          <a:p>
            <a:pPr marL="228600" marR="0" lvl="0" indent="-18288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</a:rPr>
              <a:t> </a:t>
            </a:r>
          </a:p>
          <a:p>
            <a:pPr marL="228600" marR="0" lvl="0" indent="-18288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</a:rPr>
              <a:t> </a:t>
            </a:r>
          </a:p>
          <a:p>
            <a:pPr marL="228600" marR="0" lvl="0" indent="-18288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</a:rPr>
              <a:t> </a:t>
            </a:r>
          </a:p>
          <a:p>
            <a:pPr marL="228600" marR="0" lvl="0" indent="-18288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10790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38763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cap="all" dirty="0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"Привить </a:t>
            </a:r>
            <a:r>
              <a:rPr lang="ru-RU" sz="3200" cap="all" dirty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ребёнку вкус к чтению - лучший подарок, который мы можем ему сделать”.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9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-1040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8523" y="756011"/>
            <a:ext cx="733864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Своевременный и тесный контакт с родителями воспитанников позволяет педагогу обрести в их лице необходимых и надежных помощников, прививающих  детям  любовь к книгам и самостоятельному чтению. </a:t>
            </a:r>
            <a:r>
              <a:rPr kumimoji="0" lang="ru-RU" sz="2000" b="1" i="0" u="none" strike="noStrike" kern="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</a:rPr>
              <a:t/>
            </a:r>
            <a:br>
              <a:rPr kumimoji="0" lang="ru-RU" sz="2000" b="1" i="0" u="none" strike="noStrike" kern="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8154" y="2088365"/>
            <a:ext cx="6963508" cy="238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любовь к книге и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чтению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собрания: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“Роль чтения в жизни ребенка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на тему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“Книга в нашей семье”, “Моя книга”, “Книга моего детства», «С помощью книги познаю мир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уголки для родителей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400" dirty="0">
                <a:solidFill>
                  <a:srgbClr val="4E3B30"/>
                </a:solidFill>
                <a:latin typeface="Franklin Gothic Book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39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2645" y="1938214"/>
            <a:ext cx="6940062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-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определить роль родителей в развитии интереса чтения детей;</a:t>
            </a:r>
          </a:p>
          <a:p>
            <a:pPr marL="342900" lvl="0" indent="-342900" algn="just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-привлечь каждого родителя к решению проблемы детского чтения и развитию активной читательской среды.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52922" y="1171528"/>
            <a:ext cx="21579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Задачи: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4380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3016" y="1095034"/>
            <a:ext cx="7877908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библиотеки: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формирование основ базовой культуры личности, всестороннее развитие воспитанников, подготовка детей к жизни в современном обществе.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библиотеки: 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Воспитать культуру чтения.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Формировать первоначальные навыки пользования библиотечным фондом, знакомство с элементарными библиотечно-библиографическими понятиями (абонемент, читальный зал, библиотекарь, формуляр, разделы книг).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Воспитать у дошкольников потребность в общении с книгой.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содержательного досуга детей.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Обеспечить воспитанникам доступа к культурным ценностям посредством пользования библиотечно-информационными ресурсами на различных носителях (книжный фонд, фонд периодических изданий), магнитном (фонд аудио-и видео кассет), цифровом (СД-дисков).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Пропаганда чтения как фактора, содействующего становлению всесторонне развитой личности.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5323" y="2497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МИНИ-Библиотека ДОУ «КНИЖНАЯ Страна 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9280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9539" y="995379"/>
            <a:ext cx="7010399" cy="414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Функции библиотеки: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Библиотечно-информационное обслуживание воспитанников;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Предоставление литературы;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обучения первоначальным навыкам пользования библиотечным фондом, знакомство с элементарными библиотечно-библиографическими понятиями;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выставок, мероприятий, направленных на развитие общей и читательской культуры личности.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 библиотеки: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1. Библиотечным фондом могут пользоваться педагоги и воспитанники всех возрастных групп в соответствии с учебным  и воспитательным планом дошкольного учреждения.</a:t>
            </a:r>
          </a:p>
        </p:txBody>
      </p:sp>
    </p:spTree>
    <p:extLst>
      <p:ext uri="{BB962C8B-B14F-4D97-AF65-F5344CB8AC3E}">
        <p14:creationId xmlns:p14="http://schemas.microsoft.com/office/powerpoint/2010/main" val="89755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cap="all" dirty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Сотрудничество с детской </a:t>
            </a:r>
            <a:r>
              <a:rPr lang="ru-RU" sz="2000" b="1" cap="all" dirty="0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библиотекой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8492" y="1402093"/>
            <a:ext cx="6916615" cy="365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Формы работы: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Экскурсии по ознакомлению с работой библиотеки, с книжным фондом.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Совместное проведение праздников, викторин, интеллектуальных игр, занятий.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установить связь между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детской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библиотекой по приобщению детей к чтению книг.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Познакомить детей с культурными ценностями, с библиотечным фондом;</a:t>
            </a:r>
          </a:p>
          <a:p>
            <a:pPr marL="609600" lvl="0" indent="-609600">
              <a:spcBef>
                <a:spcPct val="20000"/>
              </a:spcBef>
              <a:buClr>
                <a:srgbClr val="F0A22E"/>
              </a:buClr>
              <a:buSzPct val="70000"/>
              <a:buFontTx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Вызвать желание записаться и посещать библиотеку совместно с родителями, принимать участие в различных совместных мероприятиях, организованны работниками библиотеки.</a:t>
            </a:r>
          </a:p>
        </p:txBody>
      </p:sp>
    </p:spTree>
    <p:extLst>
      <p:ext uri="{BB962C8B-B14F-4D97-AF65-F5344CB8AC3E}">
        <p14:creationId xmlns:p14="http://schemas.microsoft.com/office/powerpoint/2010/main" val="183681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30923" y="657078"/>
            <a:ext cx="6858000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Формы работы.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Просветительская           Консультативная                Информационная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-групповые и </a:t>
            </a:r>
            <a:r>
              <a:rPr lang="ru-RU" sz="1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индиви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          - устная и письме-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дуальные консультации        </a:t>
            </a:r>
            <a:r>
              <a:rPr lang="ru-RU" sz="1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нная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информация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-родительские лектории    - привлечение родителей     - газета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для решения вопросов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общих для семьи и ДОУ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-коллективные чтения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-выставка книг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-дискуссии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-семинары-практикумы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-конкурсы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-капустник «</a:t>
            </a:r>
            <a:r>
              <a:rPr lang="ru-RU" sz="1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Книжкины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именины»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оказание консультативной, информационной и просветительской помощи.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1.Заинтересовать родителей проблемой приобщения детей к книге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Привлечь к помощи в проведении разнообразных мероприятий в ДОУ (праздниках, конкурсах, выставках, проектах).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3.Способствовать восстановлению традиций семейного совместного чтения с детьми.  </a:t>
            </a:r>
          </a:p>
        </p:txBody>
      </p:sp>
    </p:spTree>
    <p:extLst>
      <p:ext uri="{BB962C8B-B14F-4D97-AF65-F5344CB8AC3E}">
        <p14:creationId xmlns:p14="http://schemas.microsoft.com/office/powerpoint/2010/main" val="170830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4378" y="1428385"/>
            <a:ext cx="2919413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26521" y="1580784"/>
            <a:ext cx="39389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Благодарим за сотрудничество!</a:t>
            </a:r>
          </a:p>
          <a:p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43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5077" y="629871"/>
            <a:ext cx="6893169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«Люди перестают мыслить, когда перестают читать»</a:t>
            </a: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Дидро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Умная, вдохновенная книга нередко решает судьбу человека»</a:t>
            </a: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В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А. Сухомлинский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«Детские книги пишутся для воспитания, а воспитание - великое дело: им решается участь человека»</a:t>
            </a:r>
          </a:p>
          <a:p>
            <a:pPr marL="342900" lvl="0" indent="-342900" algn="r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В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Г. Белинский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2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01261" y="893720"/>
            <a:ext cx="4572000" cy="40257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дошкольного возраста – слушатели,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не читатели.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Художественное произведение доносит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 них педагог.  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 – разглядывание является одним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любимых занятий дошкольников.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Книга – наш верный друг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знают все вокруг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Книга, сказку расскажи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картинки покажи».</a:t>
            </a:r>
          </a:p>
        </p:txBody>
      </p:sp>
    </p:spTree>
    <p:extLst>
      <p:ext uri="{BB962C8B-B14F-4D97-AF65-F5344CB8AC3E}">
        <p14:creationId xmlns:p14="http://schemas.microsoft.com/office/powerpoint/2010/main" val="4636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8" descr="clipart_may07_girlread1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15867" y="1499116"/>
            <a:ext cx="3506028" cy="2756877"/>
          </a:xfrm>
          <a:prstGeom prst="rect">
            <a:avLst/>
          </a:prstGeom>
        </p:spPr>
      </p:pic>
      <p:sp>
        <p:nvSpPr>
          <p:cNvPr id="5" name="Заголовок 5"/>
          <p:cNvSpPr txBox="1">
            <a:spLocks/>
          </p:cNvSpPr>
          <p:nvPr/>
        </p:nvSpPr>
        <p:spPr>
          <a:xfrm>
            <a:off x="829290" y="337066"/>
            <a:ext cx="8401050" cy="1162050"/>
          </a:xfrm>
          <a:prstGeom prst="rect">
            <a:avLst/>
          </a:prstGeom>
        </p:spPr>
        <p:txBody>
          <a:bodyPr vert="horz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000" b="1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</a:rPr>
              <a:t>«Литературе так же нужны талантливые читатели, как и писатели.»</a:t>
            </a:r>
            <a:br>
              <a:rPr kumimoji="0" lang="ru-RU" sz="2000" b="0" i="1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</a:rPr>
            </a:br>
            <a:r>
              <a:rPr kumimoji="0" lang="ru-RU" sz="2000" b="0" i="1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</a:rPr>
              <a:t>                                                                                                                       </a:t>
            </a:r>
            <a:r>
              <a:rPr kumimoji="0" lang="ru-RU" sz="2000" b="0" i="1" u="none" strike="noStrike" kern="1200" cap="all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</a:rPr>
              <a:t>С.Я.Маршак</a:t>
            </a:r>
            <a:endParaRPr kumimoji="0" lang="ru-RU" sz="2000" b="0" i="1" u="none" strike="noStrike" kern="1200" cap="all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Franklin Gothic Medium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6431" y="1480549"/>
            <a:ext cx="4572000" cy="33547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чтения: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познавать себя,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то есть найти для себя в 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мире книг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интересных собеседников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44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12613" y="23794"/>
            <a:ext cx="4754096" cy="2077555"/>
          </a:xfrm>
          <a:custGeom>
            <a:avLst/>
            <a:gdLst>
              <a:gd name="connsiteX0" fmla="*/ 0 w 3500462"/>
              <a:gd name="connsiteY0" fmla="*/ 307188 h 1843094"/>
              <a:gd name="connsiteX1" fmla="*/ 307188 w 3500462"/>
              <a:gd name="connsiteY1" fmla="*/ 0 h 1843094"/>
              <a:gd name="connsiteX2" fmla="*/ 3193274 w 3500462"/>
              <a:gd name="connsiteY2" fmla="*/ 0 h 1843094"/>
              <a:gd name="connsiteX3" fmla="*/ 3500462 w 3500462"/>
              <a:gd name="connsiteY3" fmla="*/ 307188 h 1843094"/>
              <a:gd name="connsiteX4" fmla="*/ 3500462 w 3500462"/>
              <a:gd name="connsiteY4" fmla="*/ 1535906 h 1843094"/>
              <a:gd name="connsiteX5" fmla="*/ 3193274 w 3500462"/>
              <a:gd name="connsiteY5" fmla="*/ 1843094 h 1843094"/>
              <a:gd name="connsiteX6" fmla="*/ 307188 w 3500462"/>
              <a:gd name="connsiteY6" fmla="*/ 1843094 h 1843094"/>
              <a:gd name="connsiteX7" fmla="*/ 0 w 3500462"/>
              <a:gd name="connsiteY7" fmla="*/ 1535906 h 1843094"/>
              <a:gd name="connsiteX8" fmla="*/ 0 w 3500462"/>
              <a:gd name="connsiteY8" fmla="*/ 307188 h 1843094"/>
              <a:gd name="connsiteX0" fmla="*/ 0 w 3500462"/>
              <a:gd name="connsiteY0" fmla="*/ 307188 h 1843094"/>
              <a:gd name="connsiteX1" fmla="*/ 307188 w 3500462"/>
              <a:gd name="connsiteY1" fmla="*/ 0 h 1843094"/>
              <a:gd name="connsiteX2" fmla="*/ 3193274 w 3500462"/>
              <a:gd name="connsiteY2" fmla="*/ 0 h 1843094"/>
              <a:gd name="connsiteX3" fmla="*/ 3500462 w 3500462"/>
              <a:gd name="connsiteY3" fmla="*/ 307188 h 1843094"/>
              <a:gd name="connsiteX4" fmla="*/ 3500462 w 3500462"/>
              <a:gd name="connsiteY4" fmla="*/ 1535906 h 1843094"/>
              <a:gd name="connsiteX5" fmla="*/ 3193274 w 3500462"/>
              <a:gd name="connsiteY5" fmla="*/ 1843094 h 1843094"/>
              <a:gd name="connsiteX6" fmla="*/ 869895 w 3500462"/>
              <a:gd name="connsiteY6" fmla="*/ 1503125 h 1843094"/>
              <a:gd name="connsiteX7" fmla="*/ 0 w 3500462"/>
              <a:gd name="connsiteY7" fmla="*/ 1535906 h 1843094"/>
              <a:gd name="connsiteX8" fmla="*/ 0 w 3500462"/>
              <a:gd name="connsiteY8" fmla="*/ 307188 h 1843094"/>
              <a:gd name="connsiteX0" fmla="*/ 0 w 3500462"/>
              <a:gd name="connsiteY0" fmla="*/ 307188 h 1843094"/>
              <a:gd name="connsiteX1" fmla="*/ 1772572 w 3500462"/>
              <a:gd name="connsiteY1" fmla="*/ 351692 h 1843094"/>
              <a:gd name="connsiteX2" fmla="*/ 3193274 w 3500462"/>
              <a:gd name="connsiteY2" fmla="*/ 0 h 1843094"/>
              <a:gd name="connsiteX3" fmla="*/ 3500462 w 3500462"/>
              <a:gd name="connsiteY3" fmla="*/ 307188 h 1843094"/>
              <a:gd name="connsiteX4" fmla="*/ 3500462 w 3500462"/>
              <a:gd name="connsiteY4" fmla="*/ 1535906 h 1843094"/>
              <a:gd name="connsiteX5" fmla="*/ 3193274 w 3500462"/>
              <a:gd name="connsiteY5" fmla="*/ 1843094 h 1843094"/>
              <a:gd name="connsiteX6" fmla="*/ 869895 w 3500462"/>
              <a:gd name="connsiteY6" fmla="*/ 1503125 h 1843094"/>
              <a:gd name="connsiteX7" fmla="*/ 0 w 3500462"/>
              <a:gd name="connsiteY7" fmla="*/ 1535906 h 1843094"/>
              <a:gd name="connsiteX8" fmla="*/ 0 w 3500462"/>
              <a:gd name="connsiteY8" fmla="*/ 307188 h 1843094"/>
              <a:gd name="connsiteX0" fmla="*/ 0 w 3500462"/>
              <a:gd name="connsiteY0" fmla="*/ 541649 h 2077555"/>
              <a:gd name="connsiteX1" fmla="*/ 1772572 w 3500462"/>
              <a:gd name="connsiteY1" fmla="*/ 586153 h 2077555"/>
              <a:gd name="connsiteX2" fmla="*/ 2747797 w 3500462"/>
              <a:gd name="connsiteY2" fmla="*/ 0 h 2077555"/>
              <a:gd name="connsiteX3" fmla="*/ 3500462 w 3500462"/>
              <a:gd name="connsiteY3" fmla="*/ 541649 h 2077555"/>
              <a:gd name="connsiteX4" fmla="*/ 3500462 w 3500462"/>
              <a:gd name="connsiteY4" fmla="*/ 1770367 h 2077555"/>
              <a:gd name="connsiteX5" fmla="*/ 3193274 w 3500462"/>
              <a:gd name="connsiteY5" fmla="*/ 2077555 h 2077555"/>
              <a:gd name="connsiteX6" fmla="*/ 869895 w 3500462"/>
              <a:gd name="connsiteY6" fmla="*/ 1737586 h 2077555"/>
              <a:gd name="connsiteX7" fmla="*/ 0 w 3500462"/>
              <a:gd name="connsiteY7" fmla="*/ 1770367 h 2077555"/>
              <a:gd name="connsiteX8" fmla="*/ 0 w 3500462"/>
              <a:gd name="connsiteY8" fmla="*/ 541649 h 2077555"/>
              <a:gd name="connsiteX0" fmla="*/ 0 w 3500462"/>
              <a:gd name="connsiteY0" fmla="*/ 541649 h 2077555"/>
              <a:gd name="connsiteX1" fmla="*/ 1772572 w 3500462"/>
              <a:gd name="connsiteY1" fmla="*/ 586153 h 2077555"/>
              <a:gd name="connsiteX2" fmla="*/ 2747797 w 3500462"/>
              <a:gd name="connsiteY2" fmla="*/ 0 h 2077555"/>
              <a:gd name="connsiteX3" fmla="*/ 3500462 w 3500462"/>
              <a:gd name="connsiteY3" fmla="*/ 541649 h 2077555"/>
              <a:gd name="connsiteX4" fmla="*/ 3500462 w 3500462"/>
              <a:gd name="connsiteY4" fmla="*/ 1770367 h 2077555"/>
              <a:gd name="connsiteX5" fmla="*/ 3193274 w 3500462"/>
              <a:gd name="connsiteY5" fmla="*/ 2077555 h 2077555"/>
              <a:gd name="connsiteX6" fmla="*/ 869895 w 3500462"/>
              <a:gd name="connsiteY6" fmla="*/ 1737586 h 2077555"/>
              <a:gd name="connsiteX7" fmla="*/ 0 w 3500462"/>
              <a:gd name="connsiteY7" fmla="*/ 1770367 h 2077555"/>
              <a:gd name="connsiteX8" fmla="*/ 0 w 3500462"/>
              <a:gd name="connsiteY8" fmla="*/ 541649 h 2077555"/>
              <a:gd name="connsiteX0" fmla="*/ 0 w 3500462"/>
              <a:gd name="connsiteY0" fmla="*/ 541649 h 2077555"/>
              <a:gd name="connsiteX1" fmla="*/ 1772572 w 3500462"/>
              <a:gd name="connsiteY1" fmla="*/ 586153 h 2077555"/>
              <a:gd name="connsiteX2" fmla="*/ 1844566 w 3500462"/>
              <a:gd name="connsiteY2" fmla="*/ 105160 h 2077555"/>
              <a:gd name="connsiteX3" fmla="*/ 2747797 w 3500462"/>
              <a:gd name="connsiteY3" fmla="*/ 0 h 2077555"/>
              <a:gd name="connsiteX4" fmla="*/ 3500462 w 3500462"/>
              <a:gd name="connsiteY4" fmla="*/ 541649 h 2077555"/>
              <a:gd name="connsiteX5" fmla="*/ 3500462 w 3500462"/>
              <a:gd name="connsiteY5" fmla="*/ 1770367 h 2077555"/>
              <a:gd name="connsiteX6" fmla="*/ 3193274 w 3500462"/>
              <a:gd name="connsiteY6" fmla="*/ 2077555 h 2077555"/>
              <a:gd name="connsiteX7" fmla="*/ 869895 w 3500462"/>
              <a:gd name="connsiteY7" fmla="*/ 1737586 h 2077555"/>
              <a:gd name="connsiteX8" fmla="*/ 0 w 3500462"/>
              <a:gd name="connsiteY8" fmla="*/ 1770367 h 2077555"/>
              <a:gd name="connsiteX9" fmla="*/ 0 w 3500462"/>
              <a:gd name="connsiteY9" fmla="*/ 541649 h 2077555"/>
              <a:gd name="connsiteX0" fmla="*/ 0 w 3500462"/>
              <a:gd name="connsiteY0" fmla="*/ 541649 h 2077555"/>
              <a:gd name="connsiteX1" fmla="*/ 1373988 w 3500462"/>
              <a:gd name="connsiteY1" fmla="*/ 246184 h 2077555"/>
              <a:gd name="connsiteX2" fmla="*/ 1844566 w 3500462"/>
              <a:gd name="connsiteY2" fmla="*/ 105160 h 2077555"/>
              <a:gd name="connsiteX3" fmla="*/ 2747797 w 3500462"/>
              <a:gd name="connsiteY3" fmla="*/ 0 h 2077555"/>
              <a:gd name="connsiteX4" fmla="*/ 3500462 w 3500462"/>
              <a:gd name="connsiteY4" fmla="*/ 541649 h 2077555"/>
              <a:gd name="connsiteX5" fmla="*/ 3500462 w 3500462"/>
              <a:gd name="connsiteY5" fmla="*/ 1770367 h 2077555"/>
              <a:gd name="connsiteX6" fmla="*/ 3193274 w 3500462"/>
              <a:gd name="connsiteY6" fmla="*/ 2077555 h 2077555"/>
              <a:gd name="connsiteX7" fmla="*/ 869895 w 3500462"/>
              <a:gd name="connsiteY7" fmla="*/ 1737586 h 2077555"/>
              <a:gd name="connsiteX8" fmla="*/ 0 w 3500462"/>
              <a:gd name="connsiteY8" fmla="*/ 1770367 h 2077555"/>
              <a:gd name="connsiteX9" fmla="*/ 0 w 3500462"/>
              <a:gd name="connsiteY9" fmla="*/ 541649 h 2077555"/>
              <a:gd name="connsiteX0" fmla="*/ 0 w 4168677"/>
              <a:gd name="connsiteY0" fmla="*/ 541649 h 2077555"/>
              <a:gd name="connsiteX1" fmla="*/ 1373988 w 4168677"/>
              <a:gd name="connsiteY1" fmla="*/ 246184 h 2077555"/>
              <a:gd name="connsiteX2" fmla="*/ 1844566 w 4168677"/>
              <a:gd name="connsiteY2" fmla="*/ 105160 h 2077555"/>
              <a:gd name="connsiteX3" fmla="*/ 2747797 w 4168677"/>
              <a:gd name="connsiteY3" fmla="*/ 0 h 2077555"/>
              <a:gd name="connsiteX4" fmla="*/ 3500462 w 4168677"/>
              <a:gd name="connsiteY4" fmla="*/ 541649 h 2077555"/>
              <a:gd name="connsiteX5" fmla="*/ 4168677 w 4168677"/>
              <a:gd name="connsiteY5" fmla="*/ 1172490 h 2077555"/>
              <a:gd name="connsiteX6" fmla="*/ 3193274 w 4168677"/>
              <a:gd name="connsiteY6" fmla="*/ 2077555 h 2077555"/>
              <a:gd name="connsiteX7" fmla="*/ 869895 w 4168677"/>
              <a:gd name="connsiteY7" fmla="*/ 1737586 h 2077555"/>
              <a:gd name="connsiteX8" fmla="*/ 0 w 4168677"/>
              <a:gd name="connsiteY8" fmla="*/ 1770367 h 2077555"/>
              <a:gd name="connsiteX9" fmla="*/ 0 w 4168677"/>
              <a:gd name="connsiteY9" fmla="*/ 541649 h 2077555"/>
              <a:gd name="connsiteX0" fmla="*/ 0 w 4228580"/>
              <a:gd name="connsiteY0" fmla="*/ 541649 h 2077555"/>
              <a:gd name="connsiteX1" fmla="*/ 1373988 w 4228580"/>
              <a:gd name="connsiteY1" fmla="*/ 246184 h 2077555"/>
              <a:gd name="connsiteX2" fmla="*/ 1844566 w 4228580"/>
              <a:gd name="connsiteY2" fmla="*/ 105160 h 2077555"/>
              <a:gd name="connsiteX3" fmla="*/ 2747797 w 4228580"/>
              <a:gd name="connsiteY3" fmla="*/ 0 h 2077555"/>
              <a:gd name="connsiteX4" fmla="*/ 3500462 w 4228580"/>
              <a:gd name="connsiteY4" fmla="*/ 541649 h 2077555"/>
              <a:gd name="connsiteX5" fmla="*/ 4168677 w 4228580"/>
              <a:gd name="connsiteY5" fmla="*/ 1172490 h 2077555"/>
              <a:gd name="connsiteX6" fmla="*/ 3193274 w 4228580"/>
              <a:gd name="connsiteY6" fmla="*/ 2077555 h 2077555"/>
              <a:gd name="connsiteX7" fmla="*/ 869895 w 4228580"/>
              <a:gd name="connsiteY7" fmla="*/ 1737586 h 2077555"/>
              <a:gd name="connsiteX8" fmla="*/ 0 w 4228580"/>
              <a:gd name="connsiteY8" fmla="*/ 1770367 h 2077555"/>
              <a:gd name="connsiteX9" fmla="*/ 0 w 4228580"/>
              <a:gd name="connsiteY9" fmla="*/ 541649 h 2077555"/>
              <a:gd name="connsiteX0" fmla="*/ 0 w 4255798"/>
              <a:gd name="connsiteY0" fmla="*/ 541649 h 2077555"/>
              <a:gd name="connsiteX1" fmla="*/ 1373988 w 4255798"/>
              <a:gd name="connsiteY1" fmla="*/ 246184 h 2077555"/>
              <a:gd name="connsiteX2" fmla="*/ 1844566 w 4255798"/>
              <a:gd name="connsiteY2" fmla="*/ 105160 h 2077555"/>
              <a:gd name="connsiteX3" fmla="*/ 2747797 w 4255798"/>
              <a:gd name="connsiteY3" fmla="*/ 0 h 2077555"/>
              <a:gd name="connsiteX4" fmla="*/ 3793539 w 4255798"/>
              <a:gd name="connsiteY4" fmla="*/ 354080 h 2077555"/>
              <a:gd name="connsiteX5" fmla="*/ 4168677 w 4255798"/>
              <a:gd name="connsiteY5" fmla="*/ 1172490 h 2077555"/>
              <a:gd name="connsiteX6" fmla="*/ 3193274 w 4255798"/>
              <a:gd name="connsiteY6" fmla="*/ 2077555 h 2077555"/>
              <a:gd name="connsiteX7" fmla="*/ 869895 w 4255798"/>
              <a:gd name="connsiteY7" fmla="*/ 1737586 h 2077555"/>
              <a:gd name="connsiteX8" fmla="*/ 0 w 4255798"/>
              <a:gd name="connsiteY8" fmla="*/ 1770367 h 2077555"/>
              <a:gd name="connsiteX9" fmla="*/ 0 w 4255798"/>
              <a:gd name="connsiteY9" fmla="*/ 541649 h 2077555"/>
              <a:gd name="connsiteX0" fmla="*/ 441435 w 4697233"/>
              <a:gd name="connsiteY0" fmla="*/ 541649 h 2077555"/>
              <a:gd name="connsiteX1" fmla="*/ 1815423 w 4697233"/>
              <a:gd name="connsiteY1" fmla="*/ 246184 h 2077555"/>
              <a:gd name="connsiteX2" fmla="*/ 2286001 w 4697233"/>
              <a:gd name="connsiteY2" fmla="*/ 105160 h 2077555"/>
              <a:gd name="connsiteX3" fmla="*/ 3189232 w 4697233"/>
              <a:gd name="connsiteY3" fmla="*/ 0 h 2077555"/>
              <a:gd name="connsiteX4" fmla="*/ 4234974 w 4697233"/>
              <a:gd name="connsiteY4" fmla="*/ 354080 h 2077555"/>
              <a:gd name="connsiteX5" fmla="*/ 4610112 w 4697233"/>
              <a:gd name="connsiteY5" fmla="*/ 1172490 h 2077555"/>
              <a:gd name="connsiteX6" fmla="*/ 3634709 w 4697233"/>
              <a:gd name="connsiteY6" fmla="*/ 2077555 h 2077555"/>
              <a:gd name="connsiteX7" fmla="*/ 1311330 w 4697233"/>
              <a:gd name="connsiteY7" fmla="*/ 1737586 h 2077555"/>
              <a:gd name="connsiteX8" fmla="*/ 441435 w 4697233"/>
              <a:gd name="connsiteY8" fmla="*/ 1770367 h 2077555"/>
              <a:gd name="connsiteX9" fmla="*/ 0 w 4697233"/>
              <a:gd name="connsiteY9" fmla="*/ 843714 h 2077555"/>
              <a:gd name="connsiteX10" fmla="*/ 441435 w 4697233"/>
              <a:gd name="connsiteY10" fmla="*/ 541649 h 2077555"/>
              <a:gd name="connsiteX0" fmla="*/ 498298 w 4754096"/>
              <a:gd name="connsiteY0" fmla="*/ 541649 h 2077555"/>
              <a:gd name="connsiteX1" fmla="*/ 1872286 w 4754096"/>
              <a:gd name="connsiteY1" fmla="*/ 246184 h 2077555"/>
              <a:gd name="connsiteX2" fmla="*/ 2342864 w 4754096"/>
              <a:gd name="connsiteY2" fmla="*/ 105160 h 2077555"/>
              <a:gd name="connsiteX3" fmla="*/ 3246095 w 4754096"/>
              <a:gd name="connsiteY3" fmla="*/ 0 h 2077555"/>
              <a:gd name="connsiteX4" fmla="*/ 4291837 w 4754096"/>
              <a:gd name="connsiteY4" fmla="*/ 354080 h 2077555"/>
              <a:gd name="connsiteX5" fmla="*/ 4666975 w 4754096"/>
              <a:gd name="connsiteY5" fmla="*/ 1172490 h 2077555"/>
              <a:gd name="connsiteX6" fmla="*/ 3691572 w 4754096"/>
              <a:gd name="connsiteY6" fmla="*/ 2077555 h 2077555"/>
              <a:gd name="connsiteX7" fmla="*/ 1368193 w 4754096"/>
              <a:gd name="connsiteY7" fmla="*/ 1737586 h 2077555"/>
              <a:gd name="connsiteX8" fmla="*/ 498298 w 4754096"/>
              <a:gd name="connsiteY8" fmla="*/ 1770367 h 2077555"/>
              <a:gd name="connsiteX9" fmla="*/ 33418 w 4754096"/>
              <a:gd name="connsiteY9" fmla="*/ 1453314 h 2077555"/>
              <a:gd name="connsiteX10" fmla="*/ 56863 w 4754096"/>
              <a:gd name="connsiteY10" fmla="*/ 843714 h 2077555"/>
              <a:gd name="connsiteX11" fmla="*/ 498298 w 4754096"/>
              <a:gd name="connsiteY11" fmla="*/ 541649 h 2077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54096" h="2077555">
                <a:moveTo>
                  <a:pt x="498298" y="541649"/>
                </a:moveTo>
                <a:cubicBezTo>
                  <a:pt x="498298" y="371994"/>
                  <a:pt x="1702631" y="246184"/>
                  <a:pt x="1872286" y="246184"/>
                </a:cubicBezTo>
                <a:cubicBezTo>
                  <a:pt x="2173852" y="249636"/>
                  <a:pt x="2180326" y="202852"/>
                  <a:pt x="2342864" y="105160"/>
                </a:cubicBezTo>
                <a:cubicBezTo>
                  <a:pt x="2505402" y="7468"/>
                  <a:pt x="2964251" y="3452"/>
                  <a:pt x="3246095" y="0"/>
                </a:cubicBezTo>
                <a:cubicBezTo>
                  <a:pt x="3415750" y="0"/>
                  <a:pt x="4291837" y="184425"/>
                  <a:pt x="4291837" y="354080"/>
                </a:cubicBezTo>
                <a:cubicBezTo>
                  <a:pt x="4514575" y="564360"/>
                  <a:pt x="4936606" y="610517"/>
                  <a:pt x="4666975" y="1172490"/>
                </a:cubicBezTo>
                <a:cubicBezTo>
                  <a:pt x="4666975" y="1342145"/>
                  <a:pt x="3861227" y="2077555"/>
                  <a:pt x="3691572" y="2077555"/>
                </a:cubicBezTo>
                <a:cubicBezTo>
                  <a:pt x="2729543" y="2077555"/>
                  <a:pt x="2330222" y="1737586"/>
                  <a:pt x="1368193" y="1737586"/>
                </a:cubicBezTo>
                <a:cubicBezTo>
                  <a:pt x="1198538" y="1737586"/>
                  <a:pt x="498298" y="1940022"/>
                  <a:pt x="498298" y="1770367"/>
                </a:cubicBezTo>
                <a:cubicBezTo>
                  <a:pt x="322728" y="1715173"/>
                  <a:pt x="106991" y="1607756"/>
                  <a:pt x="33418" y="1453314"/>
                </a:cubicBezTo>
                <a:cubicBezTo>
                  <a:pt x="-40155" y="1298872"/>
                  <a:pt x="26275" y="987843"/>
                  <a:pt x="56863" y="843714"/>
                </a:cubicBezTo>
                <a:lnTo>
                  <a:pt x="498298" y="541649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accent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ranklin Gothic Book"/>
              </a:rPr>
              <a:t>Формы работы по приобщению детей к чтению книг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91076" y="2635468"/>
            <a:ext cx="1643074" cy="121444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ranklin Gothic Book"/>
              </a:rPr>
              <a:t>НОД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34150" y="3651350"/>
            <a:ext cx="2860463" cy="14287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ranklin Gothic Book"/>
              </a:rPr>
              <a:t>Культурно-досуговая деятельность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ranklin Gothic Book"/>
              </a:rPr>
              <a:t>(праздники, развлечения)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94613" y="2439893"/>
            <a:ext cx="2500330" cy="17145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Franklin Gothic Book"/>
              </a:rPr>
              <a:t>Свободная деятельность(труд, игра, кружковая деятельность)</a:t>
            </a:r>
          </a:p>
        </p:txBody>
      </p:sp>
      <p:sp>
        <p:nvSpPr>
          <p:cNvPr id="7" name="Капля 6"/>
          <p:cNvSpPr/>
          <p:nvPr/>
        </p:nvSpPr>
        <p:spPr>
          <a:xfrm>
            <a:off x="1396796" y="1727179"/>
            <a:ext cx="432003" cy="748339"/>
          </a:xfrm>
          <a:prstGeom prst="teardrop">
            <a:avLst>
              <a:gd name="adj" fmla="val 135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3624181" y="2101349"/>
            <a:ext cx="432003" cy="748339"/>
          </a:xfrm>
          <a:prstGeom prst="teardrop">
            <a:avLst>
              <a:gd name="adj" fmla="val 135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4" name="Капля 13"/>
          <p:cNvSpPr/>
          <p:nvPr/>
        </p:nvSpPr>
        <p:spPr>
          <a:xfrm rot="20946174" flipH="1">
            <a:off x="6815084" y="1570894"/>
            <a:ext cx="410355" cy="686738"/>
          </a:xfrm>
          <a:prstGeom prst="teardrop">
            <a:avLst>
              <a:gd name="adj" fmla="val 135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4019826"/>
              </p:ext>
            </p:extLst>
          </p:nvPr>
        </p:nvGraphicFramePr>
        <p:xfrm>
          <a:off x="1254369" y="914400"/>
          <a:ext cx="7092462" cy="4340586"/>
        </p:xfrm>
        <a:graphic>
          <a:graphicData uri="http://schemas.openxmlformats.org/drawingml/2006/table">
            <a:tbl>
              <a:tblPr/>
              <a:tblGrid>
                <a:gridCol w="3361531"/>
                <a:gridCol w="3730931"/>
              </a:tblGrid>
              <a:tr h="3751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solidFill>
                              <a:srgbClr val="00B0F0"/>
                            </a:solidFill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НОД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solidFill>
                              <a:srgbClr val="00B0F0"/>
                            </a:solidFill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4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solidFill>
                              <a:srgbClr val="00B0F0"/>
                            </a:solidFill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 по ознакомлению с художественной литературой (чтение, заучивание)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solidFill>
                              <a:srgbClr val="00B0F0"/>
                            </a:solidFill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Научить детей понимать литературные произведения (содержание, элементы художественной выразительности), обсуждать его (мотивы поступков героев)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6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solidFill>
                              <a:srgbClr val="00B0F0"/>
                            </a:solidFill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 по ознакомлению с биографиями поэтов и писателей, с творческой историей создания литературного произведения.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solidFill>
                              <a:srgbClr val="00B0F0"/>
                            </a:solidFill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Помочь детям глубже понять произведение, настроиться на его восприятие, по-новому увидеть детали текста.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solidFill>
                            <a:srgbClr val="00B0F0"/>
                          </a:solidFill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solidFill>
                              <a:srgbClr val="00B0F0"/>
                            </a:solidFill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 по ознакомлению с историей возникновения бумаги, письменности, книги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solidFill>
                              <a:srgbClr val="00B0F0"/>
                            </a:solidFill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Расширить представления об окружающем, воспитать бережное отношение к книге.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79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629" y="95496"/>
            <a:ext cx="7542335" cy="1325563"/>
          </a:xfrm>
        </p:spPr>
        <p:txBody>
          <a:bodyPr/>
          <a:lstStyle/>
          <a:p>
            <a:pPr algn="ctr"/>
            <a:r>
              <a:rPr lang="ru-RU" sz="2000" b="1" cap="all" dirty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Методы работы по приобщению детей к чтению книг.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4647" y="1055077"/>
            <a:ext cx="6893170" cy="4418501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Словесные: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 художественных произведений;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Беседы по прочитанному;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Вопросы к детям по содержанию произведений;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Заучивание наизусть;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Пересказ произведений;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Выразительное чтение.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Практические: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игры-драматизации;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16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инсценирования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Изображение прочитанного в изобразительной деятельности (рисовании, лепке, аппликации);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деятельность.</a:t>
            </a: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Наглядные: 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Показ иллюстраций, картинок, игрушек;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Просмотр видеороликов, фильмов;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Оформление выставок;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Моделирование, схемы;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Использование разных видов театра.</a:t>
            </a:r>
            <a:endParaRPr lang="ru-RU" sz="13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b="1" cap="all" dirty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Использование  </a:t>
            </a:r>
            <a:r>
              <a:rPr lang="ru-RU" sz="1800" b="1" cap="all" dirty="0" err="1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800" b="1" cap="all" dirty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связей в воспитании дошкольника-читателя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728" y="1333256"/>
            <a:ext cx="7886700" cy="3906959"/>
          </a:xfrm>
        </p:spPr>
        <p:txBody>
          <a:bodyPr>
            <a:normAutofit/>
          </a:bodyPr>
          <a:lstStyle/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  художественной литературы: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Коммуникация (пересказ литературных произведений, сочинительство)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-Познание (ознакомление с библиотекой, с историей возникновения книги, бумаги, письменности).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-Художественное творчество (лепка, рисование, аппликация) по мотивам произведения.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-Труд (ремонт книг, изготовление книжек – самоделок, изготовление закладок для книг.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-Формирование математических представлений (интегрированные занятия). 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-Социализация (театрализованная деятельность, игровая деятельность (сюжетно-ролевая игра «Библиотека», «Театр»), дидактические игры, настольно-печатные игры (лото, кубики).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-Музыка ( музыкальные сказки и инсценировки по произведениям)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Tx/>
              <a:buChar char="-"/>
            </a:pPr>
            <a:endParaRPr lang="ru-RU" sz="16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88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4404" y="357166"/>
            <a:ext cx="4881196" cy="13255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Книжный уголок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5" descr="C:\Documents and Settings\гена\Рабочий стол\d0b7d0bed0bbd183d188d0bad0b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357166"/>
            <a:ext cx="1716782" cy="2483611"/>
          </a:xfrm>
          <a:prstGeom prst="roundRect">
            <a:avLst/>
          </a:prstGeom>
          <a:noFill/>
        </p:spPr>
      </p:pic>
      <p:pic>
        <p:nvPicPr>
          <p:cNvPr id="5" name="Picture 7" descr="C:\Documents and Settings\гена\Рабочий стол\giharka13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1663191" y="1598971"/>
            <a:ext cx="2188474" cy="1571636"/>
          </a:xfrm>
          <a:prstGeom prst="roundRect">
            <a:avLst/>
          </a:prstGeom>
          <a:noFill/>
        </p:spPr>
      </p:pic>
      <p:pic>
        <p:nvPicPr>
          <p:cNvPr id="6" name="Picture 8" descr="C:\Documents and Settings\гена\Рабочий стол\Muzik_gusi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1349" y="2849139"/>
            <a:ext cx="2666440" cy="2003870"/>
          </a:xfrm>
          <a:prstGeom prst="roundRect">
            <a:avLst/>
          </a:prstGeom>
          <a:noFill/>
        </p:spPr>
      </p:pic>
      <p:pic>
        <p:nvPicPr>
          <p:cNvPr id="7" name="Picture 6" descr="C:\Documents and Settings\гена\Рабочий стол\53952719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1981" y="4168933"/>
            <a:ext cx="1519368" cy="1368152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751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955</Words>
  <Application>Microsoft Office PowerPoint</Application>
  <PresentationFormat>Экран (4:3)</PresentationFormat>
  <Paragraphs>136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работы по приобщению детей к чтению книг.</vt:lpstr>
      <vt:lpstr>Использование  метапредметных связей в воспитании дошкольника-читателя</vt:lpstr>
      <vt:lpstr>Книжный уголок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Сотрудничество с детской библиотекой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RePack by Diakov</cp:lastModifiedBy>
  <cp:revision>8</cp:revision>
  <dcterms:created xsi:type="dcterms:W3CDTF">2015-12-18T10:12:37Z</dcterms:created>
  <dcterms:modified xsi:type="dcterms:W3CDTF">2017-05-16T09:49:03Z</dcterms:modified>
</cp:coreProperties>
</file>