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newsruss.ru/doc/index.php/&#1057;&#1072;&#1084;&#1072;&#1088;&#1089;&#1082;&#1072;&#1103;_&#1086;&#1073;&#1083;&#1072;&#1089;&#1090;&#1100;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099632"/>
            <a:ext cx="7740352" cy="418576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2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2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ЭКОНОМИКА РОДНОГО КРАЯ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САМАРСКАЯ ОБЛ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</a:p>
          <a:p>
            <a:pPr algn="ctr"/>
            <a:endParaRPr lang="ru-RU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r"/>
            <a:r>
              <a:rPr lang="ru-RU" sz="1400" dirty="0" smtClean="0">
                <a:solidFill>
                  <a:schemeClr val="bg1"/>
                </a:solidFill>
                <a:latin typeface="Trebuchet MS" pitchFamily="34" charset="0"/>
              </a:rPr>
              <a:t>Выполнил</a:t>
            </a:r>
            <a:r>
              <a:rPr lang="ru-RU" sz="1400" dirty="0" smtClean="0">
                <a:solidFill>
                  <a:schemeClr val="bg1"/>
                </a:solidFill>
                <a:latin typeface="Arial" charset="0"/>
              </a:rPr>
              <a:t>:</a:t>
            </a:r>
          </a:p>
          <a:p>
            <a:pPr algn="r"/>
            <a:r>
              <a:rPr lang="ru-RU" sz="1400" dirty="0" smtClean="0">
                <a:solidFill>
                  <a:schemeClr val="bg1"/>
                </a:solidFill>
                <a:latin typeface="Arial" charset="0"/>
              </a:rPr>
              <a:t>Русин Иван</a:t>
            </a:r>
          </a:p>
          <a:p>
            <a:pPr algn="r"/>
            <a:r>
              <a:rPr lang="ru-RU" sz="1400" dirty="0" smtClean="0">
                <a:solidFill>
                  <a:schemeClr val="bg1"/>
                </a:solidFill>
                <a:latin typeface="Trebuchet MS" pitchFamily="34" charset="0"/>
              </a:rPr>
              <a:t>учени</a:t>
            </a:r>
            <a:r>
              <a:rPr lang="ru-RU" sz="1400" dirty="0" smtClean="0">
                <a:solidFill>
                  <a:schemeClr val="bg1"/>
                </a:solidFill>
                <a:latin typeface="Arial" charset="0"/>
              </a:rPr>
              <a:t>к</a:t>
            </a:r>
            <a:r>
              <a:rPr lang="ru-RU" sz="1400" dirty="0" smtClean="0">
                <a:solidFill>
                  <a:schemeClr val="bg1"/>
                </a:solidFill>
                <a:latin typeface="Trebuchet MS" pitchFamily="34" charset="0"/>
              </a:rPr>
              <a:t> 3 «А» класса </a:t>
            </a:r>
            <a:endParaRPr lang="ru-RU" sz="1400" dirty="0" smtClean="0">
              <a:solidFill>
                <a:schemeClr val="bg1"/>
              </a:solidFill>
              <a:latin typeface="Arial" charset="0"/>
            </a:endParaRPr>
          </a:p>
          <a:p>
            <a:pPr algn="r"/>
            <a:r>
              <a:rPr lang="ru-RU" sz="1400" dirty="0" smtClean="0">
                <a:solidFill>
                  <a:schemeClr val="bg1"/>
                </a:solidFill>
                <a:latin typeface="Arial" charset="0"/>
              </a:rPr>
              <a:t>ГБ</a:t>
            </a:r>
            <a:r>
              <a:rPr lang="ru-RU" sz="1400" dirty="0" smtClean="0">
                <a:solidFill>
                  <a:schemeClr val="bg1"/>
                </a:solidFill>
                <a:latin typeface="Trebuchet MS" pitchFamily="34" charset="0"/>
              </a:rPr>
              <a:t>ОУ СОШ «Ц</a:t>
            </a:r>
            <a:r>
              <a:rPr lang="ru-RU" sz="1400" dirty="0" smtClean="0">
                <a:solidFill>
                  <a:schemeClr val="bg1"/>
                </a:solidFill>
                <a:latin typeface="Arial" charset="0"/>
              </a:rPr>
              <a:t>ент образования</a:t>
            </a:r>
            <a:r>
              <a:rPr lang="ru-RU" sz="1400" dirty="0" smtClean="0">
                <a:solidFill>
                  <a:schemeClr val="bg1"/>
                </a:solidFill>
                <a:latin typeface="Trebuchet MS" pitchFamily="34" charset="0"/>
              </a:rPr>
              <a:t>» пос. </a:t>
            </a:r>
            <a:r>
              <a:rPr lang="ru-RU" sz="1400" dirty="0" err="1" smtClean="0">
                <a:solidFill>
                  <a:schemeClr val="bg1"/>
                </a:solidFill>
                <a:latin typeface="Trebuchet MS" pitchFamily="34" charset="0"/>
              </a:rPr>
              <a:t>Варламово</a:t>
            </a:r>
            <a:endParaRPr lang="ru-RU" sz="1400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r"/>
            <a:r>
              <a:rPr lang="ru-RU" sz="1400" dirty="0" smtClean="0">
                <a:solidFill>
                  <a:schemeClr val="bg1"/>
                </a:solidFill>
                <a:latin typeface="Arial" charset="0"/>
              </a:rPr>
              <a:t>К</a:t>
            </a:r>
            <a:r>
              <a:rPr lang="ru-RU" sz="1400" dirty="0" smtClean="0">
                <a:solidFill>
                  <a:schemeClr val="bg1"/>
                </a:solidFill>
                <a:latin typeface="Trebuchet MS" pitchFamily="34" charset="0"/>
              </a:rPr>
              <a:t>л</a:t>
            </a:r>
            <a:r>
              <a:rPr lang="ru-RU" sz="1400" dirty="0" smtClean="0">
                <a:solidFill>
                  <a:schemeClr val="bg1"/>
                </a:solidFill>
                <a:latin typeface="Arial" charset="0"/>
              </a:rPr>
              <a:t>.</a:t>
            </a:r>
            <a:r>
              <a:rPr lang="ru-RU" sz="1400" dirty="0" smtClean="0">
                <a:solidFill>
                  <a:schemeClr val="bg1"/>
                </a:solidFill>
                <a:latin typeface="Trebuchet MS" pitchFamily="34" charset="0"/>
              </a:rPr>
              <a:t> руководител</a:t>
            </a:r>
            <a:r>
              <a:rPr lang="ru-RU" sz="1400" dirty="0" smtClean="0">
                <a:solidFill>
                  <a:schemeClr val="bg1"/>
                </a:solidFill>
                <a:latin typeface="Arial" charset="0"/>
              </a:rPr>
              <a:t>ь:</a:t>
            </a:r>
            <a:r>
              <a:rPr lang="ru-RU" sz="1400" dirty="0" smtClean="0">
                <a:solidFill>
                  <a:schemeClr val="bg1"/>
                </a:solidFill>
                <a:latin typeface="Trebuchet MS" pitchFamily="34" charset="0"/>
              </a:rPr>
              <a:t> Алексеев</a:t>
            </a:r>
            <a:r>
              <a:rPr lang="ru-RU" sz="1400" dirty="0" smtClean="0">
                <a:solidFill>
                  <a:schemeClr val="bg1"/>
                </a:solidFill>
                <a:latin typeface="Arial" charset="0"/>
              </a:rPr>
              <a:t>а</a:t>
            </a:r>
            <a:r>
              <a:rPr lang="ru-RU" sz="1400" dirty="0" smtClean="0">
                <a:solidFill>
                  <a:schemeClr val="bg1"/>
                </a:solidFill>
                <a:latin typeface="Trebuchet MS" pitchFamily="34" charset="0"/>
              </a:rPr>
              <a:t> Е.Н.</a:t>
            </a:r>
            <a:endParaRPr lang="ru-RU" sz="1400" dirty="0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Центральный пульт управления химическими процессами ОАО «</a:t>
            </a:r>
            <a:r>
              <a:rPr lang="ru-RU" sz="2400" dirty="0" err="1" smtClean="0"/>
              <a:t>Тольяттиазот</a:t>
            </a:r>
            <a:r>
              <a:rPr lang="ru-RU" sz="2400" dirty="0" smtClean="0"/>
              <a:t>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E:\ЭКОНОМИКА САМАРСКОЙ ОБЛАСТИ\Центральный пункт управления химическими процессами  Тольяттиазо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208912" cy="48147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Энергетическую</a:t>
            </a:r>
            <a:r>
              <a:rPr lang="en-US" sz="2400" dirty="0" smtClean="0"/>
              <a:t> </a:t>
            </a:r>
            <a:r>
              <a:rPr lang="ru-RU" sz="2400" dirty="0" smtClean="0"/>
              <a:t>основу</a:t>
            </a:r>
            <a:r>
              <a:rPr lang="en-US" sz="2400" dirty="0" smtClean="0"/>
              <a:t> </a:t>
            </a:r>
            <a:r>
              <a:rPr lang="ru-RU" sz="2400" dirty="0" smtClean="0"/>
              <a:t>промышленного</a:t>
            </a:r>
            <a:r>
              <a:rPr lang="en-US" sz="2400" dirty="0" smtClean="0"/>
              <a:t> </a:t>
            </a:r>
            <a:r>
              <a:rPr lang="ru-RU" sz="2400" dirty="0" smtClean="0"/>
              <a:t>потенциала</a:t>
            </a:r>
            <a:r>
              <a:rPr lang="en-US" sz="2400" dirty="0" smtClean="0"/>
              <a:t> </a:t>
            </a:r>
            <a:r>
              <a:rPr lang="ru-RU" sz="2400" dirty="0" smtClean="0"/>
              <a:t>региона</a:t>
            </a:r>
            <a:r>
              <a:rPr lang="en-US" sz="2400" dirty="0" smtClean="0"/>
              <a:t> </a:t>
            </a:r>
            <a:r>
              <a:rPr lang="ru-RU" sz="2400" dirty="0" smtClean="0"/>
              <a:t>составляют</a:t>
            </a:r>
            <a:r>
              <a:rPr lang="en-US" sz="2400" dirty="0" smtClean="0"/>
              <a:t> </a:t>
            </a:r>
            <a:r>
              <a:rPr lang="ru-RU" sz="2400" dirty="0" smtClean="0"/>
              <a:t>крупные</a:t>
            </a:r>
            <a:r>
              <a:rPr lang="en-US" sz="2400" dirty="0" smtClean="0"/>
              <a:t> </a:t>
            </a:r>
            <a:r>
              <a:rPr lang="ru-RU" sz="2400" dirty="0" err="1" smtClean="0"/>
              <a:t>энергогенерирующие</a:t>
            </a:r>
            <a:r>
              <a:rPr lang="en-US" sz="2400" dirty="0" smtClean="0"/>
              <a:t> </a:t>
            </a:r>
            <a:r>
              <a:rPr lang="ru-RU" sz="2400" dirty="0" smtClean="0"/>
              <a:t>компании</a:t>
            </a:r>
            <a:r>
              <a:rPr lang="en-US" sz="2400" dirty="0" smtClean="0"/>
              <a:t> (</a:t>
            </a:r>
            <a:r>
              <a:rPr lang="ru-RU" sz="2400" dirty="0" smtClean="0"/>
              <a:t>ОАО</a:t>
            </a:r>
            <a:r>
              <a:rPr lang="en-US" sz="2400" dirty="0" smtClean="0"/>
              <a:t> «</a:t>
            </a:r>
            <a:r>
              <a:rPr lang="ru-RU" sz="2400" dirty="0" smtClean="0"/>
              <a:t>Жигулевская</a:t>
            </a:r>
            <a:r>
              <a:rPr lang="en-US" sz="2400" dirty="0" smtClean="0"/>
              <a:t> </a:t>
            </a:r>
            <a:r>
              <a:rPr lang="ru-RU" sz="2400" dirty="0" smtClean="0"/>
              <a:t>ГЭС</a:t>
            </a:r>
            <a:r>
              <a:rPr lang="en-US" sz="2400" dirty="0" smtClean="0"/>
              <a:t>», </a:t>
            </a:r>
            <a:r>
              <a:rPr lang="ru-RU" sz="2400" dirty="0" smtClean="0"/>
              <a:t>ОАО</a:t>
            </a:r>
            <a:r>
              <a:rPr lang="en-US" sz="2400" dirty="0" smtClean="0"/>
              <a:t> «</a:t>
            </a:r>
            <a:r>
              <a:rPr lang="ru-RU" sz="2400" dirty="0" smtClean="0"/>
              <a:t>Волжская</a:t>
            </a:r>
            <a:r>
              <a:rPr lang="en-US" sz="2400" dirty="0" smtClean="0"/>
              <a:t> </a:t>
            </a:r>
            <a:r>
              <a:rPr lang="ru-RU" sz="2400" dirty="0" smtClean="0"/>
              <a:t>ТГК</a:t>
            </a:r>
            <a:r>
              <a:rPr lang="en-US" sz="2400" dirty="0" smtClean="0"/>
              <a:t>») </a:t>
            </a:r>
            <a:r>
              <a:rPr lang="ru-RU" sz="2400" dirty="0" smtClean="0"/>
              <a:t>и</a:t>
            </a:r>
            <a:r>
              <a:rPr lang="en-US" sz="2400" dirty="0" smtClean="0"/>
              <a:t> </a:t>
            </a:r>
            <a:r>
              <a:rPr lang="ru-RU" sz="2400" dirty="0" smtClean="0"/>
              <a:t>развитая</a:t>
            </a:r>
            <a:r>
              <a:rPr lang="en-US" sz="2400" dirty="0" smtClean="0"/>
              <a:t> </a:t>
            </a:r>
            <a:r>
              <a:rPr lang="ru-RU" sz="2400" dirty="0" smtClean="0"/>
              <a:t>распределительная</a:t>
            </a:r>
            <a:r>
              <a:rPr lang="en-US" sz="2400" dirty="0" smtClean="0"/>
              <a:t> </a:t>
            </a:r>
            <a:r>
              <a:rPr lang="ru-RU" sz="2400" dirty="0" smtClean="0"/>
              <a:t>сеть</a:t>
            </a:r>
            <a:r>
              <a:rPr lang="en-US" sz="2400" dirty="0" smtClean="0"/>
              <a:t>.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E:\ЭКОНОМИКА САМАРСКОЙ ОБЛАСТИ\ВОГЭ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4032448" cy="4464496"/>
          </a:xfrm>
          <a:prstGeom prst="rect">
            <a:avLst/>
          </a:prstGeom>
          <a:noFill/>
        </p:spPr>
      </p:pic>
      <p:pic>
        <p:nvPicPr>
          <p:cNvPr id="9219" name="Picture 3" descr="E:\ЭКОНОМИКА САМАРСКОЙ ОБЛАСТИ\ВОГЭС внутр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628800"/>
            <a:ext cx="4032448" cy="44644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564904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Всем спасибо за внимание!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Источники информации</a:t>
            </a:r>
          </a:p>
          <a:p>
            <a:pPr algn="ctr"/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ru-RU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Yandex.images.ru</a:t>
            </a:r>
          </a:p>
          <a:p>
            <a:pPr algn="ctr"/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Google.ru</a:t>
            </a:r>
          </a:p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Wikipedia.ru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836712"/>
            <a:ext cx="864096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dirty="0" smtClean="0"/>
              <a:t>Основные</a:t>
            </a:r>
            <a:r>
              <a:rPr lang="en-US" sz="2400" dirty="0" smtClean="0"/>
              <a:t> </a:t>
            </a:r>
            <a:r>
              <a:rPr lang="ru-RU" sz="2400" dirty="0" smtClean="0"/>
              <a:t>конкурентные</a:t>
            </a:r>
            <a:r>
              <a:rPr lang="en-US" sz="2400" dirty="0" smtClean="0"/>
              <a:t> </a:t>
            </a:r>
            <a:r>
              <a:rPr lang="ru-RU" sz="2400" dirty="0" smtClean="0"/>
              <a:t>преимущества</a:t>
            </a:r>
            <a:r>
              <a:rPr lang="en-US" sz="2400" dirty="0" smtClean="0"/>
              <a:t> </a:t>
            </a:r>
            <a:r>
              <a:rPr lang="ru-RU" sz="2400" b="1" u="sng" dirty="0" smtClean="0">
                <a:hlinkClick r:id="rId2"/>
              </a:rPr>
              <a:t>Самарской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области</a:t>
            </a:r>
            <a:r>
              <a:rPr lang="en" sz="2400" b="1" u="sng" dirty="0" smtClean="0">
                <a:hlinkClick r:id="rId2"/>
              </a:rPr>
              <a:t>:</a:t>
            </a:r>
          </a:p>
          <a:p>
            <a:pPr algn="just"/>
            <a:r>
              <a:rPr lang="ru-RU" sz="2400" b="1" u="sng" dirty="0" smtClean="0">
                <a:hlinkClick r:id="rId2"/>
              </a:rPr>
              <a:t>выгодное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транспортно</a:t>
            </a:r>
            <a:r>
              <a:rPr lang="en-US" sz="2400" b="1" u="sng" dirty="0" smtClean="0">
                <a:hlinkClick r:id="rId2"/>
              </a:rPr>
              <a:t>-</a:t>
            </a:r>
            <a:r>
              <a:rPr lang="ru-RU" sz="2400" b="1" u="sng" dirty="0" smtClean="0">
                <a:hlinkClick r:id="rId2"/>
              </a:rPr>
              <a:t>географическое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положение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и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многоотраслевая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структура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экономики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с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высокой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долей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обрабатывающих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производств</a:t>
            </a:r>
            <a:r>
              <a:rPr lang="en-US" sz="2400" b="1" u="sng" dirty="0" smtClean="0">
                <a:hlinkClick r:id="rId2"/>
              </a:rPr>
              <a:t>, </a:t>
            </a:r>
            <a:r>
              <a:rPr lang="ru-RU" sz="2400" b="1" u="sng" dirty="0" smtClean="0">
                <a:hlinkClick r:id="rId2"/>
              </a:rPr>
              <a:t>высокий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научно</a:t>
            </a:r>
            <a:r>
              <a:rPr lang="en-US" sz="2400" b="1" u="sng" dirty="0" smtClean="0">
                <a:hlinkClick r:id="rId2"/>
              </a:rPr>
              <a:t>-</a:t>
            </a:r>
            <a:r>
              <a:rPr lang="ru-RU" sz="2400" b="1" u="sng" dirty="0" smtClean="0">
                <a:hlinkClick r:id="rId2"/>
              </a:rPr>
              <a:t>инновационный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потенциал</a:t>
            </a:r>
            <a:r>
              <a:rPr lang="en-US" sz="2400" b="1" u="sng" dirty="0" smtClean="0">
                <a:hlinkClick r:id="rId2"/>
              </a:rPr>
              <a:t>, </a:t>
            </a:r>
            <a:r>
              <a:rPr lang="ru-RU" sz="2400" b="1" u="sng" dirty="0" smtClean="0">
                <a:hlinkClick r:id="rId2"/>
              </a:rPr>
              <a:t>развитая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телекоммуникационная</a:t>
            </a:r>
            <a:r>
              <a:rPr lang="en-US" sz="2400" b="1" u="sng" dirty="0" smtClean="0">
                <a:hlinkClick r:id="rId2"/>
              </a:rPr>
              <a:t>, </a:t>
            </a:r>
            <a:r>
              <a:rPr lang="ru-RU" sz="2400" b="1" u="sng" dirty="0" smtClean="0">
                <a:hlinkClick r:id="rId2"/>
              </a:rPr>
              <a:t>финансовая</a:t>
            </a:r>
            <a:r>
              <a:rPr lang="en-US" sz="2400" b="1" u="sng" dirty="0" smtClean="0">
                <a:hlinkClick r:id="rId2"/>
              </a:rPr>
              <a:t>, </a:t>
            </a:r>
            <a:r>
              <a:rPr lang="ru-RU" sz="2400" b="1" u="sng" dirty="0" smtClean="0">
                <a:hlinkClick r:id="rId2"/>
              </a:rPr>
              <a:t>социальная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инфраструктура</a:t>
            </a:r>
            <a:r>
              <a:rPr lang="en-US" sz="2400" b="1" u="sng" dirty="0" smtClean="0">
                <a:hlinkClick r:id="rId2"/>
              </a:rPr>
              <a:t>, </a:t>
            </a:r>
            <a:r>
              <a:rPr lang="ru-RU" sz="2400" b="1" u="sng" dirty="0" smtClean="0">
                <a:hlinkClick r:id="rId2"/>
              </a:rPr>
              <a:t>действующая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сеть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институтов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развития</a:t>
            </a:r>
            <a:r>
              <a:rPr lang="en-US" sz="2400" b="1" u="sng" dirty="0" smtClean="0">
                <a:hlinkClick r:id="rId2"/>
              </a:rPr>
              <a:t>, </a:t>
            </a:r>
            <a:r>
              <a:rPr lang="ru-RU" sz="2400" b="1" u="sng" dirty="0" smtClean="0">
                <a:hlinkClick r:id="rId2"/>
              </a:rPr>
              <a:t>значительный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потребительский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потенциал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населения</a:t>
            </a:r>
            <a:r>
              <a:rPr lang="en-US" sz="2400" b="1" u="sng" dirty="0" smtClean="0">
                <a:hlinkClick r:id="rId2"/>
              </a:rPr>
              <a:t>, </a:t>
            </a:r>
            <a:r>
              <a:rPr lang="ru-RU" sz="2400" b="1" u="sng" dirty="0" smtClean="0">
                <a:hlinkClick r:id="rId2"/>
              </a:rPr>
              <a:t>относительно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высокий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уровень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экономической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активности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населения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и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квалифицированности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рабочей</a:t>
            </a:r>
            <a:r>
              <a:rPr lang="en-US" sz="2400" b="1" u="sng" dirty="0" smtClean="0">
                <a:hlinkClick r:id="rId2"/>
              </a:rPr>
              <a:t> </a:t>
            </a:r>
            <a:r>
              <a:rPr lang="ru-RU" sz="2400" b="1" u="sng" dirty="0" smtClean="0">
                <a:hlinkClick r:id="rId2"/>
              </a:rPr>
              <a:t>силы</a:t>
            </a:r>
            <a:r>
              <a:rPr lang="en-US" sz="2400" b="1" u="sng" dirty="0" smtClean="0">
                <a:hlinkClick r:id="rId2"/>
              </a:rPr>
              <a:t>. 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Регион</a:t>
            </a:r>
            <a:r>
              <a:rPr lang="en-US" sz="2400" dirty="0" smtClean="0"/>
              <a:t> </a:t>
            </a:r>
            <a:r>
              <a:rPr lang="ru-RU" sz="2400" dirty="0" smtClean="0"/>
              <a:t>обеспечивает</a:t>
            </a:r>
            <a:r>
              <a:rPr lang="en-US" sz="2400" dirty="0" smtClean="0"/>
              <a:t> </a:t>
            </a:r>
            <a:r>
              <a:rPr lang="ru-RU" sz="2400" dirty="0" smtClean="0"/>
              <a:t>около</a:t>
            </a:r>
            <a:r>
              <a:rPr lang="en-US" sz="2400" dirty="0" smtClean="0"/>
              <a:t> 3 % </a:t>
            </a:r>
            <a:r>
              <a:rPr lang="ru-RU" sz="2400" dirty="0" smtClean="0"/>
              <a:t>добываемой</a:t>
            </a:r>
            <a:r>
              <a:rPr lang="en-US" sz="2400" dirty="0" smtClean="0"/>
              <a:t> </a:t>
            </a:r>
            <a:r>
              <a:rPr lang="ru-RU" sz="2400" dirty="0" smtClean="0"/>
              <a:t>нефти</a:t>
            </a:r>
            <a:r>
              <a:rPr lang="en-US" sz="2400" dirty="0" smtClean="0"/>
              <a:t> </a:t>
            </a:r>
            <a:r>
              <a:rPr lang="ru-RU" sz="2400" dirty="0" smtClean="0"/>
              <a:t>в</a:t>
            </a:r>
            <a:r>
              <a:rPr lang="en-US" sz="2400" dirty="0" smtClean="0"/>
              <a:t> </a:t>
            </a:r>
            <a:r>
              <a:rPr lang="ru-RU" sz="2400" dirty="0" smtClean="0"/>
              <a:t>стране . Промышленная</a:t>
            </a:r>
            <a:r>
              <a:rPr lang="en-US" sz="2400" dirty="0" smtClean="0"/>
              <a:t> </a:t>
            </a:r>
            <a:r>
              <a:rPr lang="ru-RU" sz="2400" dirty="0" smtClean="0"/>
              <a:t>добыча</a:t>
            </a:r>
            <a:r>
              <a:rPr lang="en-US" sz="2400" dirty="0" smtClean="0"/>
              <a:t> </a:t>
            </a:r>
            <a:r>
              <a:rPr lang="ru-RU" sz="2400" dirty="0" smtClean="0"/>
              <a:t>нефти</a:t>
            </a:r>
            <a:r>
              <a:rPr lang="en-US" sz="2400" dirty="0" smtClean="0"/>
              <a:t> </a:t>
            </a:r>
            <a:r>
              <a:rPr lang="ru-RU" sz="2400" dirty="0" smtClean="0"/>
              <a:t>на</a:t>
            </a:r>
            <a:r>
              <a:rPr lang="en-US" sz="2400" dirty="0" smtClean="0"/>
              <a:t> </a:t>
            </a:r>
            <a:r>
              <a:rPr lang="ru-RU" sz="2400" dirty="0" smtClean="0"/>
              <a:t>территории</a:t>
            </a:r>
            <a:r>
              <a:rPr lang="en-US" sz="2400" dirty="0" smtClean="0"/>
              <a:t> </a:t>
            </a:r>
            <a:r>
              <a:rPr lang="ru-RU" sz="2400" dirty="0" smtClean="0"/>
              <a:t>Самарской</a:t>
            </a:r>
            <a:r>
              <a:rPr lang="en-US" sz="2400" dirty="0" smtClean="0"/>
              <a:t> </a:t>
            </a:r>
            <a:r>
              <a:rPr lang="ru-RU" sz="2400" dirty="0" smtClean="0"/>
              <a:t>области</a:t>
            </a:r>
            <a:r>
              <a:rPr lang="en-US" sz="2400" dirty="0" smtClean="0"/>
              <a:t> </a:t>
            </a:r>
            <a:r>
              <a:rPr lang="ru-RU" sz="2400" dirty="0" smtClean="0"/>
              <a:t>началась</a:t>
            </a:r>
            <a:r>
              <a:rPr lang="en-US" sz="2400" dirty="0" smtClean="0"/>
              <a:t> </a:t>
            </a:r>
            <a:r>
              <a:rPr lang="ru-RU" sz="2400" dirty="0" smtClean="0"/>
              <a:t>в</a:t>
            </a:r>
            <a:r>
              <a:rPr lang="en-US" sz="2400" dirty="0" smtClean="0"/>
              <a:t> 1936 </a:t>
            </a:r>
            <a:r>
              <a:rPr lang="ru-RU" sz="2400" dirty="0" smtClean="0"/>
              <a:t>году</a:t>
            </a:r>
            <a:r>
              <a:rPr lang="en-US" sz="2400" dirty="0" smtClean="0"/>
              <a:t>. </a:t>
            </a:r>
            <a:r>
              <a:rPr lang="ru-RU" sz="2400" dirty="0" smtClean="0"/>
              <a:t>За</a:t>
            </a:r>
            <a:r>
              <a:rPr lang="en-US" sz="2400" dirty="0" smtClean="0"/>
              <a:t> 75 </a:t>
            </a:r>
            <a:r>
              <a:rPr lang="ru-RU" sz="2400" dirty="0" smtClean="0"/>
              <a:t>лет</a:t>
            </a:r>
            <a:r>
              <a:rPr lang="en-US" sz="2400" dirty="0" smtClean="0"/>
              <a:t> </a:t>
            </a:r>
            <a:r>
              <a:rPr lang="ru-RU" sz="2400" dirty="0" smtClean="0"/>
              <a:t>добыто</a:t>
            </a:r>
            <a:r>
              <a:rPr lang="en-US" sz="2400" dirty="0" smtClean="0"/>
              <a:t> </a:t>
            </a:r>
            <a:r>
              <a:rPr lang="ru-RU" sz="2400" dirty="0" smtClean="0"/>
              <a:t>около</a:t>
            </a:r>
            <a:r>
              <a:rPr lang="en-US" sz="2400" dirty="0" smtClean="0"/>
              <a:t> 1,2 </a:t>
            </a:r>
            <a:r>
              <a:rPr lang="ru-RU" sz="2400" dirty="0" err="1" smtClean="0"/>
              <a:t>млрд</a:t>
            </a:r>
            <a:r>
              <a:rPr lang="en-US" sz="2400" dirty="0" smtClean="0"/>
              <a:t> </a:t>
            </a:r>
            <a:r>
              <a:rPr lang="ru-RU" sz="2400" dirty="0" smtClean="0"/>
              <a:t>тонн</a:t>
            </a:r>
            <a:r>
              <a:rPr lang="en-US" sz="2400" dirty="0" smtClean="0"/>
              <a:t> </a:t>
            </a:r>
            <a:r>
              <a:rPr lang="ru-RU" sz="2400" dirty="0" smtClean="0"/>
              <a:t>нефти</a:t>
            </a:r>
            <a:r>
              <a:rPr lang="en-US" sz="2400" dirty="0" smtClean="0"/>
              <a:t>.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ЭКОНОМИКА САМАРСКОЙ ОБЛАСТИ\Добыча нефт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4032448" cy="4464496"/>
          </a:xfrm>
          <a:prstGeom prst="rect">
            <a:avLst/>
          </a:prstGeom>
          <a:noFill/>
        </p:spPr>
      </p:pic>
      <p:pic>
        <p:nvPicPr>
          <p:cNvPr id="1027" name="Picture 3" descr="E:\ЭКОНОМИКА САМАРСКОЙ ОБЛАСТИ\Памятник первой нефтяной выш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628800"/>
            <a:ext cx="4032448" cy="452936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2204864"/>
          </a:xfrm>
        </p:spPr>
        <p:txBody>
          <a:bodyPr>
            <a:normAutofit fontScale="90000"/>
          </a:bodyPr>
          <a:lstStyle/>
          <a:p>
            <a:r>
              <a:rPr lang="ru-RU" sz="1800" dirty="0" err="1" smtClean="0"/>
              <a:t>Минерально</a:t>
            </a:r>
            <a:r>
              <a:rPr lang="en-US" sz="1800" dirty="0" smtClean="0"/>
              <a:t>-</a:t>
            </a:r>
            <a:r>
              <a:rPr lang="ru-RU" sz="1800" dirty="0" smtClean="0"/>
              <a:t>сырьевую</a:t>
            </a:r>
            <a:r>
              <a:rPr lang="en-US" sz="1800" dirty="0" smtClean="0"/>
              <a:t> </a:t>
            </a:r>
            <a:r>
              <a:rPr lang="ru-RU" sz="1800" dirty="0" smtClean="0"/>
              <a:t>базу</a:t>
            </a:r>
            <a:r>
              <a:rPr lang="en-US" sz="1800" dirty="0" smtClean="0"/>
              <a:t> </a:t>
            </a:r>
            <a:r>
              <a:rPr lang="ru-RU" sz="1800" dirty="0" smtClean="0"/>
              <a:t>Самарской</a:t>
            </a:r>
            <a:r>
              <a:rPr lang="en-US" sz="1800" dirty="0" smtClean="0"/>
              <a:t> </a:t>
            </a:r>
            <a:r>
              <a:rPr lang="ru-RU" sz="1800" dirty="0" smtClean="0"/>
              <a:t>области</a:t>
            </a:r>
            <a:r>
              <a:rPr lang="en-US" sz="1800" dirty="0" smtClean="0"/>
              <a:t> </a:t>
            </a:r>
            <a:r>
              <a:rPr lang="ru-RU" sz="1800" dirty="0" smtClean="0"/>
              <a:t>образуют</a:t>
            </a:r>
            <a:r>
              <a:rPr lang="en-US" sz="1800" dirty="0" smtClean="0"/>
              <a:t> </a:t>
            </a:r>
            <a:r>
              <a:rPr lang="ru-RU" sz="1800" dirty="0" smtClean="0"/>
              <a:t>углеводородное</a:t>
            </a:r>
            <a:r>
              <a:rPr lang="en-US" sz="1800" dirty="0" smtClean="0"/>
              <a:t>, </a:t>
            </a:r>
            <a:r>
              <a:rPr lang="ru-RU" sz="1800" dirty="0" err="1" smtClean="0"/>
              <a:t>минерально</a:t>
            </a:r>
            <a:r>
              <a:rPr lang="en-US" sz="1800" dirty="0" smtClean="0"/>
              <a:t>-</a:t>
            </a:r>
            <a:r>
              <a:rPr lang="ru-RU" sz="1800" dirty="0" smtClean="0"/>
              <a:t>строительное</a:t>
            </a:r>
            <a:r>
              <a:rPr lang="en-US" sz="1800" dirty="0" smtClean="0"/>
              <a:t>, </a:t>
            </a:r>
            <a:r>
              <a:rPr lang="ru-RU" sz="1800" dirty="0" err="1" smtClean="0"/>
              <a:t>горно</a:t>
            </a:r>
            <a:r>
              <a:rPr lang="en-US" sz="1800" dirty="0" smtClean="0"/>
              <a:t>-</a:t>
            </a:r>
            <a:r>
              <a:rPr lang="ru-RU" sz="1800" dirty="0" smtClean="0"/>
              <a:t>техническое</a:t>
            </a:r>
            <a:r>
              <a:rPr lang="en-US" sz="1800" dirty="0" smtClean="0"/>
              <a:t>, </a:t>
            </a:r>
            <a:r>
              <a:rPr lang="ru-RU" sz="1800" dirty="0" err="1" smtClean="0"/>
              <a:t>горно</a:t>
            </a:r>
            <a:r>
              <a:rPr lang="en-US" sz="1800" dirty="0" smtClean="0"/>
              <a:t>-</a:t>
            </a:r>
            <a:r>
              <a:rPr lang="ru-RU" sz="1800" dirty="0" smtClean="0"/>
              <a:t>химическое</a:t>
            </a:r>
            <a:r>
              <a:rPr lang="en-US" sz="1800" dirty="0" smtClean="0"/>
              <a:t> </a:t>
            </a:r>
            <a:r>
              <a:rPr lang="ru-RU" sz="1800" dirty="0" smtClean="0"/>
              <a:t>сырье</a:t>
            </a:r>
            <a:r>
              <a:rPr lang="en-US" sz="1800" dirty="0" smtClean="0"/>
              <a:t> </a:t>
            </a:r>
            <a:r>
              <a:rPr lang="ru-RU" sz="1800" dirty="0" smtClean="0"/>
              <a:t>и</a:t>
            </a:r>
            <a:r>
              <a:rPr lang="en-US" sz="1800" dirty="0" smtClean="0"/>
              <a:t> </a:t>
            </a:r>
            <a:r>
              <a:rPr lang="ru-RU" sz="1800" dirty="0" smtClean="0"/>
              <a:t>пластовые</a:t>
            </a:r>
            <a:r>
              <a:rPr lang="en-US" sz="1800" dirty="0" smtClean="0"/>
              <a:t> </a:t>
            </a:r>
            <a:r>
              <a:rPr lang="ru-RU" sz="1800" dirty="0" smtClean="0"/>
              <a:t>воды</a:t>
            </a:r>
            <a:r>
              <a:rPr lang="en-US" sz="1800" dirty="0" smtClean="0"/>
              <a:t>. </a:t>
            </a:r>
            <a:r>
              <a:rPr lang="ru-RU" sz="1800" dirty="0" smtClean="0"/>
              <a:t>Основными</a:t>
            </a:r>
            <a:r>
              <a:rPr lang="en-US" sz="1800" dirty="0" smtClean="0"/>
              <a:t> </a:t>
            </a:r>
            <a:r>
              <a:rPr lang="ru-RU" sz="1800" dirty="0" smtClean="0"/>
              <a:t>полезными</a:t>
            </a:r>
            <a:r>
              <a:rPr lang="en-US" sz="1800" dirty="0" smtClean="0"/>
              <a:t> </a:t>
            </a:r>
            <a:r>
              <a:rPr lang="ru-RU" sz="1800" dirty="0" smtClean="0"/>
              <a:t>ископаемыми</a:t>
            </a:r>
            <a:r>
              <a:rPr lang="en-US" sz="1800" dirty="0" smtClean="0"/>
              <a:t> </a:t>
            </a:r>
            <a:r>
              <a:rPr lang="ru-RU" sz="1800" dirty="0" smtClean="0"/>
              <a:t>области</a:t>
            </a:r>
            <a:r>
              <a:rPr lang="en-US" sz="1800" dirty="0" smtClean="0"/>
              <a:t> </a:t>
            </a:r>
            <a:r>
              <a:rPr lang="ru-RU" sz="1800" dirty="0" smtClean="0"/>
              <a:t>являются</a:t>
            </a:r>
            <a:r>
              <a:rPr lang="en-US" sz="1800" dirty="0" smtClean="0"/>
              <a:t> </a:t>
            </a:r>
            <a:r>
              <a:rPr lang="ru-RU" sz="1800" dirty="0" smtClean="0"/>
              <a:t>нефть</a:t>
            </a:r>
            <a:r>
              <a:rPr lang="en-US" sz="1800" dirty="0" smtClean="0"/>
              <a:t> </a:t>
            </a:r>
            <a:r>
              <a:rPr lang="ru-RU" sz="1800" dirty="0" smtClean="0"/>
              <a:t>и</a:t>
            </a:r>
            <a:r>
              <a:rPr lang="en-US" sz="1800" dirty="0" smtClean="0"/>
              <a:t> </a:t>
            </a:r>
            <a:r>
              <a:rPr lang="ru-RU" sz="1800" dirty="0" smtClean="0"/>
              <a:t>попутный</a:t>
            </a:r>
            <a:r>
              <a:rPr lang="en-US" sz="1800" dirty="0" smtClean="0"/>
              <a:t> </a:t>
            </a:r>
            <a:r>
              <a:rPr lang="ru-RU" sz="1800" dirty="0" smtClean="0"/>
              <a:t>газ</a:t>
            </a:r>
            <a:r>
              <a:rPr lang="en-US" sz="1800" dirty="0" smtClean="0"/>
              <a:t>. </a:t>
            </a:r>
            <a:r>
              <a:rPr lang="ru-RU" sz="1800" dirty="0" smtClean="0"/>
              <a:t>На</a:t>
            </a:r>
            <a:r>
              <a:rPr lang="en-US" sz="1800" dirty="0" smtClean="0"/>
              <a:t> </a:t>
            </a:r>
            <a:r>
              <a:rPr lang="ru-RU" sz="1800" dirty="0" smtClean="0"/>
              <a:t>территории</a:t>
            </a:r>
            <a:r>
              <a:rPr lang="en-US" sz="1800" dirty="0" smtClean="0"/>
              <a:t> </a:t>
            </a:r>
            <a:r>
              <a:rPr lang="ru-RU" sz="1800" dirty="0" smtClean="0"/>
              <a:t>области</a:t>
            </a:r>
            <a:r>
              <a:rPr lang="en-US" sz="1800" dirty="0" smtClean="0"/>
              <a:t> </a:t>
            </a:r>
            <a:r>
              <a:rPr lang="ru-RU" sz="1800" dirty="0" smtClean="0"/>
              <a:t>открыто</a:t>
            </a:r>
            <a:r>
              <a:rPr lang="en-US" sz="1800" dirty="0" smtClean="0"/>
              <a:t> </a:t>
            </a:r>
            <a:r>
              <a:rPr lang="ru-RU" sz="1800" dirty="0" smtClean="0"/>
              <a:t>около</a:t>
            </a:r>
            <a:r>
              <a:rPr lang="en-US" sz="1800" dirty="0" smtClean="0"/>
              <a:t> 400 </a:t>
            </a:r>
            <a:r>
              <a:rPr lang="ru-RU" sz="1800" dirty="0" smtClean="0"/>
              <a:t>месторождений</a:t>
            </a:r>
            <a:r>
              <a:rPr lang="en-US" sz="1800" dirty="0" smtClean="0"/>
              <a:t> </a:t>
            </a:r>
            <a:r>
              <a:rPr lang="ru-RU" sz="1800" dirty="0" smtClean="0"/>
              <a:t>нефти</a:t>
            </a:r>
            <a:r>
              <a:rPr lang="en-US" sz="1800" dirty="0" smtClean="0"/>
              <a:t> </a:t>
            </a:r>
            <a:r>
              <a:rPr lang="ru-RU" sz="1800" dirty="0" smtClean="0"/>
              <a:t>с</a:t>
            </a:r>
            <a:r>
              <a:rPr lang="en-US" sz="1800" dirty="0" smtClean="0"/>
              <a:t> </a:t>
            </a:r>
            <a:r>
              <a:rPr lang="ru-RU" sz="1800" dirty="0" smtClean="0"/>
              <a:t>остаточными</a:t>
            </a:r>
            <a:r>
              <a:rPr lang="en-US" sz="1800" dirty="0" smtClean="0"/>
              <a:t> </a:t>
            </a:r>
            <a:r>
              <a:rPr lang="ru-RU" sz="1800" dirty="0" smtClean="0"/>
              <a:t>суммарными</a:t>
            </a:r>
            <a:r>
              <a:rPr lang="en-US" sz="1800" dirty="0" smtClean="0"/>
              <a:t> </a:t>
            </a:r>
            <a:r>
              <a:rPr lang="ru-RU" sz="1800" dirty="0" smtClean="0"/>
              <a:t>извлекаемыми</a:t>
            </a:r>
            <a:r>
              <a:rPr lang="en-US" sz="1800" dirty="0" smtClean="0"/>
              <a:t> </a:t>
            </a:r>
            <a:r>
              <a:rPr lang="ru-RU" sz="1800" dirty="0" smtClean="0"/>
              <a:t>запасами</a:t>
            </a:r>
            <a:r>
              <a:rPr lang="en-US" sz="1800" dirty="0" smtClean="0"/>
              <a:t> </a:t>
            </a:r>
            <a:r>
              <a:rPr lang="ru-RU" sz="1800" dirty="0" smtClean="0"/>
              <a:t>около</a:t>
            </a:r>
            <a:r>
              <a:rPr lang="en-US" sz="1800" dirty="0" smtClean="0"/>
              <a:t> 300 </a:t>
            </a:r>
            <a:r>
              <a:rPr lang="ru-RU" sz="1800" dirty="0" err="1" smtClean="0"/>
              <a:t>млн</a:t>
            </a:r>
            <a:r>
              <a:rPr lang="en-US" sz="1800" dirty="0" smtClean="0"/>
              <a:t> </a:t>
            </a:r>
            <a:r>
              <a:rPr lang="ru-RU" sz="1800" dirty="0" smtClean="0"/>
              <a:t>т</a:t>
            </a:r>
            <a:r>
              <a:rPr lang="en-US" sz="1800" dirty="0" smtClean="0"/>
              <a:t>. </a:t>
            </a:r>
            <a:r>
              <a:rPr lang="en" sz="1800" dirty="0" smtClean="0"/>
              <a:t/>
            </a:r>
            <a:br>
              <a:rPr lang="en" sz="1800" dirty="0" smtClean="0"/>
            </a:br>
            <a:r>
              <a:rPr lang="ru-RU" sz="1800" dirty="0" smtClean="0"/>
              <a:t>В</a:t>
            </a:r>
            <a:r>
              <a:rPr lang="en-US" sz="1800" dirty="0" smtClean="0"/>
              <a:t> </a:t>
            </a:r>
            <a:r>
              <a:rPr lang="ru-RU" sz="1800" dirty="0" smtClean="0"/>
              <a:t>области</a:t>
            </a:r>
            <a:r>
              <a:rPr lang="en-US" sz="1800" dirty="0" smtClean="0"/>
              <a:t> </a:t>
            </a:r>
            <a:r>
              <a:rPr lang="ru-RU" sz="1800" dirty="0" smtClean="0"/>
              <a:t>хорошо</a:t>
            </a:r>
            <a:r>
              <a:rPr lang="en-US" sz="1800" dirty="0" smtClean="0"/>
              <a:t> </a:t>
            </a:r>
            <a:r>
              <a:rPr lang="ru-RU" sz="1800" dirty="0" smtClean="0"/>
              <a:t>развита</a:t>
            </a:r>
            <a:r>
              <a:rPr lang="en-US" sz="1800" dirty="0" smtClean="0"/>
              <a:t> </a:t>
            </a:r>
            <a:r>
              <a:rPr lang="ru-RU" sz="1800" dirty="0" smtClean="0"/>
              <a:t>цементная</a:t>
            </a:r>
            <a:r>
              <a:rPr lang="en-US" sz="1800" dirty="0" smtClean="0"/>
              <a:t> </a:t>
            </a:r>
            <a:r>
              <a:rPr lang="ru-RU" sz="1800" dirty="0" smtClean="0"/>
              <a:t>промышленность</a:t>
            </a:r>
            <a:r>
              <a:rPr lang="en-US" sz="1800" dirty="0" smtClean="0"/>
              <a:t>, </a:t>
            </a:r>
            <a:r>
              <a:rPr lang="ru-RU" sz="1800" dirty="0" smtClean="0"/>
              <a:t>производство</a:t>
            </a:r>
            <a:r>
              <a:rPr lang="en-US" sz="1800" dirty="0" smtClean="0"/>
              <a:t> </a:t>
            </a:r>
            <a:r>
              <a:rPr lang="ru-RU" sz="1800" dirty="0" smtClean="0"/>
              <a:t>строительных</a:t>
            </a:r>
            <a:r>
              <a:rPr lang="en-US" sz="1800" dirty="0" smtClean="0"/>
              <a:t> </a:t>
            </a:r>
            <a:r>
              <a:rPr lang="ru-RU" sz="1800" dirty="0" smtClean="0"/>
              <a:t>материалов</a:t>
            </a:r>
            <a:r>
              <a:rPr lang="en-US" sz="1800" dirty="0" smtClean="0"/>
              <a:t>, </a:t>
            </a:r>
            <a:r>
              <a:rPr lang="ru-RU" sz="1800" dirty="0" smtClean="0"/>
              <a:t>сформирован</a:t>
            </a:r>
            <a:r>
              <a:rPr lang="en-US" sz="1800" dirty="0" smtClean="0"/>
              <a:t> </a:t>
            </a:r>
            <a:r>
              <a:rPr lang="ru-RU" sz="1800" dirty="0" smtClean="0"/>
              <a:t>мощный</a:t>
            </a:r>
            <a:r>
              <a:rPr lang="en-US" sz="1800" dirty="0" smtClean="0"/>
              <a:t> </a:t>
            </a:r>
            <a:r>
              <a:rPr lang="ru-RU" sz="1800" dirty="0" smtClean="0"/>
              <a:t>нефтеперерабатывающий</a:t>
            </a:r>
            <a:r>
              <a:rPr lang="en-US" sz="1800" dirty="0" smtClean="0"/>
              <a:t> </a:t>
            </a:r>
            <a:r>
              <a:rPr lang="ru-RU" sz="1800" dirty="0" smtClean="0"/>
              <a:t>кластер</a:t>
            </a:r>
            <a:r>
              <a:rPr lang="en-US" sz="1800" dirty="0" smtClean="0"/>
              <a:t>. </a:t>
            </a:r>
            <a:br>
              <a:rPr lang="en-US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2492896"/>
            <a:ext cx="4038600" cy="39212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2492896"/>
            <a:ext cx="4038600" cy="39212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E:\ЭКОНОМИКА САМАРСКОЙ ОБЛАСТИ\завод-цемен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92896"/>
            <a:ext cx="4032448" cy="3888432"/>
          </a:xfrm>
          <a:prstGeom prst="rect">
            <a:avLst/>
          </a:prstGeom>
          <a:noFill/>
        </p:spPr>
      </p:pic>
      <p:pic>
        <p:nvPicPr>
          <p:cNvPr id="2051" name="Picture 3" descr="E:\ЭКОНОМИКА САМАРСКОЙ ОБЛАСТИ\Цементный завод Жигулевс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492896"/>
            <a:ext cx="4032448" cy="39604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Основу</a:t>
            </a:r>
            <a:r>
              <a:rPr lang="en-US" sz="1800" dirty="0" smtClean="0"/>
              <a:t> </a:t>
            </a:r>
            <a:r>
              <a:rPr lang="ru-RU" sz="1800" dirty="0" smtClean="0"/>
              <a:t>промышленного</a:t>
            </a:r>
            <a:r>
              <a:rPr lang="en-US" sz="1800" dirty="0" smtClean="0"/>
              <a:t> </a:t>
            </a:r>
            <a:r>
              <a:rPr lang="ru-RU" sz="1800" dirty="0" smtClean="0"/>
              <a:t>потенциала</a:t>
            </a:r>
            <a:r>
              <a:rPr lang="en-US" sz="1800" dirty="0" smtClean="0"/>
              <a:t> </a:t>
            </a:r>
            <a:r>
              <a:rPr lang="ru-RU" sz="1800" dirty="0" smtClean="0"/>
              <a:t>Самарской</a:t>
            </a:r>
            <a:r>
              <a:rPr lang="en-US" sz="1800" dirty="0" smtClean="0"/>
              <a:t> </a:t>
            </a:r>
            <a:r>
              <a:rPr lang="ru-RU" sz="1800" dirty="0" smtClean="0"/>
              <a:t>области</a:t>
            </a:r>
            <a:r>
              <a:rPr lang="en-US" sz="1800" dirty="0" smtClean="0"/>
              <a:t> </a:t>
            </a:r>
            <a:r>
              <a:rPr lang="ru-RU" sz="1800" dirty="0" smtClean="0"/>
              <a:t>составляет</a:t>
            </a:r>
            <a:r>
              <a:rPr lang="en-US" sz="1800" dirty="0" smtClean="0"/>
              <a:t> </a:t>
            </a:r>
            <a:r>
              <a:rPr lang="ru-RU" sz="1800" dirty="0" smtClean="0"/>
              <a:t>высокотехнологичное</a:t>
            </a:r>
            <a:r>
              <a:rPr lang="en-US" sz="1800" dirty="0" smtClean="0"/>
              <a:t> </a:t>
            </a:r>
            <a:r>
              <a:rPr lang="ru-RU" sz="1800" dirty="0" smtClean="0"/>
              <a:t>машиностроение</a:t>
            </a:r>
            <a:r>
              <a:rPr lang="en-US" sz="1800" dirty="0" smtClean="0"/>
              <a:t>, </a:t>
            </a:r>
            <a:r>
              <a:rPr lang="ru-RU" sz="1800" dirty="0" smtClean="0"/>
              <a:t>которое</a:t>
            </a:r>
            <a:r>
              <a:rPr lang="en-US" sz="1800" dirty="0" smtClean="0"/>
              <a:t> </a:t>
            </a:r>
            <a:r>
              <a:rPr lang="ru-RU" sz="1800" dirty="0" smtClean="0"/>
              <a:t>представлено</a:t>
            </a:r>
            <a:r>
              <a:rPr lang="en-US" sz="1800" dirty="0" smtClean="0"/>
              <a:t> </a:t>
            </a:r>
            <a:r>
              <a:rPr lang="ru-RU" sz="1800" dirty="0" smtClean="0"/>
              <a:t>такими</a:t>
            </a:r>
            <a:r>
              <a:rPr lang="en-US" sz="1800" dirty="0" smtClean="0"/>
              <a:t> </a:t>
            </a:r>
            <a:r>
              <a:rPr lang="ru-RU" sz="1800" dirty="0" err="1" smtClean="0"/>
              <a:t>системообразующими</a:t>
            </a:r>
            <a:r>
              <a:rPr lang="en-US" sz="1800" dirty="0" smtClean="0"/>
              <a:t> </a:t>
            </a:r>
            <a:r>
              <a:rPr lang="ru-RU" sz="1800" dirty="0" smtClean="0"/>
              <a:t>отраслями</a:t>
            </a:r>
            <a:r>
              <a:rPr lang="en-US" sz="1800" dirty="0" smtClean="0"/>
              <a:t>, </a:t>
            </a:r>
            <a:r>
              <a:rPr lang="ru-RU" sz="1800" dirty="0" smtClean="0"/>
              <a:t>как</a:t>
            </a:r>
            <a:r>
              <a:rPr lang="en-US" sz="1800" dirty="0" smtClean="0"/>
              <a:t> </a:t>
            </a:r>
            <a:r>
              <a:rPr lang="ru-RU" sz="1800" dirty="0" smtClean="0"/>
              <a:t>автомобилестроение</a:t>
            </a:r>
            <a:r>
              <a:rPr lang="en-US" sz="1800" dirty="0" smtClean="0"/>
              <a:t>, </a:t>
            </a:r>
            <a:r>
              <a:rPr lang="ru-RU" sz="1800" dirty="0" smtClean="0"/>
              <a:t>производство</a:t>
            </a:r>
            <a:r>
              <a:rPr lang="en-US" sz="1800" dirty="0" smtClean="0"/>
              <a:t> </a:t>
            </a:r>
            <a:r>
              <a:rPr lang="ru-RU" sz="1800" dirty="0" smtClean="0"/>
              <a:t>авиационной</a:t>
            </a:r>
            <a:r>
              <a:rPr lang="en-US" sz="1800" dirty="0" smtClean="0"/>
              <a:t> </a:t>
            </a:r>
            <a:r>
              <a:rPr lang="ru-RU" sz="1800" dirty="0" smtClean="0"/>
              <a:t>и</a:t>
            </a:r>
            <a:r>
              <a:rPr lang="en-US" sz="1800" dirty="0" smtClean="0"/>
              <a:t> </a:t>
            </a:r>
            <a:r>
              <a:rPr lang="ru-RU" sz="1800" dirty="0" smtClean="0"/>
              <a:t>космической</a:t>
            </a:r>
            <a:r>
              <a:rPr lang="en-US" sz="1800" dirty="0" smtClean="0"/>
              <a:t> </a:t>
            </a:r>
            <a:r>
              <a:rPr lang="ru-RU" sz="1800" dirty="0" smtClean="0"/>
              <a:t>техники</a:t>
            </a:r>
            <a:r>
              <a:rPr lang="en-US" sz="1800" dirty="0" smtClean="0"/>
              <a:t>, </a:t>
            </a:r>
            <a:r>
              <a:rPr lang="ru-RU" sz="1800" dirty="0" smtClean="0"/>
              <a:t>двигателестроение</a:t>
            </a:r>
            <a:r>
              <a:rPr lang="en-US" sz="1800" dirty="0" smtClean="0"/>
              <a:t>.</a:t>
            </a:r>
            <a:br>
              <a:rPr lang="en-US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E:\ЭКОНОМИКА САМАРСКОЙ ОБЛАСТИ\АВТОВАЗ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4068355" cy="4536504"/>
          </a:xfrm>
          <a:prstGeom prst="rect">
            <a:avLst/>
          </a:prstGeom>
          <a:noFill/>
        </p:spPr>
      </p:pic>
      <p:pic>
        <p:nvPicPr>
          <p:cNvPr id="3075" name="Picture 3" descr="E:\ЭКОНОМИКА САМАРСКОЙ ОБЛАСТИ\АВТОВАЗ СБОРКА МАШИ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556792"/>
            <a:ext cx="4032448" cy="46085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ЭКОНОМИКА САМАРСКОЙ ОБЛАСТИ\АВТОВАЗ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8712968" cy="62776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Самаре есть авиационный завод, завод «ПРОГРЕСС», которые изготавливают Самолеты, детали для ракет, занимаются сборкой </a:t>
            </a:r>
            <a:r>
              <a:rPr lang="ru-RU" sz="2000" dirty="0" err="1" smtClean="0"/>
              <a:t>ракето-носителей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E:\ЭКОНОМИКА САМАРСКОЙ ОБЛАСТИ\Завод Прогресс Самара строят ракетные двигател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4032448" cy="4248472"/>
          </a:xfrm>
          <a:prstGeom prst="rect">
            <a:avLst/>
          </a:prstGeom>
          <a:noFill/>
        </p:spPr>
      </p:pic>
      <p:pic>
        <p:nvPicPr>
          <p:cNvPr id="5123" name="Picture 3" descr="E:\ЭКОНОМИКА САМАРСКОЙ ОБЛАСТИ\Сборка ракеты-носителя Союз-2 на Самарском завод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841760"/>
            <a:ext cx="4032448" cy="425153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ЭКОНОМИКА САМАРСКОЙ ОБЛАСТИ\Авиационный завод Самар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488522" cy="626469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Регион</a:t>
            </a:r>
            <a:r>
              <a:rPr lang="en-US" sz="2000" dirty="0" smtClean="0"/>
              <a:t> </a:t>
            </a:r>
            <a:r>
              <a:rPr lang="ru-RU" sz="2000" dirty="0" smtClean="0"/>
              <a:t>занимает</a:t>
            </a:r>
            <a:r>
              <a:rPr lang="en-US" sz="2000" dirty="0" smtClean="0"/>
              <a:t> </a:t>
            </a:r>
            <a:r>
              <a:rPr lang="ru-RU" sz="2000" dirty="0" smtClean="0"/>
              <a:t>ведущие</a:t>
            </a:r>
            <a:r>
              <a:rPr lang="en-US" sz="2000" dirty="0" smtClean="0"/>
              <a:t> </a:t>
            </a:r>
            <a:r>
              <a:rPr lang="ru-RU" sz="2000" dirty="0" smtClean="0"/>
              <a:t>позиции</a:t>
            </a:r>
            <a:r>
              <a:rPr lang="en-US" sz="2000" dirty="0" smtClean="0"/>
              <a:t> </a:t>
            </a:r>
            <a:r>
              <a:rPr lang="ru-RU" sz="2000" dirty="0" smtClean="0"/>
              <a:t>в</a:t>
            </a:r>
            <a:r>
              <a:rPr lang="en-US" sz="2000" dirty="0" smtClean="0"/>
              <a:t> </a:t>
            </a:r>
            <a:r>
              <a:rPr lang="ru-RU" sz="2000" dirty="0" smtClean="0"/>
              <a:t>России</a:t>
            </a:r>
            <a:r>
              <a:rPr lang="en-US" sz="2000" dirty="0" smtClean="0"/>
              <a:t> </a:t>
            </a:r>
            <a:r>
              <a:rPr lang="ru-RU" sz="2000" dirty="0" smtClean="0"/>
              <a:t>по</a:t>
            </a:r>
            <a:r>
              <a:rPr lang="en-US" sz="2000" dirty="0" smtClean="0"/>
              <a:t> </a:t>
            </a:r>
            <a:r>
              <a:rPr lang="ru-RU" sz="2000" dirty="0" smtClean="0"/>
              <a:t>производству</a:t>
            </a:r>
            <a:r>
              <a:rPr lang="en-US" sz="2000" dirty="0" smtClean="0"/>
              <a:t> </a:t>
            </a:r>
            <a:r>
              <a:rPr lang="ru-RU" sz="2000" dirty="0" smtClean="0"/>
              <a:t>автомобилей</a:t>
            </a:r>
            <a:r>
              <a:rPr lang="en-US" sz="2000" dirty="0" smtClean="0"/>
              <a:t>, </a:t>
            </a:r>
            <a:r>
              <a:rPr lang="ru-RU" sz="2000" dirty="0" smtClean="0"/>
              <a:t>синтетического</a:t>
            </a:r>
            <a:r>
              <a:rPr lang="en-US" sz="2000" dirty="0" smtClean="0"/>
              <a:t> </a:t>
            </a:r>
            <a:r>
              <a:rPr lang="ru-RU" sz="2000" dirty="0" smtClean="0"/>
              <a:t>аммиака</a:t>
            </a:r>
            <a:r>
              <a:rPr lang="en-US" sz="2000" dirty="0" smtClean="0"/>
              <a:t>, </a:t>
            </a:r>
            <a:r>
              <a:rPr lang="ru-RU" sz="2000" dirty="0" smtClean="0"/>
              <a:t>линолеума</a:t>
            </a:r>
            <a:r>
              <a:rPr lang="en-US" sz="2000" dirty="0" smtClean="0"/>
              <a:t>, </a:t>
            </a:r>
            <a:r>
              <a:rPr lang="ru-RU" sz="2000" dirty="0" smtClean="0"/>
              <a:t>синтетического</a:t>
            </a:r>
            <a:r>
              <a:rPr lang="en-US" sz="2000" dirty="0" smtClean="0"/>
              <a:t> </a:t>
            </a:r>
            <a:r>
              <a:rPr lang="ru-RU" sz="2000" dirty="0" smtClean="0"/>
              <a:t>каучука</a:t>
            </a:r>
            <a:r>
              <a:rPr lang="en-US" sz="2000" dirty="0" smtClean="0"/>
              <a:t>, </a:t>
            </a:r>
            <a:r>
              <a:rPr lang="ru-RU" sz="2000" dirty="0" smtClean="0"/>
              <a:t>синтетических</a:t>
            </a:r>
            <a:r>
              <a:rPr lang="en-US" sz="2000" dirty="0" smtClean="0"/>
              <a:t> </a:t>
            </a:r>
            <a:r>
              <a:rPr lang="ru-RU" sz="2000" dirty="0" smtClean="0"/>
              <a:t>смол</a:t>
            </a:r>
            <a:r>
              <a:rPr lang="en-US" sz="2000" dirty="0" smtClean="0"/>
              <a:t>, </a:t>
            </a:r>
            <a:r>
              <a:rPr lang="ru-RU" sz="2000" dirty="0" smtClean="0"/>
              <a:t>минеральных</a:t>
            </a:r>
            <a:r>
              <a:rPr lang="en-US" sz="2000" dirty="0" smtClean="0"/>
              <a:t> </a:t>
            </a:r>
            <a:r>
              <a:rPr lang="ru-RU" sz="2000" dirty="0" smtClean="0"/>
              <a:t>удобрений</a:t>
            </a:r>
            <a:r>
              <a:rPr lang="en-US" sz="2000" dirty="0" smtClean="0"/>
              <a:t>. </a:t>
            </a:r>
            <a:br>
              <a:rPr lang="en-US" sz="2000" dirty="0" smtClean="0"/>
            </a:br>
            <a:r>
              <a:rPr lang="ru-RU" sz="2000" dirty="0" smtClean="0"/>
              <a:t>Одним</a:t>
            </a:r>
            <a:r>
              <a:rPr lang="en-US" sz="2000" dirty="0" smtClean="0"/>
              <a:t> </a:t>
            </a:r>
            <a:r>
              <a:rPr lang="ru-RU" sz="2000" dirty="0" smtClean="0"/>
              <a:t>из</a:t>
            </a:r>
            <a:r>
              <a:rPr lang="en-US" sz="2000" dirty="0" smtClean="0"/>
              <a:t> </a:t>
            </a:r>
            <a:r>
              <a:rPr lang="ru-RU" sz="2000" dirty="0" smtClean="0"/>
              <a:t>основных</a:t>
            </a:r>
            <a:r>
              <a:rPr lang="en-US" sz="2000" dirty="0" smtClean="0"/>
              <a:t> </a:t>
            </a:r>
            <a:r>
              <a:rPr lang="ru-RU" sz="2000" dirty="0" smtClean="0"/>
              <a:t>направлений</a:t>
            </a:r>
            <a:r>
              <a:rPr lang="en-US" sz="2000" dirty="0" smtClean="0"/>
              <a:t> </a:t>
            </a:r>
            <a:r>
              <a:rPr lang="ru-RU" sz="2000" dirty="0" smtClean="0"/>
              <a:t>промышленной</a:t>
            </a:r>
            <a:r>
              <a:rPr lang="en-US" sz="2000" dirty="0" smtClean="0"/>
              <a:t> </a:t>
            </a:r>
            <a:r>
              <a:rPr lang="ru-RU" sz="2000" dirty="0" smtClean="0"/>
              <a:t>специализации</a:t>
            </a:r>
            <a:r>
              <a:rPr lang="en-US" sz="2000" dirty="0" smtClean="0"/>
              <a:t> </a:t>
            </a:r>
            <a:r>
              <a:rPr lang="ru-RU" sz="2000" dirty="0" smtClean="0"/>
              <a:t>Самарской</a:t>
            </a:r>
            <a:r>
              <a:rPr lang="en-US" sz="2000" dirty="0" smtClean="0"/>
              <a:t> </a:t>
            </a:r>
            <a:r>
              <a:rPr lang="ru-RU" sz="2000" dirty="0" smtClean="0"/>
              <a:t>области</a:t>
            </a:r>
            <a:r>
              <a:rPr lang="en-US" sz="2000" dirty="0" smtClean="0"/>
              <a:t> </a:t>
            </a:r>
            <a:r>
              <a:rPr lang="ru-RU" sz="2000" dirty="0" smtClean="0"/>
              <a:t>является</a:t>
            </a:r>
            <a:r>
              <a:rPr lang="en-US" sz="2000" dirty="0" smtClean="0"/>
              <a:t> </a:t>
            </a:r>
            <a:r>
              <a:rPr lang="ru-RU" sz="2000" dirty="0" smtClean="0"/>
              <a:t>химическая</a:t>
            </a:r>
            <a:r>
              <a:rPr lang="en-US" sz="2000" dirty="0" smtClean="0"/>
              <a:t> </a:t>
            </a:r>
            <a:r>
              <a:rPr lang="ru-RU" sz="2000" dirty="0" smtClean="0"/>
              <a:t>отрасль</a:t>
            </a:r>
            <a:r>
              <a:rPr lang="en-US" sz="2000" dirty="0" smtClean="0"/>
              <a:t>. </a:t>
            </a:r>
            <a:br>
              <a:rPr lang="en-US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6805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916832"/>
            <a:ext cx="4038600" cy="46805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E:\ЭКОНОМИКА САМАРСКОЙ ОБЛАСТИ\ОАО Тольяттиазо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3"/>
            <a:ext cx="4032448" cy="4680519"/>
          </a:xfrm>
          <a:prstGeom prst="rect">
            <a:avLst/>
          </a:prstGeom>
          <a:noFill/>
        </p:spPr>
      </p:pic>
      <p:pic>
        <p:nvPicPr>
          <p:cNvPr id="7171" name="Picture 3" descr="E:\ЭКОНОМИКА САМАРСКОЙ ОБЛАСТИ\СИНТЕЗКАУЧУ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16832"/>
            <a:ext cx="4032448" cy="46805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62</TotalTime>
  <Words>288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Презентация PowerPoint</vt:lpstr>
      <vt:lpstr>Презентация PowerPoint</vt:lpstr>
      <vt:lpstr>Регион обеспечивает около 3 % добываемой нефти в стране . Промышленная добыча нефти на территории Самарской области началась в 1936 году. За 75 лет добыто около 1,2 млрд тонн нефти. </vt:lpstr>
      <vt:lpstr>Минерально-сырьевую базу Самарской области образуют углеводородное, минерально-строительное, горно-техническое, горно-химическое сырье и пластовые воды. Основными полезными ископаемыми области являются нефть и попутный газ. На территории области открыто около 400 месторождений нефти с остаточными суммарными извлекаемыми запасами около 300 млн т.  В области хорошо развита цементная промышленность, производство строительных материалов, сформирован мощный нефтеперерабатывающий кластер.  </vt:lpstr>
      <vt:lpstr>Основу промышленного потенциала Самарской области составляет высокотехнологичное машиностроение, которое представлено такими системообразующими отраслями, как автомобилестроение, производство авиационной и космической техники, двигателестроение. </vt:lpstr>
      <vt:lpstr>Презентация PowerPoint</vt:lpstr>
      <vt:lpstr>В Самаре есть авиационный завод, завод «ПРОГРЕСС», которые изготавливают Самолеты, детали для ракет, занимаются сборкой ракето-носителей </vt:lpstr>
      <vt:lpstr>Презентация PowerPoint</vt:lpstr>
      <vt:lpstr>Регион занимает ведущие позиции в России по производству автомобилей, синтетического аммиака, линолеума, синтетического каучука, синтетических смол, минеральных удобрений.  Одним из основных направлений промышленной специализации Самарской области является химическая отрасль.  </vt:lpstr>
      <vt:lpstr>Центральный пульт управления химическими процессами ОАО «Тольяттиазот»</vt:lpstr>
      <vt:lpstr>Энергетическую основу промышленного потенциала региона составляют крупные энергогенерирующие компании (ОАО «Жигулевская ГЭС», ОАО «Волжская ТГК») и развитая распределительная сеть.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начальная школа</cp:lastModifiedBy>
  <cp:revision>10</cp:revision>
  <dcterms:created xsi:type="dcterms:W3CDTF">2014-03-24T13:55:16Z</dcterms:created>
  <dcterms:modified xsi:type="dcterms:W3CDTF">2016-03-17T06:01:16Z</dcterms:modified>
</cp:coreProperties>
</file>